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649" r:id="rId1"/>
  </p:sldMasterIdLst>
  <p:notesMasterIdLst>
    <p:notesMasterId r:id="rId39"/>
  </p:notesMasterIdLst>
  <p:sldIdLst>
    <p:sldId id="391" r:id="rId2"/>
    <p:sldId id="435" r:id="rId3"/>
    <p:sldId id="419" r:id="rId4"/>
    <p:sldId id="404" r:id="rId5"/>
    <p:sldId id="418" r:id="rId6"/>
    <p:sldId id="439" r:id="rId7"/>
    <p:sldId id="437" r:id="rId8"/>
    <p:sldId id="438" r:id="rId9"/>
    <p:sldId id="449" r:id="rId10"/>
    <p:sldId id="410" r:id="rId11"/>
    <p:sldId id="387" r:id="rId12"/>
    <p:sldId id="392" r:id="rId13"/>
    <p:sldId id="440" r:id="rId14"/>
    <p:sldId id="388" r:id="rId15"/>
    <p:sldId id="445" r:id="rId16"/>
    <p:sldId id="415" r:id="rId17"/>
    <p:sldId id="448" r:id="rId18"/>
    <p:sldId id="442" r:id="rId19"/>
    <p:sldId id="450" r:id="rId20"/>
    <p:sldId id="447" r:id="rId21"/>
    <p:sldId id="444" r:id="rId22"/>
    <p:sldId id="432" r:id="rId23"/>
    <p:sldId id="390" r:id="rId24"/>
    <p:sldId id="431" r:id="rId25"/>
    <p:sldId id="403" r:id="rId26"/>
    <p:sldId id="394" r:id="rId27"/>
    <p:sldId id="393" r:id="rId28"/>
    <p:sldId id="395" r:id="rId29"/>
    <p:sldId id="422" r:id="rId30"/>
    <p:sldId id="423" r:id="rId31"/>
    <p:sldId id="424" r:id="rId32"/>
    <p:sldId id="425" r:id="rId33"/>
    <p:sldId id="426" r:id="rId34"/>
    <p:sldId id="427" r:id="rId35"/>
    <p:sldId id="428" r:id="rId36"/>
    <p:sldId id="429" r:id="rId37"/>
    <p:sldId id="430" r:id="rId38"/>
  </p:sldIdLst>
  <p:sldSz cx="9144000" cy="6858000" type="screen4x3"/>
  <p:notesSz cx="6934200" cy="9232900"/>
  <p:defaultTextStyle>
    <a:defPPr>
      <a:defRPr lang="en-US"/>
    </a:defPPr>
    <a:lvl1pPr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2000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0000"/>
    <a:srgbClr val="0000FF"/>
    <a:srgbClr val="FF6600"/>
    <a:srgbClr val="CC0000"/>
    <a:srgbClr val="018D04"/>
    <a:srgbClr val="0000CC"/>
    <a:srgbClr val="3333FF"/>
    <a:srgbClr val="BFFDEA"/>
    <a:srgbClr val="B1FDD9"/>
    <a:srgbClr val="9EFCB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2" autoAdjust="0"/>
    <p:restoredTop sz="99834" autoAdjust="0"/>
  </p:normalViewPr>
  <p:slideViewPr>
    <p:cSldViewPr>
      <p:cViewPr varScale="1">
        <p:scale>
          <a:sx n="79" d="100"/>
          <a:sy n="79" d="100"/>
        </p:scale>
        <p:origin x="-8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478" y="-108"/>
      </p:cViewPr>
      <p:guideLst>
        <p:guide orient="horz" pos="2908"/>
        <p:guide pos="2184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8875" y="692150"/>
            <a:ext cx="4616450" cy="34623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86263"/>
            <a:ext cx="5546725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40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0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769350"/>
            <a:ext cx="3005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D3D4F23E-81A5-44C6-8D11-7B00172A011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E6414-E37C-4935-B502-C3A0B21957B3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36E6414-E37C-4935-B502-C3A0B21957B3}" type="slidenum">
              <a:rPr lang="en-US" smtClean="0"/>
              <a:pPr/>
              <a:t>2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72275" y="63500"/>
            <a:ext cx="2219325" cy="6062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" y="63500"/>
            <a:ext cx="6505575" cy="6062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1066800" y="6397625"/>
            <a:ext cx="571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en-US" sz="1400" b="1" i="1" dirty="0" smtClean="0">
                <a:latin typeface="Times New Roman" pitchFamily="18" charset="0"/>
              </a:rPr>
              <a:t>Understanding the Origins of the</a:t>
            </a:r>
            <a:r>
              <a:rPr lang="en-US" sz="1400" b="1" i="1" baseline="0" dirty="0" smtClean="0">
                <a:latin typeface="Times New Roman" pitchFamily="18" charset="0"/>
              </a:rPr>
              <a:t> Solar Wind</a:t>
            </a:r>
            <a:endParaRPr lang="en-US" sz="1400" b="1" i="1" dirty="0">
              <a:latin typeface="Times New Roman" pitchFamily="18" charset="0"/>
            </a:endParaRPr>
          </a:p>
        </p:txBody>
      </p:sp>
      <p:grpSp>
        <p:nvGrpSpPr>
          <p:cNvPr id="1028" name="Group 85"/>
          <p:cNvGrpSpPr>
            <a:grpSpLocks/>
          </p:cNvGrpSpPr>
          <p:nvPr/>
        </p:nvGrpSpPr>
        <p:grpSpPr bwMode="auto">
          <a:xfrm>
            <a:off x="53975" y="5972175"/>
            <a:ext cx="952500" cy="849313"/>
            <a:chOff x="54602" y="5972174"/>
            <a:chExt cx="952215" cy="848943"/>
          </a:xfrm>
        </p:grpSpPr>
        <p:sp>
          <p:nvSpPr>
            <p:cNvPr id="10" name="Freeform 42"/>
            <p:cNvSpPr>
              <a:spLocks/>
            </p:cNvSpPr>
            <p:nvPr/>
          </p:nvSpPr>
          <p:spPr bwMode="auto">
            <a:xfrm rot="20214702">
              <a:off x="176803" y="6097532"/>
              <a:ext cx="233292" cy="268170"/>
            </a:xfrm>
            <a:custGeom>
              <a:avLst/>
              <a:gdLst>
                <a:gd name="T0" fmla="*/ 0 w 505"/>
                <a:gd name="T1" fmla="*/ 0 h 608"/>
                <a:gd name="T2" fmla="*/ 0 w 505"/>
                <a:gd name="T3" fmla="*/ 0 h 608"/>
                <a:gd name="T4" fmla="*/ 0 w 505"/>
                <a:gd name="T5" fmla="*/ 0 h 608"/>
                <a:gd name="T6" fmla="*/ 0 w 505"/>
                <a:gd name="T7" fmla="*/ 0 h 608"/>
                <a:gd name="T8" fmla="*/ 0 w 505"/>
                <a:gd name="T9" fmla="*/ 0 h 608"/>
                <a:gd name="T10" fmla="*/ 0 w 505"/>
                <a:gd name="T11" fmla="*/ 0 h 608"/>
                <a:gd name="T12" fmla="*/ 0 w 505"/>
                <a:gd name="T13" fmla="*/ 0 h 608"/>
                <a:gd name="T14" fmla="*/ 0 w 505"/>
                <a:gd name="T15" fmla="*/ 0 h 608"/>
                <a:gd name="T16" fmla="*/ 0 w 505"/>
                <a:gd name="T17" fmla="*/ 0 h 608"/>
                <a:gd name="T18" fmla="*/ 0 w 505"/>
                <a:gd name="T19" fmla="*/ 0 h 608"/>
                <a:gd name="T20" fmla="*/ 0 w 505"/>
                <a:gd name="T21" fmla="*/ 0 h 608"/>
                <a:gd name="T22" fmla="*/ 0 w 505"/>
                <a:gd name="T23" fmla="*/ 0 h 60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505"/>
                <a:gd name="T37" fmla="*/ 0 h 608"/>
                <a:gd name="T38" fmla="*/ 505 w 505"/>
                <a:gd name="T39" fmla="*/ 608 h 60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10" fmla="*/ 7663 w 10000"/>
                <a:gd name="connsiteY10" fmla="*/ 9375 h 10000"/>
                <a:gd name="connsiteX0" fmla="*/ 7663 w 10000"/>
                <a:gd name="connsiteY0" fmla="*/ 9375 h 10038"/>
                <a:gd name="connsiteX1" fmla="*/ 6653 w 10000"/>
                <a:gd name="connsiteY1" fmla="*/ 9622 h 10038"/>
                <a:gd name="connsiteX2" fmla="*/ 5347 w 10000"/>
                <a:gd name="connsiteY2" fmla="*/ 7056 h 10038"/>
                <a:gd name="connsiteX3" fmla="*/ 3267 w 10000"/>
                <a:gd name="connsiteY3" fmla="*/ 4194 h 10038"/>
                <a:gd name="connsiteX4" fmla="*/ 0 w 10000"/>
                <a:gd name="connsiteY4" fmla="*/ 197 h 10038"/>
                <a:gd name="connsiteX5" fmla="*/ 475 w 10000"/>
                <a:gd name="connsiteY5" fmla="*/ 0 h 10038"/>
                <a:gd name="connsiteX6" fmla="*/ 2376 w 10000"/>
                <a:gd name="connsiteY6" fmla="*/ 2220 h 10038"/>
                <a:gd name="connsiteX7" fmla="*/ 6950 w 10000"/>
                <a:gd name="connsiteY7" fmla="*/ 6118 h 10038"/>
                <a:gd name="connsiteX8" fmla="*/ 9386 w 10000"/>
                <a:gd name="connsiteY8" fmla="*/ 8191 h 10038"/>
                <a:gd name="connsiteX9" fmla="*/ 9861 w 10000"/>
                <a:gd name="connsiteY9" fmla="*/ 8586 h 10038"/>
                <a:gd name="connsiteX10" fmla="*/ 8459 w 10000"/>
                <a:gd name="connsiteY10" fmla="*/ 10038 h 10038"/>
                <a:gd name="connsiteX0" fmla="*/ 7663 w 10000"/>
                <a:gd name="connsiteY0" fmla="*/ 9375 h 10000"/>
                <a:gd name="connsiteX1" fmla="*/ 6653 w 10000"/>
                <a:gd name="connsiteY1" fmla="*/ 9622 h 10000"/>
                <a:gd name="connsiteX2" fmla="*/ 5347 w 10000"/>
                <a:gd name="connsiteY2" fmla="*/ 7056 h 10000"/>
                <a:gd name="connsiteX3" fmla="*/ 3267 w 10000"/>
                <a:gd name="connsiteY3" fmla="*/ 4194 h 10000"/>
                <a:gd name="connsiteX4" fmla="*/ 0 w 10000"/>
                <a:gd name="connsiteY4" fmla="*/ 197 h 10000"/>
                <a:gd name="connsiteX5" fmla="*/ 475 w 10000"/>
                <a:gd name="connsiteY5" fmla="*/ 0 h 10000"/>
                <a:gd name="connsiteX6" fmla="*/ 2376 w 10000"/>
                <a:gd name="connsiteY6" fmla="*/ 2220 h 10000"/>
                <a:gd name="connsiteX7" fmla="*/ 6950 w 10000"/>
                <a:gd name="connsiteY7" fmla="*/ 6118 h 10000"/>
                <a:gd name="connsiteX8" fmla="*/ 9386 w 10000"/>
                <a:gd name="connsiteY8" fmla="*/ 8191 h 10000"/>
                <a:gd name="connsiteX9" fmla="*/ 9861 w 10000"/>
                <a:gd name="connsiteY9" fmla="*/ 8586 h 10000"/>
                <a:gd name="connsiteX0" fmla="*/ 6653 w 10000"/>
                <a:gd name="connsiteY0" fmla="*/ 9622 h 9622"/>
                <a:gd name="connsiteX1" fmla="*/ 5347 w 10000"/>
                <a:gd name="connsiteY1" fmla="*/ 7056 h 9622"/>
                <a:gd name="connsiteX2" fmla="*/ 3267 w 10000"/>
                <a:gd name="connsiteY2" fmla="*/ 4194 h 9622"/>
                <a:gd name="connsiteX3" fmla="*/ 0 w 10000"/>
                <a:gd name="connsiteY3" fmla="*/ 197 h 9622"/>
                <a:gd name="connsiteX4" fmla="*/ 475 w 10000"/>
                <a:gd name="connsiteY4" fmla="*/ 0 h 9622"/>
                <a:gd name="connsiteX5" fmla="*/ 2376 w 10000"/>
                <a:gd name="connsiteY5" fmla="*/ 2220 h 9622"/>
                <a:gd name="connsiteX6" fmla="*/ 6950 w 10000"/>
                <a:gd name="connsiteY6" fmla="*/ 6118 h 9622"/>
                <a:gd name="connsiteX7" fmla="*/ 9386 w 10000"/>
                <a:gd name="connsiteY7" fmla="*/ 8191 h 9622"/>
                <a:gd name="connsiteX8" fmla="*/ 9861 w 10000"/>
                <a:gd name="connsiteY8" fmla="*/ 8586 h 9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9622">
                  <a:moveTo>
                    <a:pt x="6653" y="9622"/>
                  </a:moveTo>
                  <a:cubicBezTo>
                    <a:pt x="6257" y="9243"/>
                    <a:pt x="5901" y="7961"/>
                    <a:pt x="5347" y="7056"/>
                  </a:cubicBezTo>
                  <a:cubicBezTo>
                    <a:pt x="4792" y="6151"/>
                    <a:pt x="4158" y="5329"/>
                    <a:pt x="3267" y="4194"/>
                  </a:cubicBezTo>
                  <a:cubicBezTo>
                    <a:pt x="2376" y="3059"/>
                    <a:pt x="475" y="888"/>
                    <a:pt x="0" y="197"/>
                  </a:cubicBezTo>
                  <a:lnTo>
                    <a:pt x="475" y="0"/>
                  </a:lnTo>
                  <a:cubicBezTo>
                    <a:pt x="871" y="345"/>
                    <a:pt x="1307" y="1201"/>
                    <a:pt x="2376" y="2220"/>
                  </a:cubicBezTo>
                  <a:lnTo>
                    <a:pt x="6950" y="6118"/>
                  </a:lnTo>
                  <a:lnTo>
                    <a:pt x="9386" y="8191"/>
                  </a:lnTo>
                  <a:cubicBezTo>
                    <a:pt x="9861" y="8602"/>
                    <a:pt x="10000" y="8438"/>
                    <a:pt x="9861" y="8586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11" name="Freeform 43"/>
            <p:cNvSpPr>
              <a:spLocks/>
            </p:cNvSpPr>
            <p:nvPr/>
          </p:nvSpPr>
          <p:spPr bwMode="auto">
            <a:xfrm rot="20214702">
              <a:off x="54602" y="6394265"/>
              <a:ext cx="377712" cy="139639"/>
            </a:xfrm>
            <a:custGeom>
              <a:avLst/>
              <a:gdLst>
                <a:gd name="T0" fmla="*/ 0 w 822"/>
                <a:gd name="T1" fmla="*/ 0 h 302"/>
                <a:gd name="T2" fmla="*/ 0 w 822"/>
                <a:gd name="T3" fmla="*/ 0 h 302"/>
                <a:gd name="T4" fmla="*/ 0 w 822"/>
                <a:gd name="T5" fmla="*/ 0 h 302"/>
                <a:gd name="T6" fmla="*/ 0 w 822"/>
                <a:gd name="T7" fmla="*/ 0 h 302"/>
                <a:gd name="T8" fmla="*/ 0 w 822"/>
                <a:gd name="T9" fmla="*/ 0 h 302"/>
                <a:gd name="T10" fmla="*/ 0 w 822"/>
                <a:gd name="T11" fmla="*/ 0 h 302"/>
                <a:gd name="T12" fmla="*/ 0 w 822"/>
                <a:gd name="T13" fmla="*/ 0 h 302"/>
                <a:gd name="T14" fmla="*/ 0 w 822"/>
                <a:gd name="T15" fmla="*/ 0 h 302"/>
                <a:gd name="T16" fmla="*/ 0 w 822"/>
                <a:gd name="T17" fmla="*/ 0 h 302"/>
                <a:gd name="T18" fmla="*/ 0 w 822"/>
                <a:gd name="T19" fmla="*/ 0 h 302"/>
                <a:gd name="T20" fmla="*/ 0 w 822"/>
                <a:gd name="T21" fmla="*/ 0 h 302"/>
                <a:gd name="T22" fmla="*/ 0 w 822"/>
                <a:gd name="T23" fmla="*/ 0 h 30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2"/>
                <a:gd name="T37" fmla="*/ 0 h 302"/>
                <a:gd name="T38" fmla="*/ 822 w 822"/>
                <a:gd name="T39" fmla="*/ 302 h 302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8994 w 10000"/>
                <a:gd name="connsiteY11" fmla="*/ 7293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11" fmla="*/ 9060 w 10000"/>
                <a:gd name="connsiteY11" fmla="*/ 3329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10" fmla="*/ 9002 w 10000"/>
                <a:gd name="connsiteY10" fmla="*/ 3411 h 10000"/>
                <a:gd name="connsiteX0" fmla="*/ 8504 w 10000"/>
                <a:gd name="connsiteY0" fmla="*/ 5960 h 10000"/>
                <a:gd name="connsiteX1" fmla="*/ 8625 w 10000"/>
                <a:gd name="connsiteY1" fmla="*/ 9834 h 10000"/>
                <a:gd name="connsiteX2" fmla="*/ 6496 w 10000"/>
                <a:gd name="connsiteY2" fmla="*/ 7020 h 10000"/>
                <a:gd name="connsiteX3" fmla="*/ 3577 w 10000"/>
                <a:gd name="connsiteY3" fmla="*/ 4437 h 10000"/>
                <a:gd name="connsiteX4" fmla="*/ 0 w 10000"/>
                <a:gd name="connsiteY4" fmla="*/ 2748 h 10000"/>
                <a:gd name="connsiteX5" fmla="*/ 146 w 10000"/>
                <a:gd name="connsiteY5" fmla="*/ 1556 h 10000"/>
                <a:gd name="connsiteX6" fmla="*/ 2956 w 10000"/>
                <a:gd name="connsiteY6" fmla="*/ 2351 h 10000"/>
                <a:gd name="connsiteX7" fmla="*/ 5511 w 10000"/>
                <a:gd name="connsiteY7" fmla="*/ 1854 h 10000"/>
                <a:gd name="connsiteX8" fmla="*/ 7482 w 10000"/>
                <a:gd name="connsiteY8" fmla="*/ 1258 h 10000"/>
                <a:gd name="connsiteX9" fmla="*/ 10000 w 10000"/>
                <a:gd name="connsiteY9" fmla="*/ 364 h 10000"/>
                <a:gd name="connsiteX0" fmla="*/ 8625 w 10000"/>
                <a:gd name="connsiteY0" fmla="*/ 9834 h 10000"/>
                <a:gd name="connsiteX1" fmla="*/ 6496 w 10000"/>
                <a:gd name="connsiteY1" fmla="*/ 7020 h 10000"/>
                <a:gd name="connsiteX2" fmla="*/ 3577 w 10000"/>
                <a:gd name="connsiteY2" fmla="*/ 4437 h 10000"/>
                <a:gd name="connsiteX3" fmla="*/ 0 w 10000"/>
                <a:gd name="connsiteY3" fmla="*/ 2748 h 10000"/>
                <a:gd name="connsiteX4" fmla="*/ 146 w 10000"/>
                <a:gd name="connsiteY4" fmla="*/ 1556 h 10000"/>
                <a:gd name="connsiteX5" fmla="*/ 2956 w 10000"/>
                <a:gd name="connsiteY5" fmla="*/ 2351 h 10000"/>
                <a:gd name="connsiteX6" fmla="*/ 5511 w 10000"/>
                <a:gd name="connsiteY6" fmla="*/ 1854 h 10000"/>
                <a:gd name="connsiteX7" fmla="*/ 7482 w 10000"/>
                <a:gd name="connsiteY7" fmla="*/ 1258 h 10000"/>
                <a:gd name="connsiteX8" fmla="*/ 10000 w 10000"/>
                <a:gd name="connsiteY8" fmla="*/ 364 h 10000"/>
                <a:gd name="connsiteX0" fmla="*/ 8511 w 10000"/>
                <a:gd name="connsiteY0" fmla="*/ 9853 h 10019"/>
                <a:gd name="connsiteX1" fmla="*/ 6496 w 10000"/>
                <a:gd name="connsiteY1" fmla="*/ 7020 h 10019"/>
                <a:gd name="connsiteX2" fmla="*/ 3577 w 10000"/>
                <a:gd name="connsiteY2" fmla="*/ 4437 h 10019"/>
                <a:gd name="connsiteX3" fmla="*/ 0 w 10000"/>
                <a:gd name="connsiteY3" fmla="*/ 2748 h 10019"/>
                <a:gd name="connsiteX4" fmla="*/ 146 w 10000"/>
                <a:gd name="connsiteY4" fmla="*/ 1556 h 10019"/>
                <a:gd name="connsiteX5" fmla="*/ 2956 w 10000"/>
                <a:gd name="connsiteY5" fmla="*/ 2351 h 10019"/>
                <a:gd name="connsiteX6" fmla="*/ 5511 w 10000"/>
                <a:gd name="connsiteY6" fmla="*/ 1854 h 10019"/>
                <a:gd name="connsiteX7" fmla="*/ 7482 w 10000"/>
                <a:gd name="connsiteY7" fmla="*/ 1258 h 10019"/>
                <a:gd name="connsiteX8" fmla="*/ 10000 w 10000"/>
                <a:gd name="connsiteY8" fmla="*/ 364 h 10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000" h="10019">
                  <a:moveTo>
                    <a:pt x="8511" y="9853"/>
                  </a:moveTo>
                  <a:cubicBezTo>
                    <a:pt x="8183" y="10019"/>
                    <a:pt x="7318" y="7923"/>
                    <a:pt x="6496" y="7020"/>
                  </a:cubicBezTo>
                  <a:cubicBezTo>
                    <a:pt x="5674" y="6117"/>
                    <a:pt x="4659" y="5132"/>
                    <a:pt x="3577" y="4437"/>
                  </a:cubicBezTo>
                  <a:cubicBezTo>
                    <a:pt x="2494" y="3742"/>
                    <a:pt x="572" y="3245"/>
                    <a:pt x="0" y="2748"/>
                  </a:cubicBezTo>
                  <a:cubicBezTo>
                    <a:pt x="49" y="2351"/>
                    <a:pt x="97" y="1953"/>
                    <a:pt x="146" y="1556"/>
                  </a:cubicBezTo>
                  <a:cubicBezTo>
                    <a:pt x="633" y="1490"/>
                    <a:pt x="2068" y="2318"/>
                    <a:pt x="2956" y="2351"/>
                  </a:cubicBezTo>
                  <a:lnTo>
                    <a:pt x="5511" y="1854"/>
                  </a:lnTo>
                  <a:cubicBezTo>
                    <a:pt x="6265" y="1689"/>
                    <a:pt x="6740" y="1490"/>
                    <a:pt x="7482" y="1258"/>
                  </a:cubicBezTo>
                  <a:cubicBezTo>
                    <a:pt x="8224" y="1026"/>
                    <a:pt x="9745" y="0"/>
                    <a:pt x="10000" y="364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13" name="Freeform 45"/>
            <p:cNvSpPr>
              <a:spLocks/>
            </p:cNvSpPr>
            <p:nvPr/>
          </p:nvSpPr>
          <p:spPr bwMode="auto">
            <a:xfrm rot="20214702">
              <a:off x="562450" y="6486300"/>
              <a:ext cx="128550" cy="334817"/>
            </a:xfrm>
            <a:custGeom>
              <a:avLst/>
              <a:gdLst>
                <a:gd name="T0" fmla="*/ 0 w 179"/>
                <a:gd name="T1" fmla="*/ 0 h 761"/>
                <a:gd name="T2" fmla="*/ 0 w 179"/>
                <a:gd name="T3" fmla="*/ 0 h 761"/>
                <a:gd name="T4" fmla="*/ 0 w 179"/>
                <a:gd name="T5" fmla="*/ 0 h 761"/>
                <a:gd name="T6" fmla="*/ 0 w 179"/>
                <a:gd name="T7" fmla="*/ 0 h 761"/>
                <a:gd name="T8" fmla="*/ 0 w 179"/>
                <a:gd name="T9" fmla="*/ 0 h 761"/>
                <a:gd name="T10" fmla="*/ 0 w 179"/>
                <a:gd name="T11" fmla="*/ 0 h 761"/>
                <a:gd name="T12" fmla="*/ 0 w 179"/>
                <a:gd name="T13" fmla="*/ 0 h 761"/>
                <a:gd name="T14" fmla="*/ 0 w 179"/>
                <a:gd name="T15" fmla="*/ 0 h 761"/>
                <a:gd name="T16" fmla="*/ 0 w 179"/>
                <a:gd name="T17" fmla="*/ 0 h 761"/>
                <a:gd name="T18" fmla="*/ 0 w 179"/>
                <a:gd name="T19" fmla="*/ 0 h 761"/>
                <a:gd name="T20" fmla="*/ 0 w 179"/>
                <a:gd name="T21" fmla="*/ 0 h 761"/>
                <a:gd name="T22" fmla="*/ 0 w 179"/>
                <a:gd name="T23" fmla="*/ 0 h 76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9"/>
                <a:gd name="T37" fmla="*/ 0 h 761"/>
                <a:gd name="T38" fmla="*/ 179 w 179"/>
                <a:gd name="T39" fmla="*/ 761 h 761"/>
                <a:gd name="connsiteX0" fmla="*/ 0 w 10000"/>
                <a:gd name="connsiteY0" fmla="*/ 0 h 9409"/>
                <a:gd name="connsiteX1" fmla="*/ 8883 w 10000"/>
                <a:gd name="connsiteY1" fmla="*/ 1222 h 9409"/>
                <a:gd name="connsiteX2" fmla="*/ 8380 w 10000"/>
                <a:gd name="connsiteY2" fmla="*/ 2720 h 9409"/>
                <a:gd name="connsiteX3" fmla="*/ 8883 w 10000"/>
                <a:gd name="connsiteY3" fmla="*/ 6111 h 9409"/>
                <a:gd name="connsiteX4" fmla="*/ 9888 w 10000"/>
                <a:gd name="connsiteY4" fmla="*/ 8989 h 9409"/>
                <a:gd name="connsiteX5" fmla="*/ 8212 w 10000"/>
                <a:gd name="connsiteY5" fmla="*/ 8634 h 9409"/>
                <a:gd name="connsiteX6" fmla="*/ 6872 w 10000"/>
                <a:gd name="connsiteY6" fmla="*/ 5795 h 9409"/>
                <a:gd name="connsiteX7" fmla="*/ 4525 w 10000"/>
                <a:gd name="connsiteY7" fmla="*/ 3982 h 9409"/>
                <a:gd name="connsiteX8" fmla="*/ 2849 w 10000"/>
                <a:gd name="connsiteY8" fmla="*/ 2681 h 9409"/>
                <a:gd name="connsiteX9" fmla="*/ 1341 w 10000"/>
                <a:gd name="connsiteY9" fmla="*/ 1380 h 9409"/>
                <a:gd name="connsiteX10" fmla="*/ 0 w 10000"/>
                <a:gd name="connsiteY10" fmla="*/ 0 h 9409"/>
                <a:gd name="connsiteX0" fmla="*/ 0 w 10000"/>
                <a:gd name="connsiteY0" fmla="*/ 0 h 10000"/>
                <a:gd name="connsiteX1" fmla="*/ 8380 w 10000"/>
                <a:gd name="connsiteY1" fmla="*/ 2891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0 w 10000"/>
                <a:gd name="connsiteY9" fmla="*/ 0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9" fmla="*/ 2282 w 10000"/>
                <a:gd name="connsiteY9" fmla="*/ 563 h 10000"/>
                <a:gd name="connsiteX0" fmla="*/ 0 w 10000"/>
                <a:gd name="connsiteY0" fmla="*/ 0 h 10000"/>
                <a:gd name="connsiteX1" fmla="*/ 8227 w 10000"/>
                <a:gd name="connsiteY1" fmla="*/ 196 h 10000"/>
                <a:gd name="connsiteX2" fmla="*/ 8883 w 10000"/>
                <a:gd name="connsiteY2" fmla="*/ 6495 h 10000"/>
                <a:gd name="connsiteX3" fmla="*/ 9888 w 10000"/>
                <a:gd name="connsiteY3" fmla="*/ 9554 h 10000"/>
                <a:gd name="connsiteX4" fmla="*/ 8212 w 10000"/>
                <a:gd name="connsiteY4" fmla="*/ 9176 h 10000"/>
                <a:gd name="connsiteX5" fmla="*/ 6872 w 10000"/>
                <a:gd name="connsiteY5" fmla="*/ 6159 h 10000"/>
                <a:gd name="connsiteX6" fmla="*/ 4525 w 10000"/>
                <a:gd name="connsiteY6" fmla="*/ 4232 h 10000"/>
                <a:gd name="connsiteX7" fmla="*/ 2849 w 10000"/>
                <a:gd name="connsiteY7" fmla="*/ 2849 h 10000"/>
                <a:gd name="connsiteX8" fmla="*/ 1341 w 10000"/>
                <a:gd name="connsiteY8" fmla="*/ 1467 h 10000"/>
                <a:gd name="connsiteX0" fmla="*/ 6886 w 8659"/>
                <a:gd name="connsiteY0" fmla="*/ 0 h 9804"/>
                <a:gd name="connsiteX1" fmla="*/ 7542 w 8659"/>
                <a:gd name="connsiteY1" fmla="*/ 6299 h 9804"/>
                <a:gd name="connsiteX2" fmla="*/ 8547 w 8659"/>
                <a:gd name="connsiteY2" fmla="*/ 9358 h 9804"/>
                <a:gd name="connsiteX3" fmla="*/ 6871 w 8659"/>
                <a:gd name="connsiteY3" fmla="*/ 8980 h 9804"/>
                <a:gd name="connsiteX4" fmla="*/ 5531 w 8659"/>
                <a:gd name="connsiteY4" fmla="*/ 5963 h 9804"/>
                <a:gd name="connsiteX5" fmla="*/ 3184 w 8659"/>
                <a:gd name="connsiteY5" fmla="*/ 4036 h 9804"/>
                <a:gd name="connsiteX6" fmla="*/ 1508 w 8659"/>
                <a:gd name="connsiteY6" fmla="*/ 2653 h 9804"/>
                <a:gd name="connsiteX7" fmla="*/ 0 w 8659"/>
                <a:gd name="connsiteY7" fmla="*/ 1271 h 9804"/>
                <a:gd name="connsiteX0" fmla="*/ 10199 w 12247"/>
                <a:gd name="connsiteY0" fmla="*/ 0 h 10000"/>
                <a:gd name="connsiteX1" fmla="*/ 10957 w 12247"/>
                <a:gd name="connsiteY1" fmla="*/ 6425 h 10000"/>
                <a:gd name="connsiteX2" fmla="*/ 12118 w 12247"/>
                <a:gd name="connsiteY2" fmla="*/ 9545 h 10000"/>
                <a:gd name="connsiteX3" fmla="*/ 10182 w 12247"/>
                <a:gd name="connsiteY3" fmla="*/ 9160 h 10000"/>
                <a:gd name="connsiteX4" fmla="*/ 8635 w 12247"/>
                <a:gd name="connsiteY4" fmla="*/ 6082 h 10000"/>
                <a:gd name="connsiteX5" fmla="*/ 5924 w 12247"/>
                <a:gd name="connsiteY5" fmla="*/ 4117 h 10000"/>
                <a:gd name="connsiteX6" fmla="*/ 3989 w 12247"/>
                <a:gd name="connsiteY6" fmla="*/ 2706 h 10000"/>
                <a:gd name="connsiteX7" fmla="*/ 0 w 12247"/>
                <a:gd name="connsiteY7" fmla="*/ 45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247" h="10000">
                  <a:moveTo>
                    <a:pt x="10199" y="0"/>
                  </a:moveTo>
                  <a:cubicBezTo>
                    <a:pt x="10199" y="883"/>
                    <a:pt x="10637" y="4834"/>
                    <a:pt x="10957" y="6425"/>
                  </a:cubicBezTo>
                  <a:cubicBezTo>
                    <a:pt x="11277" y="8016"/>
                    <a:pt x="12247" y="9088"/>
                    <a:pt x="12118" y="9545"/>
                  </a:cubicBezTo>
                  <a:cubicBezTo>
                    <a:pt x="11989" y="10000"/>
                    <a:pt x="10763" y="9729"/>
                    <a:pt x="10182" y="9160"/>
                  </a:cubicBezTo>
                  <a:lnTo>
                    <a:pt x="8635" y="6082"/>
                  </a:lnTo>
                  <a:lnTo>
                    <a:pt x="5924" y="4117"/>
                  </a:lnTo>
                  <a:cubicBezTo>
                    <a:pt x="5150" y="3561"/>
                    <a:pt x="4976" y="3385"/>
                    <a:pt x="3989" y="2706"/>
                  </a:cubicBezTo>
                  <a:cubicBezTo>
                    <a:pt x="3002" y="2027"/>
                    <a:pt x="581" y="530"/>
                    <a:pt x="0" y="45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15" name="Oval 47"/>
            <p:cNvSpPr>
              <a:spLocks noChangeArrowheads="1"/>
            </p:cNvSpPr>
            <p:nvPr/>
          </p:nvSpPr>
          <p:spPr bwMode="auto">
            <a:xfrm rot="20214702">
              <a:off x="367246" y="6267320"/>
              <a:ext cx="265033" cy="263410"/>
            </a:xfrm>
            <a:prstGeom prst="ellipse">
              <a:avLst/>
            </a:pr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17" name="Oval 49"/>
            <p:cNvSpPr>
              <a:spLocks noChangeArrowheads="1"/>
            </p:cNvSpPr>
            <p:nvPr/>
          </p:nvSpPr>
          <p:spPr bwMode="auto">
            <a:xfrm rot="20214702">
              <a:off x="367246" y="6267320"/>
              <a:ext cx="265033" cy="263410"/>
            </a:xfrm>
            <a:prstGeom prst="ellipse">
              <a:avLst/>
            </a:prstGeom>
            <a:solidFill>
              <a:srgbClr val="2D0284"/>
            </a:solidFill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grpSp>
          <p:nvGrpSpPr>
            <p:cNvPr id="3" name="Group 50"/>
            <p:cNvGrpSpPr>
              <a:grpSpLocks/>
            </p:cNvGrpSpPr>
            <p:nvPr/>
          </p:nvGrpSpPr>
          <p:grpSpPr bwMode="auto">
            <a:xfrm rot="20214702">
              <a:off x="578219" y="6308818"/>
              <a:ext cx="428598" cy="378725"/>
              <a:chOff x="4346" y="2304"/>
              <a:chExt cx="984" cy="876"/>
            </a:xfrm>
            <a:noFill/>
          </p:grpSpPr>
          <p:sp>
            <p:nvSpPr>
              <p:cNvPr id="37" name="Freeform 51"/>
              <p:cNvSpPr>
                <a:spLocks/>
              </p:cNvSpPr>
              <p:nvPr/>
            </p:nvSpPr>
            <p:spPr bwMode="auto">
              <a:xfrm>
                <a:off x="4608" y="2304"/>
                <a:ext cx="722" cy="848"/>
              </a:xfrm>
              <a:custGeom>
                <a:avLst/>
                <a:gdLst>
                  <a:gd name="T0" fmla="*/ 0 w 722"/>
                  <a:gd name="T1" fmla="*/ 0 h 848"/>
                  <a:gd name="T2" fmla="*/ 133 w 722"/>
                  <a:gd name="T3" fmla="*/ 43 h 848"/>
                  <a:gd name="T4" fmla="*/ 343 w 722"/>
                  <a:gd name="T5" fmla="*/ 239 h 848"/>
                  <a:gd name="T6" fmla="*/ 486 w 722"/>
                  <a:gd name="T7" fmla="*/ 580 h 848"/>
                  <a:gd name="T8" fmla="*/ 722 w 722"/>
                  <a:gd name="T9" fmla="*/ 848 h 84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2"/>
                  <a:gd name="T16" fmla="*/ 0 h 848"/>
                  <a:gd name="T17" fmla="*/ 722 w 722"/>
                  <a:gd name="T18" fmla="*/ 848 h 84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2" h="848">
                    <a:moveTo>
                      <a:pt x="0" y="0"/>
                    </a:moveTo>
                    <a:cubicBezTo>
                      <a:pt x="21" y="8"/>
                      <a:pt x="75" y="3"/>
                      <a:pt x="133" y="43"/>
                    </a:cubicBezTo>
                    <a:cubicBezTo>
                      <a:pt x="190" y="82"/>
                      <a:pt x="284" y="150"/>
                      <a:pt x="343" y="239"/>
                    </a:cubicBezTo>
                    <a:cubicBezTo>
                      <a:pt x="402" y="328"/>
                      <a:pt x="423" y="478"/>
                      <a:pt x="486" y="580"/>
                    </a:cubicBezTo>
                    <a:cubicBezTo>
                      <a:pt x="549" y="682"/>
                      <a:pt x="673" y="792"/>
                      <a:pt x="722" y="848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i="1" dirty="0">
                  <a:latin typeface="Times New Roman" pitchFamily="18" charset="0"/>
                </a:endParaRPr>
              </a:p>
            </p:txBody>
          </p:sp>
          <p:sp>
            <p:nvSpPr>
              <p:cNvPr id="38" name="Freeform 52"/>
              <p:cNvSpPr>
                <a:spLocks/>
              </p:cNvSpPr>
              <p:nvPr/>
            </p:nvSpPr>
            <p:spPr bwMode="auto">
              <a:xfrm rot="2587948">
                <a:off x="4479" y="2543"/>
                <a:ext cx="771" cy="181"/>
              </a:xfrm>
              <a:custGeom>
                <a:avLst/>
                <a:gdLst>
                  <a:gd name="T0" fmla="*/ 0 w 771"/>
                  <a:gd name="T1" fmla="*/ 2 h 242"/>
                  <a:gd name="T2" fmla="*/ 195 w 771"/>
                  <a:gd name="T3" fmla="*/ 1 h 242"/>
                  <a:gd name="T4" fmla="*/ 435 w 771"/>
                  <a:gd name="T5" fmla="*/ 2 h 242"/>
                  <a:gd name="T6" fmla="*/ 627 w 771"/>
                  <a:gd name="T7" fmla="*/ 7 h 242"/>
                  <a:gd name="T8" fmla="*/ 771 w 771"/>
                  <a:gd name="T9" fmla="*/ 10 h 24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71"/>
                  <a:gd name="T16" fmla="*/ 0 h 242"/>
                  <a:gd name="T17" fmla="*/ 771 w 771"/>
                  <a:gd name="T18" fmla="*/ 242 h 24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71" h="242">
                    <a:moveTo>
                      <a:pt x="0" y="62"/>
                    </a:moveTo>
                    <a:cubicBezTo>
                      <a:pt x="32" y="52"/>
                      <a:pt x="123" y="4"/>
                      <a:pt x="195" y="2"/>
                    </a:cubicBezTo>
                    <a:cubicBezTo>
                      <a:pt x="267" y="0"/>
                      <a:pt x="363" y="18"/>
                      <a:pt x="435" y="50"/>
                    </a:cubicBezTo>
                    <a:cubicBezTo>
                      <a:pt x="507" y="82"/>
                      <a:pt x="571" y="162"/>
                      <a:pt x="627" y="194"/>
                    </a:cubicBezTo>
                    <a:cubicBezTo>
                      <a:pt x="683" y="226"/>
                      <a:pt x="747" y="234"/>
                      <a:pt x="771" y="242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i="1" dirty="0">
                  <a:latin typeface="Times New Roman" pitchFamily="18" charset="0"/>
                </a:endParaRPr>
              </a:p>
            </p:txBody>
          </p:sp>
          <p:sp>
            <p:nvSpPr>
              <p:cNvPr id="39" name="Freeform 53"/>
              <p:cNvSpPr>
                <a:spLocks/>
              </p:cNvSpPr>
              <p:nvPr/>
            </p:nvSpPr>
            <p:spPr bwMode="auto">
              <a:xfrm rot="2587948">
                <a:off x="4462" y="2422"/>
                <a:ext cx="389" cy="265"/>
              </a:xfrm>
              <a:custGeom>
                <a:avLst/>
                <a:gdLst>
                  <a:gd name="T0" fmla="*/ 20 w 389"/>
                  <a:gd name="T1" fmla="*/ 1 h 355"/>
                  <a:gd name="T2" fmla="*/ 229 w 389"/>
                  <a:gd name="T3" fmla="*/ 1 h 355"/>
                  <a:gd name="T4" fmla="*/ 366 w 389"/>
                  <a:gd name="T5" fmla="*/ 4 h 355"/>
                  <a:gd name="T6" fmla="*/ 367 w 389"/>
                  <a:gd name="T7" fmla="*/ 9 h 355"/>
                  <a:gd name="T8" fmla="*/ 283 w 389"/>
                  <a:gd name="T9" fmla="*/ 12 h 355"/>
                  <a:gd name="T10" fmla="*/ 163 w 389"/>
                  <a:gd name="T11" fmla="*/ 14 h 355"/>
                  <a:gd name="T12" fmla="*/ 0 w 389"/>
                  <a:gd name="T13" fmla="*/ 14 h 3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89"/>
                  <a:gd name="T22" fmla="*/ 0 h 355"/>
                  <a:gd name="T23" fmla="*/ 389 w 389"/>
                  <a:gd name="T24" fmla="*/ 355 h 3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89" h="355">
                    <a:moveTo>
                      <a:pt x="20" y="37"/>
                    </a:moveTo>
                    <a:cubicBezTo>
                      <a:pt x="54" y="33"/>
                      <a:pt x="171" y="0"/>
                      <a:pt x="229" y="13"/>
                    </a:cubicBezTo>
                    <a:cubicBezTo>
                      <a:pt x="287" y="26"/>
                      <a:pt x="343" y="77"/>
                      <a:pt x="366" y="113"/>
                    </a:cubicBezTo>
                    <a:cubicBezTo>
                      <a:pt x="389" y="149"/>
                      <a:pt x="381" y="200"/>
                      <a:pt x="367" y="232"/>
                    </a:cubicBezTo>
                    <a:cubicBezTo>
                      <a:pt x="353" y="264"/>
                      <a:pt x="317" y="287"/>
                      <a:pt x="283" y="307"/>
                    </a:cubicBezTo>
                    <a:cubicBezTo>
                      <a:pt x="249" y="327"/>
                      <a:pt x="210" y="343"/>
                      <a:pt x="163" y="349"/>
                    </a:cubicBezTo>
                    <a:cubicBezTo>
                      <a:pt x="116" y="355"/>
                      <a:pt x="34" y="346"/>
                      <a:pt x="0" y="345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i="1" dirty="0">
                  <a:latin typeface="Times New Roman" pitchFamily="18" charset="0"/>
                </a:endParaRPr>
              </a:p>
            </p:txBody>
          </p:sp>
          <p:sp>
            <p:nvSpPr>
              <p:cNvPr id="40" name="Freeform 54"/>
              <p:cNvSpPr>
                <a:spLocks/>
              </p:cNvSpPr>
              <p:nvPr/>
            </p:nvSpPr>
            <p:spPr bwMode="auto">
              <a:xfrm>
                <a:off x="4368" y="2544"/>
                <a:ext cx="882" cy="636"/>
              </a:xfrm>
              <a:custGeom>
                <a:avLst/>
                <a:gdLst>
                  <a:gd name="T0" fmla="*/ 0 w 901"/>
                  <a:gd name="T1" fmla="*/ 0 h 661"/>
                  <a:gd name="T2" fmla="*/ 74 w 901"/>
                  <a:gd name="T3" fmla="*/ 99 h 661"/>
                  <a:gd name="T4" fmla="*/ 245 w 901"/>
                  <a:gd name="T5" fmla="*/ 221 h 661"/>
                  <a:gd name="T6" fmla="*/ 520 w 901"/>
                  <a:gd name="T7" fmla="*/ 306 h 661"/>
                  <a:gd name="T8" fmla="*/ 713 w 901"/>
                  <a:gd name="T9" fmla="*/ 433 h 66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901"/>
                  <a:gd name="T16" fmla="*/ 0 h 661"/>
                  <a:gd name="T17" fmla="*/ 901 w 901"/>
                  <a:gd name="T18" fmla="*/ 661 h 66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901" h="661">
                    <a:moveTo>
                      <a:pt x="0" y="0"/>
                    </a:moveTo>
                    <a:cubicBezTo>
                      <a:pt x="16" y="25"/>
                      <a:pt x="45" y="95"/>
                      <a:pt x="96" y="152"/>
                    </a:cubicBezTo>
                    <a:cubicBezTo>
                      <a:pt x="147" y="208"/>
                      <a:pt x="215" y="285"/>
                      <a:pt x="308" y="338"/>
                    </a:cubicBezTo>
                    <a:cubicBezTo>
                      <a:pt x="401" y="391"/>
                      <a:pt x="558" y="415"/>
                      <a:pt x="657" y="469"/>
                    </a:cubicBezTo>
                    <a:cubicBezTo>
                      <a:pt x="756" y="523"/>
                      <a:pt x="850" y="621"/>
                      <a:pt x="901" y="661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i="1" dirty="0">
                  <a:latin typeface="Times New Roman" pitchFamily="18" charset="0"/>
                </a:endParaRPr>
              </a:p>
            </p:txBody>
          </p:sp>
          <p:sp>
            <p:nvSpPr>
              <p:cNvPr id="41" name="Freeform 55"/>
              <p:cNvSpPr>
                <a:spLocks/>
              </p:cNvSpPr>
              <p:nvPr/>
            </p:nvSpPr>
            <p:spPr bwMode="auto">
              <a:xfrm rot="2587948">
                <a:off x="4346" y="2672"/>
                <a:ext cx="783" cy="180"/>
              </a:xfrm>
              <a:custGeom>
                <a:avLst/>
                <a:gdLst>
                  <a:gd name="T0" fmla="*/ 0 w 783"/>
                  <a:gd name="T1" fmla="*/ 7 h 241"/>
                  <a:gd name="T2" fmla="*/ 207 w 783"/>
                  <a:gd name="T3" fmla="*/ 10 h 241"/>
                  <a:gd name="T4" fmla="*/ 447 w 783"/>
                  <a:gd name="T5" fmla="*/ 7 h 241"/>
                  <a:gd name="T6" fmla="*/ 639 w 783"/>
                  <a:gd name="T7" fmla="*/ 1 h 241"/>
                  <a:gd name="T8" fmla="*/ 783 w 783"/>
                  <a:gd name="T9" fmla="*/ 0 h 2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83"/>
                  <a:gd name="T16" fmla="*/ 0 h 241"/>
                  <a:gd name="T17" fmla="*/ 783 w 783"/>
                  <a:gd name="T18" fmla="*/ 241 h 2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83" h="241">
                    <a:moveTo>
                      <a:pt x="0" y="198"/>
                    </a:moveTo>
                    <a:cubicBezTo>
                      <a:pt x="34" y="205"/>
                      <a:pt x="133" y="241"/>
                      <a:pt x="207" y="240"/>
                    </a:cubicBezTo>
                    <a:cubicBezTo>
                      <a:pt x="281" y="239"/>
                      <a:pt x="375" y="224"/>
                      <a:pt x="447" y="192"/>
                    </a:cubicBezTo>
                    <a:cubicBezTo>
                      <a:pt x="519" y="160"/>
                      <a:pt x="583" y="80"/>
                      <a:pt x="639" y="48"/>
                    </a:cubicBezTo>
                    <a:cubicBezTo>
                      <a:pt x="695" y="16"/>
                      <a:pt x="759" y="8"/>
                      <a:pt x="783" y="0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i="1" dirty="0">
                  <a:latin typeface="Times New Roman" pitchFamily="18" charset="0"/>
                </a:endParaRPr>
              </a:p>
            </p:txBody>
          </p:sp>
          <p:sp>
            <p:nvSpPr>
              <p:cNvPr id="42" name="Freeform 56"/>
              <p:cNvSpPr>
                <a:spLocks/>
              </p:cNvSpPr>
              <p:nvPr/>
            </p:nvSpPr>
            <p:spPr bwMode="auto">
              <a:xfrm rot="2587948">
                <a:off x="4420" y="2341"/>
                <a:ext cx="211" cy="266"/>
              </a:xfrm>
              <a:custGeom>
                <a:avLst/>
                <a:gdLst>
                  <a:gd name="T0" fmla="*/ 0 w 228"/>
                  <a:gd name="T1" fmla="*/ 0 h 357"/>
                  <a:gd name="T2" fmla="*/ 144 w 228"/>
                  <a:gd name="T3" fmla="*/ 1 h 357"/>
                  <a:gd name="T4" fmla="*/ 225 w 228"/>
                  <a:gd name="T5" fmla="*/ 7 h 357"/>
                  <a:gd name="T6" fmla="*/ 123 w 228"/>
                  <a:gd name="T7" fmla="*/ 13 h 357"/>
                  <a:gd name="T8" fmla="*/ 0 w 228"/>
                  <a:gd name="T9" fmla="*/ 14 h 3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28"/>
                  <a:gd name="T16" fmla="*/ 0 h 357"/>
                  <a:gd name="T17" fmla="*/ 228 w 228"/>
                  <a:gd name="T18" fmla="*/ 357 h 357"/>
                  <a:gd name="connsiteX0" fmla="*/ 0 w 10000"/>
                  <a:gd name="connsiteY0" fmla="*/ 0 h 10259"/>
                  <a:gd name="connsiteX1" fmla="*/ 6316 w 10000"/>
                  <a:gd name="connsiteY1" fmla="*/ 1345 h 10259"/>
                  <a:gd name="connsiteX2" fmla="*/ 9868 w 10000"/>
                  <a:gd name="connsiteY2" fmla="*/ 5294 h 10259"/>
                  <a:gd name="connsiteX3" fmla="*/ 5395 w 10000"/>
                  <a:gd name="connsiteY3" fmla="*/ 9328 h 10259"/>
                  <a:gd name="connsiteX4" fmla="*/ 4224 w 10000"/>
                  <a:gd name="connsiteY4" fmla="*/ 10259 h 10259"/>
                  <a:gd name="connsiteX0" fmla="*/ 0 w 10000"/>
                  <a:gd name="connsiteY0" fmla="*/ 0 h 9946"/>
                  <a:gd name="connsiteX1" fmla="*/ 6316 w 10000"/>
                  <a:gd name="connsiteY1" fmla="*/ 1345 h 9946"/>
                  <a:gd name="connsiteX2" fmla="*/ 9868 w 10000"/>
                  <a:gd name="connsiteY2" fmla="*/ 5294 h 9946"/>
                  <a:gd name="connsiteX3" fmla="*/ 5395 w 10000"/>
                  <a:gd name="connsiteY3" fmla="*/ 9328 h 9946"/>
                  <a:gd name="connsiteX4" fmla="*/ 3692 w 10000"/>
                  <a:gd name="connsiteY4" fmla="*/ 9005 h 99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000" h="9946">
                    <a:moveTo>
                      <a:pt x="0" y="0"/>
                    </a:moveTo>
                    <a:cubicBezTo>
                      <a:pt x="2281" y="224"/>
                      <a:pt x="4693" y="476"/>
                      <a:pt x="6316" y="1345"/>
                    </a:cubicBezTo>
                    <a:cubicBezTo>
                      <a:pt x="7939" y="2213"/>
                      <a:pt x="10000" y="3978"/>
                      <a:pt x="9868" y="5294"/>
                    </a:cubicBezTo>
                    <a:cubicBezTo>
                      <a:pt x="9737" y="6611"/>
                      <a:pt x="6424" y="8710"/>
                      <a:pt x="5395" y="9328"/>
                    </a:cubicBezTo>
                    <a:cubicBezTo>
                      <a:pt x="4366" y="9946"/>
                      <a:pt x="4832" y="9005"/>
                      <a:pt x="3692" y="9005"/>
                    </a:cubicBezTo>
                  </a:path>
                </a:pathLst>
              </a:custGeom>
              <a:grpFill/>
              <a:ln w="15875">
                <a:solidFill>
                  <a:srgbClr val="2D0284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0"/>
                  </a:spcBef>
                  <a:defRPr/>
                </a:pPr>
                <a:endParaRPr lang="en-US" i="1" dirty="0">
                  <a:latin typeface="Times New Roman" pitchFamily="18" charset="0"/>
                </a:endParaRPr>
              </a:p>
            </p:txBody>
          </p:sp>
        </p:grpSp>
        <p:sp>
          <p:nvSpPr>
            <p:cNvPr id="19" name="Freeform 57"/>
            <p:cNvSpPr>
              <a:spLocks/>
            </p:cNvSpPr>
            <p:nvPr/>
          </p:nvSpPr>
          <p:spPr bwMode="auto">
            <a:xfrm rot="20214702">
              <a:off x="268851" y="6397439"/>
              <a:ext cx="117440" cy="58712"/>
            </a:xfrm>
            <a:custGeom>
              <a:avLst/>
              <a:gdLst>
                <a:gd name="T0" fmla="*/ 0 w 255"/>
                <a:gd name="T1" fmla="*/ 0 h 132"/>
                <a:gd name="T2" fmla="*/ 0 w 255"/>
                <a:gd name="T3" fmla="*/ 0 h 132"/>
                <a:gd name="T4" fmla="*/ 0 w 255"/>
                <a:gd name="T5" fmla="*/ 0 h 132"/>
                <a:gd name="T6" fmla="*/ 0 60000 65536"/>
                <a:gd name="T7" fmla="*/ 0 60000 65536"/>
                <a:gd name="T8" fmla="*/ 0 60000 65536"/>
                <a:gd name="T9" fmla="*/ 0 w 255"/>
                <a:gd name="T10" fmla="*/ 0 h 132"/>
                <a:gd name="T11" fmla="*/ 255 w 255"/>
                <a:gd name="T12" fmla="*/ 132 h 13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5" h="132">
                  <a:moveTo>
                    <a:pt x="255" y="0"/>
                  </a:moveTo>
                  <a:cubicBezTo>
                    <a:pt x="214" y="6"/>
                    <a:pt x="18" y="11"/>
                    <a:pt x="9" y="33"/>
                  </a:cubicBezTo>
                  <a:cubicBezTo>
                    <a:pt x="0" y="55"/>
                    <a:pt x="159" y="112"/>
                    <a:pt x="198" y="132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23" name="Freeform 61"/>
            <p:cNvSpPr>
              <a:spLocks/>
            </p:cNvSpPr>
            <p:nvPr/>
          </p:nvSpPr>
          <p:spPr bwMode="auto">
            <a:xfrm rot="20214702" flipH="1">
              <a:off x="435488" y="6330793"/>
              <a:ext cx="131724" cy="58712"/>
            </a:xfrm>
            <a:custGeom>
              <a:avLst/>
              <a:gdLst>
                <a:gd name="T0" fmla="*/ 0 w 173"/>
                <a:gd name="T1" fmla="*/ 0 h 129"/>
                <a:gd name="T2" fmla="*/ 0 w 173"/>
                <a:gd name="T3" fmla="*/ 0 h 129"/>
                <a:gd name="T4" fmla="*/ 0 w 173"/>
                <a:gd name="T5" fmla="*/ 0 h 129"/>
                <a:gd name="T6" fmla="*/ 0 w 173"/>
                <a:gd name="T7" fmla="*/ 0 h 12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"/>
                <a:gd name="T13" fmla="*/ 0 h 129"/>
                <a:gd name="T14" fmla="*/ 173 w 173"/>
                <a:gd name="T15" fmla="*/ 129 h 12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" h="129">
                  <a:moveTo>
                    <a:pt x="173" y="63"/>
                  </a:moveTo>
                  <a:cubicBezTo>
                    <a:pt x="156" y="53"/>
                    <a:pt x="102" y="6"/>
                    <a:pt x="73" y="3"/>
                  </a:cubicBezTo>
                  <a:cubicBezTo>
                    <a:pt x="44" y="0"/>
                    <a:pt x="2" y="22"/>
                    <a:pt x="1" y="43"/>
                  </a:cubicBezTo>
                  <a:cubicBezTo>
                    <a:pt x="0" y="64"/>
                    <a:pt x="55" y="111"/>
                    <a:pt x="69" y="12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27" name="Freeform 68"/>
            <p:cNvSpPr>
              <a:spLocks/>
            </p:cNvSpPr>
            <p:nvPr/>
          </p:nvSpPr>
          <p:spPr bwMode="auto">
            <a:xfrm rot="20214702">
              <a:off x="535471" y="6194327"/>
              <a:ext cx="120614" cy="120597"/>
            </a:xfrm>
            <a:custGeom>
              <a:avLst/>
              <a:gdLst>
                <a:gd name="T0" fmla="*/ 0 w 264"/>
                <a:gd name="T1" fmla="*/ 0 h 261"/>
                <a:gd name="T2" fmla="*/ 0 w 264"/>
                <a:gd name="T3" fmla="*/ 0 h 261"/>
                <a:gd name="T4" fmla="*/ 0 w 264"/>
                <a:gd name="T5" fmla="*/ 0 h 261"/>
                <a:gd name="T6" fmla="*/ 0 w 264"/>
                <a:gd name="T7" fmla="*/ 0 h 261"/>
                <a:gd name="T8" fmla="*/ 0 w 264"/>
                <a:gd name="T9" fmla="*/ 0 h 26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4"/>
                <a:gd name="T16" fmla="*/ 0 h 261"/>
                <a:gd name="T17" fmla="*/ 264 w 264"/>
                <a:gd name="T18" fmla="*/ 261 h 26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4" h="261">
                  <a:moveTo>
                    <a:pt x="0" y="130"/>
                  </a:moveTo>
                  <a:cubicBezTo>
                    <a:pt x="25" y="121"/>
                    <a:pt x="106" y="100"/>
                    <a:pt x="150" y="78"/>
                  </a:cubicBezTo>
                  <a:lnTo>
                    <a:pt x="264" y="0"/>
                  </a:lnTo>
                  <a:lnTo>
                    <a:pt x="146" y="135"/>
                  </a:lnTo>
                  <a:cubicBezTo>
                    <a:pt x="115" y="179"/>
                    <a:pt x="94" y="235"/>
                    <a:pt x="80" y="261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28" name="Freeform 69"/>
            <p:cNvSpPr>
              <a:spLocks/>
            </p:cNvSpPr>
            <p:nvPr/>
          </p:nvSpPr>
          <p:spPr bwMode="auto">
            <a:xfrm rot="18456832" flipH="1">
              <a:off x="453763" y="6126886"/>
              <a:ext cx="337991" cy="28566"/>
            </a:xfrm>
            <a:custGeom>
              <a:avLst/>
              <a:gdLst>
                <a:gd name="T0" fmla="*/ 0 w 808"/>
                <a:gd name="T1" fmla="*/ 0 h 66"/>
                <a:gd name="T2" fmla="*/ 0 w 808"/>
                <a:gd name="T3" fmla="*/ 0 h 66"/>
                <a:gd name="T4" fmla="*/ 0 w 808"/>
                <a:gd name="T5" fmla="*/ 0 h 66"/>
                <a:gd name="T6" fmla="*/ 0 w 808"/>
                <a:gd name="T7" fmla="*/ 0 h 66"/>
                <a:gd name="T8" fmla="*/ 0 w 808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08"/>
                <a:gd name="T16" fmla="*/ 0 h 66"/>
                <a:gd name="T17" fmla="*/ 808 w 808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08" h="66">
                  <a:moveTo>
                    <a:pt x="808" y="0"/>
                  </a:moveTo>
                  <a:cubicBezTo>
                    <a:pt x="774" y="6"/>
                    <a:pt x="683" y="25"/>
                    <a:pt x="604" y="35"/>
                  </a:cubicBezTo>
                  <a:cubicBezTo>
                    <a:pt x="525" y="45"/>
                    <a:pt x="402" y="54"/>
                    <a:pt x="332" y="59"/>
                  </a:cubicBezTo>
                  <a:cubicBezTo>
                    <a:pt x="262" y="64"/>
                    <a:pt x="239" y="66"/>
                    <a:pt x="184" y="63"/>
                  </a:cubicBezTo>
                  <a:cubicBezTo>
                    <a:pt x="129" y="60"/>
                    <a:pt x="38" y="44"/>
                    <a:pt x="0" y="3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29" name="Freeform 70"/>
            <p:cNvSpPr>
              <a:spLocks/>
            </p:cNvSpPr>
            <p:nvPr/>
          </p:nvSpPr>
          <p:spPr bwMode="auto">
            <a:xfrm rot="20214702">
              <a:off x="570386" y="6099119"/>
              <a:ext cx="207900" cy="214220"/>
            </a:xfrm>
            <a:custGeom>
              <a:avLst/>
              <a:gdLst>
                <a:gd name="T0" fmla="*/ 0 w 441"/>
                <a:gd name="T1" fmla="*/ 0 h 471"/>
                <a:gd name="T2" fmla="*/ 0 w 441"/>
                <a:gd name="T3" fmla="*/ 0 h 471"/>
                <a:gd name="T4" fmla="*/ 0 w 441"/>
                <a:gd name="T5" fmla="*/ 0 h 471"/>
                <a:gd name="T6" fmla="*/ 0 w 441"/>
                <a:gd name="T7" fmla="*/ 0 h 4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41"/>
                <a:gd name="T13" fmla="*/ 0 h 471"/>
                <a:gd name="T14" fmla="*/ 441 w 441"/>
                <a:gd name="T15" fmla="*/ 471 h 4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41" h="471">
                  <a:moveTo>
                    <a:pt x="0" y="471"/>
                  </a:moveTo>
                  <a:cubicBezTo>
                    <a:pt x="21" y="438"/>
                    <a:pt x="73" y="342"/>
                    <a:pt x="126" y="276"/>
                  </a:cubicBezTo>
                  <a:cubicBezTo>
                    <a:pt x="179" y="210"/>
                    <a:pt x="264" y="121"/>
                    <a:pt x="316" y="75"/>
                  </a:cubicBezTo>
                  <a:cubicBezTo>
                    <a:pt x="368" y="29"/>
                    <a:pt x="415" y="16"/>
                    <a:pt x="441" y="0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30" name="Freeform 71"/>
            <p:cNvSpPr>
              <a:spLocks/>
            </p:cNvSpPr>
            <p:nvPr/>
          </p:nvSpPr>
          <p:spPr bwMode="auto">
            <a:xfrm rot="20214702">
              <a:off x="451358" y="6413307"/>
              <a:ext cx="44437" cy="72993"/>
            </a:xfrm>
            <a:custGeom>
              <a:avLst/>
              <a:gdLst>
                <a:gd name="T0" fmla="*/ 0 w 94"/>
                <a:gd name="T1" fmla="*/ 0 h 159"/>
                <a:gd name="T2" fmla="*/ 0 w 94"/>
                <a:gd name="T3" fmla="*/ 0 h 159"/>
                <a:gd name="T4" fmla="*/ 0 w 94"/>
                <a:gd name="T5" fmla="*/ 0 h 159"/>
                <a:gd name="T6" fmla="*/ 0 w 94"/>
                <a:gd name="T7" fmla="*/ 0 h 15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4"/>
                <a:gd name="T13" fmla="*/ 0 h 159"/>
                <a:gd name="T14" fmla="*/ 94 w 94"/>
                <a:gd name="T15" fmla="*/ 159 h 15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4" h="159">
                  <a:moveTo>
                    <a:pt x="94" y="0"/>
                  </a:moveTo>
                  <a:cubicBezTo>
                    <a:pt x="81" y="5"/>
                    <a:pt x="30" y="14"/>
                    <a:pt x="16" y="33"/>
                  </a:cubicBezTo>
                  <a:cubicBezTo>
                    <a:pt x="2" y="52"/>
                    <a:pt x="0" y="93"/>
                    <a:pt x="7" y="114"/>
                  </a:cubicBezTo>
                  <a:cubicBezTo>
                    <a:pt x="14" y="135"/>
                    <a:pt x="48" y="150"/>
                    <a:pt x="58" y="159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  <p:sp>
          <p:nvSpPr>
            <p:cNvPr id="31" name="Freeform 72"/>
            <p:cNvSpPr>
              <a:spLocks/>
            </p:cNvSpPr>
            <p:nvPr/>
          </p:nvSpPr>
          <p:spPr bwMode="auto">
            <a:xfrm rot="20214702">
              <a:off x="573560" y="6511689"/>
              <a:ext cx="34915" cy="82514"/>
            </a:xfrm>
            <a:custGeom>
              <a:avLst/>
              <a:gdLst>
                <a:gd name="T0" fmla="*/ 0 w 75"/>
                <a:gd name="T1" fmla="*/ 0 h 179"/>
                <a:gd name="T2" fmla="*/ 0 w 75"/>
                <a:gd name="T3" fmla="*/ 0 h 179"/>
                <a:gd name="T4" fmla="*/ 0 w 75"/>
                <a:gd name="T5" fmla="*/ 0 h 179"/>
                <a:gd name="T6" fmla="*/ 0 60000 65536"/>
                <a:gd name="T7" fmla="*/ 0 60000 65536"/>
                <a:gd name="T8" fmla="*/ 0 60000 65536"/>
                <a:gd name="T9" fmla="*/ 0 w 75"/>
                <a:gd name="T10" fmla="*/ 0 h 179"/>
                <a:gd name="T11" fmla="*/ 75 w 75"/>
                <a:gd name="T12" fmla="*/ 179 h 17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5" h="179">
                  <a:moveTo>
                    <a:pt x="0" y="0"/>
                  </a:moveTo>
                  <a:cubicBezTo>
                    <a:pt x="8" y="28"/>
                    <a:pt x="35" y="165"/>
                    <a:pt x="47" y="172"/>
                  </a:cubicBezTo>
                  <a:cubicBezTo>
                    <a:pt x="59" y="179"/>
                    <a:pt x="69" y="72"/>
                    <a:pt x="75" y="45"/>
                  </a:cubicBezTo>
                </a:path>
              </a:pathLst>
            </a:custGeom>
            <a:noFill/>
            <a:ln w="15875">
              <a:solidFill>
                <a:srgbClr val="2D0284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>
                <a:spcBef>
                  <a:spcPct val="0"/>
                </a:spcBef>
                <a:defRPr/>
              </a:pPr>
              <a:endParaRPr lang="en-US" i="1" dirty="0">
                <a:latin typeface="Times New Roman" pitchFamily="18" charset="0"/>
              </a:endParaRPr>
            </a:p>
          </p:txBody>
        </p:sp>
      </p:grpSp>
      <p:cxnSp>
        <p:nvCxnSpPr>
          <p:cNvPr id="1029" name="Straight Connector 46"/>
          <p:cNvCxnSpPr>
            <a:cxnSpLocks noChangeShapeType="1"/>
          </p:cNvCxnSpPr>
          <p:nvPr/>
        </p:nvCxnSpPr>
        <p:spPr bwMode="auto">
          <a:xfrm>
            <a:off x="706438" y="6267450"/>
            <a:ext cx="8361362" cy="0"/>
          </a:xfrm>
          <a:prstGeom prst="line">
            <a:avLst/>
          </a:prstGeom>
          <a:noFill/>
          <a:ln w="69850" cmpd="thickThin" algn="ctr">
            <a:solidFill>
              <a:srgbClr val="2D0284"/>
            </a:solidFill>
            <a:round/>
            <a:headEnd/>
            <a:tailEnd type="none" w="med" len="lg"/>
          </a:ln>
        </p:spPr>
      </p:cxnSp>
      <p:sp>
        <p:nvSpPr>
          <p:cNvPr id="1037" name="Text Box 13"/>
          <p:cNvSpPr txBox="1">
            <a:spLocks noChangeArrowheads="1"/>
          </p:cNvSpPr>
          <p:nvPr/>
        </p:nvSpPr>
        <p:spPr bwMode="auto">
          <a:xfrm>
            <a:off x="4419600" y="6397625"/>
            <a:ext cx="47117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400" dirty="0">
                <a:latin typeface="Times New Roman" pitchFamily="18" charset="0"/>
              </a:rPr>
              <a:t>S. R. </a:t>
            </a:r>
            <a:r>
              <a:rPr lang="en-US" sz="1400" dirty="0" smtClean="0">
                <a:latin typeface="Times New Roman" pitchFamily="18" charset="0"/>
              </a:rPr>
              <a:t>Cranmer, SHINE, Maui, June 28, 2012</a:t>
            </a:r>
            <a:endParaRPr lang="el-GR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 i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test\My%20Documents\Presentations\SHINE%202012\apj392169f7a_movie2.mpeg" TargetMode="External"/><Relationship Id="rId5" Type="http://schemas.openxmlformats.org/officeDocument/2006/relationships/image" Target="../media/image37.gif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gif"/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5.gi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gi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gi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test\My%20Documents\Presentations\SHINE%202012\cranmer_summ07_wavelet.mpg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gif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i="1" dirty="0">
              <a:latin typeface="Times New Roman" pitchFamily="18" charset="0"/>
            </a:endParaRPr>
          </a:p>
        </p:txBody>
      </p:sp>
      <p:pic>
        <p:nvPicPr>
          <p:cNvPr id="2051" name="Picture 9" descr="aia_304_bw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950" y="2438400"/>
            <a:ext cx="20256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 descr="druck_eclipse_mood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00" r="1799"/>
          <a:stretch>
            <a:fillRect/>
          </a:stretch>
        </p:blipFill>
        <p:spPr bwMode="auto">
          <a:xfrm>
            <a:off x="0" y="0"/>
            <a:ext cx="9144000" cy="6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6858000" cy="2209800"/>
          </a:xfrm>
        </p:spPr>
        <p:txBody>
          <a:bodyPr lIns="0" tIns="91440" rIns="0" bIns="0" anchor="t"/>
          <a:lstStyle/>
          <a:p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Understanding the Origins of the Solar Wind</a:t>
            </a:r>
          </a:p>
        </p:txBody>
      </p:sp>
      <p:pic>
        <p:nvPicPr>
          <p:cNvPr id="2054" name="Picture 8" descr="logo_harvard_s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8247062" y="5588000"/>
            <a:ext cx="668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logo_si_s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588000"/>
            <a:ext cx="76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800100" y="5305425"/>
            <a:ext cx="7543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FFCC"/>
                </a:solidFill>
              </a:rPr>
              <a:t>Steven R. </a:t>
            </a:r>
            <a:r>
              <a:rPr lang="en-US" sz="2000" b="1" dirty="0" smtClean="0">
                <a:solidFill>
                  <a:srgbClr val="FFFFCC"/>
                </a:solidFill>
              </a:rPr>
              <a:t>Cranmer</a:t>
            </a:r>
            <a:endParaRPr lang="en-US" sz="2000" b="1" dirty="0">
              <a:solidFill>
                <a:srgbClr val="FFFFCC"/>
              </a:solidFill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1" dirty="0">
                <a:solidFill>
                  <a:srgbClr val="FFFFCC"/>
                </a:solidFill>
              </a:rPr>
              <a:t>Harvard-Smithsonian Center for </a:t>
            </a:r>
            <a:r>
              <a:rPr lang="en-US" sz="2000" b="1" i="1" dirty="0" smtClean="0">
                <a:solidFill>
                  <a:srgbClr val="FFFFCC"/>
                </a:solidFill>
              </a:rPr>
              <a:t>Astrophysics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00100" y="6121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2000" b="1" dirty="0" smtClean="0">
                <a:solidFill>
                  <a:srgbClr val="FFFFCC"/>
                </a:solidFill>
              </a:rPr>
              <a:t>A. van Ballegooijen,  J. Kohl,  M. </a:t>
            </a:r>
            <a:r>
              <a:rPr lang="en-US" sz="2000" b="1" dirty="0" err="1" smtClean="0">
                <a:solidFill>
                  <a:srgbClr val="FFFFCC"/>
                </a:solidFill>
              </a:rPr>
              <a:t>Miralles</a:t>
            </a:r>
            <a:r>
              <a:rPr lang="en-US" sz="2000" b="1" dirty="0" smtClean="0">
                <a:solidFill>
                  <a:srgbClr val="FFFFCC"/>
                </a:solidFill>
              </a:rPr>
              <a:t>,  L. Woolsey</a:t>
            </a:r>
            <a:endParaRPr lang="en-US" sz="20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There’s a natural appeal to “RLO”</a:t>
            </a:r>
          </a:p>
        </p:txBody>
      </p:sp>
      <p:sp>
        <p:nvSpPr>
          <p:cNvPr id="13" name="Text Box 9"/>
          <p:cNvSpPr txBox="1">
            <a:spLocks noChangeArrowheads="1"/>
          </p:cNvSpPr>
          <p:nvPr/>
        </p:nvSpPr>
        <p:spPr bwMode="auto">
          <a:xfrm>
            <a:off x="88900" y="780330"/>
            <a:ext cx="2715126" cy="1963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>
              <a:lnSpc>
                <a:spcPct val="93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Open-field regions show frequent jet-like events.</a:t>
            </a:r>
          </a:p>
          <a:p>
            <a:pPr marL="169863" indent="-169863">
              <a:lnSpc>
                <a:spcPct val="93000"/>
              </a:lnSpc>
              <a:spcBef>
                <a:spcPts val="12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Evidence </a:t>
            </a:r>
            <a:r>
              <a:rPr lang="en-US" sz="2000" i="0" dirty="0" smtClean="0">
                <a:latin typeface="+mj-lt"/>
              </a:rPr>
              <a:t>of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magnetic </a:t>
            </a:r>
            <a:r>
              <a:rPr lang="en-US" sz="2000" b="1" i="0" dirty="0">
                <a:solidFill>
                  <a:srgbClr val="C00000"/>
                </a:solidFill>
                <a:latin typeface="+mj-lt"/>
              </a:rPr>
              <a:t>reconnection </a:t>
            </a:r>
            <a:r>
              <a:rPr lang="en-US" sz="2000" i="0" dirty="0">
                <a:latin typeface="+mj-lt"/>
              </a:rPr>
              <a:t>between open and closed </a:t>
            </a:r>
            <a:r>
              <a:rPr lang="en-US" sz="2000" i="0" dirty="0" smtClean="0">
                <a:latin typeface="+mj-lt"/>
              </a:rPr>
              <a:t>fields.</a:t>
            </a:r>
            <a:endParaRPr lang="en-US" sz="2000" i="0" dirty="0">
              <a:latin typeface="+mj-lt"/>
            </a:endParaRPr>
          </a:p>
        </p:txBody>
      </p:sp>
      <p:pic>
        <p:nvPicPr>
          <p:cNvPr id="14" name="Picture 40" descr="nishizuka08_crop.gif"/>
          <p:cNvPicPr>
            <a:picLocks noChangeAspect="1"/>
          </p:cNvPicPr>
          <p:nvPr/>
        </p:nvPicPr>
        <p:blipFill>
          <a:blip r:embed="rId2" cstate="print"/>
          <a:srcRect t="5565" r="969" b="2783"/>
          <a:stretch>
            <a:fillRect/>
          </a:stretch>
        </p:blipFill>
        <p:spPr bwMode="auto">
          <a:xfrm>
            <a:off x="2956631" y="838200"/>
            <a:ext cx="6034969" cy="192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5956300" y="2517917"/>
            <a:ext cx="304800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>
              <a:lnSpc>
                <a:spcPct val="95000"/>
              </a:lnSpc>
              <a:spcBef>
                <a:spcPct val="55000"/>
              </a:spcBef>
              <a:buSzPct val="115000"/>
              <a:defRPr/>
            </a:pPr>
            <a:r>
              <a:rPr lang="en-US" sz="1200" dirty="0">
                <a:latin typeface="+mj-lt"/>
                <a:cs typeface="Arial" pitchFamily="34" charset="0"/>
              </a:rPr>
              <a:t>Hinode/SOT:  </a:t>
            </a:r>
            <a:r>
              <a:rPr lang="en-US" sz="1200" i="0" dirty="0">
                <a:latin typeface="+mj-lt"/>
                <a:cs typeface="Arial" pitchFamily="34" charset="0"/>
              </a:rPr>
              <a:t>Nishizuka et al. (2008)</a:t>
            </a:r>
          </a:p>
        </p:txBody>
      </p:sp>
      <p:pic>
        <p:nvPicPr>
          <p:cNvPr id="18" name="Picture 10" descr="rusin.gif"/>
          <p:cNvPicPr>
            <a:picLocks noChangeAspect="1"/>
          </p:cNvPicPr>
          <p:nvPr/>
        </p:nvPicPr>
        <p:blipFill>
          <a:blip r:embed="rId3" cstate="print"/>
          <a:srcRect l="1588" t="7385" r="2383" b="10338"/>
          <a:stretch>
            <a:fillRect/>
          </a:stretch>
        </p:blipFill>
        <p:spPr bwMode="auto">
          <a:xfrm>
            <a:off x="3886200" y="3581400"/>
            <a:ext cx="5105400" cy="2353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9" name="Straight Arrow Connector 8"/>
          <p:cNvCxnSpPr>
            <a:cxnSpLocks noChangeShapeType="1"/>
          </p:cNvCxnSpPr>
          <p:nvPr/>
        </p:nvCxnSpPr>
        <p:spPr bwMode="auto">
          <a:xfrm flipV="1">
            <a:off x="3657600" y="4394200"/>
            <a:ext cx="2004060" cy="154138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0" name="Straight Arrow Connector 10"/>
          <p:cNvCxnSpPr>
            <a:cxnSpLocks noChangeShapeType="1"/>
          </p:cNvCxnSpPr>
          <p:nvPr/>
        </p:nvCxnSpPr>
        <p:spPr bwMode="auto">
          <a:xfrm>
            <a:off x="3668295" y="3588084"/>
            <a:ext cx="2000985" cy="745156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21" name="Rectangle 13"/>
          <p:cNvSpPr>
            <a:spLocks noChangeArrowheads="1"/>
          </p:cNvSpPr>
          <p:nvPr/>
        </p:nvSpPr>
        <p:spPr bwMode="auto">
          <a:xfrm rot="18153441">
            <a:off x="5646102" y="4318018"/>
            <a:ext cx="100012" cy="69850"/>
          </a:xfrm>
          <a:prstGeom prst="rect">
            <a:avLst/>
          </a:prstGeom>
          <a:solidFill>
            <a:schemeClr val="bg1"/>
          </a:solidFill>
          <a:ln w="19050" algn="ctr">
            <a:solidFill>
              <a:schemeClr val="tx1"/>
            </a:solidFill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>
              <a:latin typeface="+mj-lt"/>
            </a:endParaRPr>
          </a:p>
        </p:txBody>
      </p:sp>
      <p:pic>
        <p:nvPicPr>
          <p:cNvPr id="17" name="Picture 8" descr="monte_lines.gif"/>
          <p:cNvPicPr>
            <a:picLocks noChangeAspect="1"/>
          </p:cNvPicPr>
          <p:nvPr/>
        </p:nvPicPr>
        <p:blipFill>
          <a:blip r:embed="rId4" cstate="print"/>
          <a:srcRect l="3728" t="29802" r="1491"/>
          <a:stretch>
            <a:fillRect/>
          </a:stretch>
        </p:blipFill>
        <p:spPr bwMode="auto">
          <a:xfrm>
            <a:off x="152400" y="3583021"/>
            <a:ext cx="3524073" cy="235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7086600" y="3632200"/>
            <a:ext cx="1828800" cy="267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r">
              <a:lnSpc>
                <a:spcPct val="95000"/>
              </a:lnSpc>
              <a:spcBef>
                <a:spcPct val="55000"/>
              </a:spcBef>
              <a:buSzPct val="115000"/>
              <a:defRPr/>
            </a:pPr>
            <a:r>
              <a:rPr lang="en-US" sz="1200" dirty="0" smtClean="0">
                <a:latin typeface="+mj-lt"/>
                <a:cs typeface="Arial" pitchFamily="34" charset="0"/>
              </a:rPr>
              <a:t>Antiochos et al. (2011)</a:t>
            </a:r>
            <a:endParaRPr lang="en-US" sz="1200" i="0" dirty="0">
              <a:latin typeface="+mj-lt"/>
              <a:cs typeface="Arial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auto">
          <a:xfrm>
            <a:off x="88900" y="2827338"/>
            <a:ext cx="8978900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400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But is there enough mass &amp; energy released (in the </a:t>
            </a:r>
            <a:r>
              <a:rPr lang="en-US" sz="2000" b="1" i="0" dirty="0">
                <a:solidFill>
                  <a:srgbClr val="C00000"/>
                </a:solidFill>
                <a:latin typeface="+mj-lt"/>
              </a:rPr>
              <a:t>subset</a:t>
            </a:r>
            <a:r>
              <a:rPr lang="en-US" sz="2000" i="0" dirty="0">
                <a:latin typeface="+mj-lt"/>
              </a:rPr>
              <a:t> of reconnection events that turn closed fields into open fields) to </a:t>
            </a:r>
            <a:r>
              <a:rPr lang="en-US" sz="2000" dirty="0" smtClean="0">
                <a:latin typeface="+mj-lt"/>
              </a:rPr>
              <a:t>heat/accelerate the entire solar wind?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processes drive solar wind acceleration?</a:t>
            </a:r>
          </a:p>
        </p:txBody>
      </p:sp>
      <p:sp>
        <p:nvSpPr>
          <p:cNvPr id="13315" name="Text Box 4"/>
          <p:cNvSpPr txBox="1">
            <a:spLocks noChangeArrowheads="1"/>
          </p:cNvSpPr>
          <p:nvPr/>
        </p:nvSpPr>
        <p:spPr bwMode="auto">
          <a:xfrm>
            <a:off x="76200" y="781050"/>
            <a:ext cx="89154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No matter the relative importance of </a:t>
            </a:r>
            <a:r>
              <a:rPr lang="en-US" sz="2000" dirty="0" smtClean="0">
                <a:latin typeface="Times New Roman" pitchFamily="18" charset="0"/>
              </a:rPr>
              <a:t>reconnection </a:t>
            </a:r>
            <a:r>
              <a:rPr lang="en-US" sz="2000" dirty="0">
                <a:latin typeface="Times New Roman" pitchFamily="18" charset="0"/>
              </a:rPr>
              <a:t>events, we </a:t>
            </a:r>
            <a:r>
              <a:rPr lang="en-US" sz="2000" b="1" i="1" dirty="0">
                <a:latin typeface="Times New Roman" pitchFamily="18" charset="0"/>
              </a:rPr>
              <a:t>do</a:t>
            </a:r>
            <a:r>
              <a:rPr lang="en-US" sz="2000" dirty="0">
                <a:latin typeface="Times New Roman" pitchFamily="18" charset="0"/>
              </a:rPr>
              <a:t> know that waves and turbulent motions are present </a:t>
            </a:r>
            <a:r>
              <a:rPr lang="en-US" sz="2000" dirty="0" smtClean="0">
                <a:latin typeface="Times New Roman" pitchFamily="18" charset="0"/>
              </a:rPr>
              <a:t>everywhere... from photosphere to heliosphere.</a:t>
            </a:r>
            <a:endParaRPr lang="en-US" sz="2000" dirty="0"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dirty="0">
                <a:latin typeface="Times New Roman" pitchFamily="18" charset="0"/>
              </a:rPr>
              <a:t>How much can be accomplished by only </a:t>
            </a:r>
            <a:r>
              <a:rPr lang="en-US" sz="2000" dirty="0" smtClean="0">
                <a:latin typeface="Times New Roman" pitchFamily="18" charset="0"/>
              </a:rPr>
              <a:t>these processes?</a:t>
            </a:r>
            <a:endParaRPr lang="en-US" dirty="0">
              <a:latin typeface="Times New Roman" pitchFamily="18" charset="0"/>
            </a:endParaRPr>
          </a:p>
        </p:txBody>
      </p:sp>
      <p:grpSp>
        <p:nvGrpSpPr>
          <p:cNvPr id="13316" name="Group 46"/>
          <p:cNvGrpSpPr>
            <a:grpSpLocks/>
          </p:cNvGrpSpPr>
          <p:nvPr/>
        </p:nvGrpSpPr>
        <p:grpSpPr bwMode="auto">
          <a:xfrm>
            <a:off x="152400" y="1905000"/>
            <a:ext cx="8858250" cy="4114800"/>
            <a:chOff x="152399" y="1295400"/>
            <a:chExt cx="8857913" cy="4114800"/>
          </a:xfrm>
        </p:grpSpPr>
        <p:pic>
          <p:nvPicPr>
            <p:cNvPr id="13317" name="Picture 56" descr="cvb05_dv_2010.gif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2399" y="1295400"/>
              <a:ext cx="8857913" cy="411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318" name="TextBox 57"/>
            <p:cNvSpPr txBox="1">
              <a:spLocks noChangeArrowheads="1"/>
            </p:cNvSpPr>
            <p:nvPr/>
          </p:nvSpPr>
          <p:spPr bwMode="auto">
            <a:xfrm>
              <a:off x="1752600" y="1795046"/>
              <a:ext cx="1556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Hinode/SOT</a:t>
              </a:r>
            </a:p>
          </p:txBody>
        </p:sp>
        <p:sp>
          <p:nvSpPr>
            <p:cNvPr id="13319" name="TextBox 58"/>
            <p:cNvSpPr txBox="1">
              <a:spLocks noChangeArrowheads="1"/>
            </p:cNvSpPr>
            <p:nvPr/>
          </p:nvSpPr>
          <p:spPr bwMode="auto">
            <a:xfrm>
              <a:off x="1219200" y="2362200"/>
              <a:ext cx="972875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G-band bright points</a:t>
              </a:r>
            </a:p>
          </p:txBody>
        </p:sp>
        <p:sp>
          <p:nvSpPr>
            <p:cNvPr id="13320" name="TextBox 59"/>
            <p:cNvSpPr txBox="1">
              <a:spLocks noChangeArrowheads="1"/>
            </p:cNvSpPr>
            <p:nvPr/>
          </p:nvSpPr>
          <p:spPr bwMode="auto">
            <a:xfrm>
              <a:off x="3200400" y="1947446"/>
              <a:ext cx="204267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SUMER/SOHO</a:t>
              </a:r>
            </a:p>
          </p:txBody>
        </p:sp>
        <p:sp>
          <p:nvSpPr>
            <p:cNvPr id="13321" name="TextBox 60"/>
            <p:cNvSpPr txBox="1">
              <a:spLocks noChangeArrowheads="1"/>
            </p:cNvSpPr>
            <p:nvPr/>
          </p:nvSpPr>
          <p:spPr bwMode="auto">
            <a:xfrm>
              <a:off x="7391400" y="3733800"/>
              <a:ext cx="1104954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Helios &amp; Ulysses</a:t>
              </a:r>
            </a:p>
          </p:txBody>
        </p:sp>
        <p:sp>
          <p:nvSpPr>
            <p:cNvPr id="13322" name="TextBox 61"/>
            <p:cNvSpPr txBox="1">
              <a:spLocks noChangeArrowheads="1"/>
            </p:cNvSpPr>
            <p:nvPr/>
          </p:nvSpPr>
          <p:spPr bwMode="auto">
            <a:xfrm>
              <a:off x="5105400" y="3429000"/>
              <a:ext cx="162211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>
                <a:spcBef>
                  <a:spcPct val="0"/>
                </a:spcBef>
              </a:pPr>
              <a:r>
                <a:rPr lang="en-US" sz="1600" i="1" dirty="0">
                  <a:latin typeface="Times New Roman" pitchFamily="18" charset="0"/>
                  <a:cs typeface="Times New Roman" pitchFamily="18" charset="0"/>
                </a:rPr>
                <a:t>UVCS/SOHO</a:t>
              </a:r>
            </a:p>
          </p:txBody>
        </p:sp>
        <p:sp>
          <p:nvSpPr>
            <p:cNvPr id="13323" name="TextBox 62"/>
            <p:cNvSpPr txBox="1">
              <a:spLocks noChangeArrowheads="1"/>
            </p:cNvSpPr>
            <p:nvPr/>
          </p:nvSpPr>
          <p:spPr bwMode="auto">
            <a:xfrm>
              <a:off x="4572000" y="4114800"/>
              <a:ext cx="2817355" cy="584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>
                <a:spcBef>
                  <a:spcPct val="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Undamped (WKB) waves</a:t>
              </a:r>
            </a:p>
            <a:p>
              <a:pPr eaLnBrk="1" hangingPunct="1">
                <a:spcBef>
                  <a:spcPct val="0"/>
                </a:spcBef>
              </a:pPr>
              <a:r>
                <a:rPr lang="en-US" sz="1600" dirty="0">
                  <a:latin typeface="Times New Roman" pitchFamily="18" charset="0"/>
                  <a:cs typeface="Times New Roman" pitchFamily="18" charset="0"/>
                </a:rPr>
                <a:t>Damped (non-WKB) waves</a:t>
              </a:r>
            </a:p>
          </p:txBody>
        </p:sp>
        <p:cxnSp>
          <p:nvCxnSpPr>
            <p:cNvPr id="13324" name="Straight Connector 64"/>
            <p:cNvCxnSpPr>
              <a:cxnSpLocks noChangeShapeType="1"/>
            </p:cNvCxnSpPr>
            <p:nvPr/>
          </p:nvCxnSpPr>
          <p:spPr bwMode="auto">
            <a:xfrm>
              <a:off x="3621650" y="4546600"/>
              <a:ext cx="881716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13325" name="Straight Connector 66"/>
            <p:cNvCxnSpPr>
              <a:cxnSpLocks noChangeShapeType="1"/>
            </p:cNvCxnSpPr>
            <p:nvPr/>
          </p:nvCxnSpPr>
          <p:spPr bwMode="auto">
            <a:xfrm>
              <a:off x="3616715" y="4308912"/>
              <a:ext cx="904485" cy="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prstDash val="sysDot"/>
              <a:round/>
              <a:headEnd/>
              <a:tailEnd/>
            </a:ln>
          </p:spPr>
        </p:cxnSp>
        <p:cxnSp>
          <p:nvCxnSpPr>
            <p:cNvPr id="13326" name="Straight Connector 68"/>
            <p:cNvCxnSpPr>
              <a:cxnSpLocks noChangeShapeType="1"/>
            </p:cNvCxnSpPr>
            <p:nvPr/>
          </p:nvCxnSpPr>
          <p:spPr bwMode="auto">
            <a:xfrm rot="5400000">
              <a:off x="1263464" y="3460936"/>
              <a:ext cx="530596" cy="161924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27" name="Straight Connector 70"/>
            <p:cNvCxnSpPr>
              <a:cxnSpLocks noChangeShapeType="1"/>
            </p:cNvCxnSpPr>
            <p:nvPr/>
          </p:nvCxnSpPr>
          <p:spPr bwMode="auto">
            <a:xfrm rot="5400000" flipH="1" flipV="1">
              <a:off x="7784169" y="3417231"/>
              <a:ext cx="433662" cy="15240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28" name="Straight Connector 71"/>
            <p:cNvCxnSpPr>
              <a:cxnSpLocks noChangeShapeType="1"/>
            </p:cNvCxnSpPr>
            <p:nvPr/>
          </p:nvCxnSpPr>
          <p:spPr bwMode="auto">
            <a:xfrm rot="16200000" flipV="1">
              <a:off x="5195307" y="2805696"/>
              <a:ext cx="855231" cy="273040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29" name="Straight Connector 72"/>
            <p:cNvCxnSpPr>
              <a:cxnSpLocks noChangeShapeType="1"/>
              <a:stCxn id="13320" idx="2"/>
            </p:cNvCxnSpPr>
            <p:nvPr/>
          </p:nvCxnSpPr>
          <p:spPr bwMode="auto">
            <a:xfrm rot="16200000" flipH="1">
              <a:off x="4130167" y="2377567"/>
              <a:ext cx="304800" cy="121665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13330" name="Straight Connector 73"/>
            <p:cNvCxnSpPr>
              <a:cxnSpLocks noChangeShapeType="1"/>
            </p:cNvCxnSpPr>
            <p:nvPr/>
          </p:nvCxnSpPr>
          <p:spPr bwMode="auto">
            <a:xfrm rot="16200000" flipH="1">
              <a:off x="2396429" y="2251771"/>
              <a:ext cx="830570" cy="594228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Turbulence-driven solar wind models</a:t>
            </a:r>
          </a:p>
        </p:txBody>
      </p:sp>
      <p:sp>
        <p:nvSpPr>
          <p:cNvPr id="6148" name="Text Box 30"/>
          <p:cNvSpPr txBox="1">
            <a:spLocks noChangeArrowheads="1"/>
          </p:cNvSpPr>
          <p:nvPr/>
        </p:nvSpPr>
        <p:spPr bwMode="auto">
          <a:xfrm>
            <a:off x="76200" y="787400"/>
            <a:ext cx="480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6000"/>
              </a:lnSpc>
              <a:spcBef>
                <a:spcPct val="55000"/>
              </a:spcBef>
              <a:buSzPct val="115000"/>
              <a:buFontTx/>
              <a:buChar char="•"/>
              <a:defRPr/>
            </a:pPr>
            <a:r>
              <a:rPr lang="en-US" sz="2000" dirty="0">
                <a:latin typeface="+mn-lt"/>
              </a:rPr>
              <a:t>A likely scenario is that the Sun produces MHD waves that propagate up open flux tubes, partially reflect back down, and undergo a </a:t>
            </a:r>
            <a:r>
              <a:rPr lang="en-US" sz="2000" b="1" dirty="0">
                <a:latin typeface="+mn-lt"/>
              </a:rPr>
              <a:t>turbulent cascade</a:t>
            </a:r>
            <a:r>
              <a:rPr lang="en-US" sz="2000" dirty="0">
                <a:latin typeface="+mn-lt"/>
              </a:rPr>
              <a:t> until they are damped at small scales, causing heating.</a:t>
            </a:r>
          </a:p>
        </p:txBody>
      </p:sp>
      <p:pic>
        <p:nvPicPr>
          <p:cNvPr id="3077" name="Picture 5" descr="eqn_dmitru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57450"/>
            <a:ext cx="40386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5" name="Group 24"/>
          <p:cNvGrpSpPr/>
          <p:nvPr/>
        </p:nvGrpSpPr>
        <p:grpSpPr>
          <a:xfrm>
            <a:off x="5094288" y="939800"/>
            <a:ext cx="1978025" cy="2057400"/>
            <a:chOff x="5094288" y="939800"/>
            <a:chExt cx="1978025" cy="2057400"/>
          </a:xfrm>
        </p:grpSpPr>
        <p:sp>
          <p:nvSpPr>
            <p:cNvPr id="6155" name="Arc 8"/>
            <p:cNvSpPr>
              <a:spLocks/>
            </p:cNvSpPr>
            <p:nvPr/>
          </p:nvSpPr>
          <p:spPr bwMode="auto">
            <a:xfrm>
              <a:off x="5221288" y="2725738"/>
              <a:ext cx="1354137" cy="271462"/>
            </a:xfrm>
            <a:custGeom>
              <a:avLst/>
              <a:gdLst>
                <a:gd name="T0" fmla="*/ 2147483647 w 43200"/>
                <a:gd name="T1" fmla="*/ 2147483647 h 22917"/>
                <a:gd name="T2" fmla="*/ 2147483647 w 43200"/>
                <a:gd name="T3" fmla="*/ 2147483647 h 22917"/>
                <a:gd name="T4" fmla="*/ 2147483647 w 43200"/>
                <a:gd name="T5" fmla="*/ 2147483647 h 22917"/>
                <a:gd name="T6" fmla="*/ 0 60000 65536"/>
                <a:gd name="T7" fmla="*/ 0 60000 65536"/>
                <a:gd name="T8" fmla="*/ 0 60000 65536"/>
                <a:gd name="T9" fmla="*/ 0 w 43200"/>
                <a:gd name="T10" fmla="*/ 0 h 22917"/>
                <a:gd name="T11" fmla="*/ 43200 w 43200"/>
                <a:gd name="T12" fmla="*/ 22917 h 22917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2917" fill="none" extrusionOk="0">
                  <a:moveTo>
                    <a:pt x="40" y="22916"/>
                  </a:moveTo>
                  <a:cubicBezTo>
                    <a:pt x="13" y="22478"/>
                    <a:pt x="0" y="220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917" stroke="0" extrusionOk="0">
                  <a:moveTo>
                    <a:pt x="40" y="22916"/>
                  </a:moveTo>
                  <a:cubicBezTo>
                    <a:pt x="13" y="22478"/>
                    <a:pt x="0" y="220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56" name="Freeform 9"/>
            <p:cNvSpPr>
              <a:spLocks/>
            </p:cNvSpPr>
            <p:nvPr/>
          </p:nvSpPr>
          <p:spPr bwMode="auto">
            <a:xfrm>
              <a:off x="5094288" y="1577976"/>
              <a:ext cx="1722437" cy="319088"/>
            </a:xfrm>
            <a:custGeom>
              <a:avLst/>
              <a:gdLst>
                <a:gd name="T0" fmla="*/ 2147483647 w 1296"/>
                <a:gd name="T1" fmla="*/ 0 h 144"/>
                <a:gd name="T2" fmla="*/ 0 w 1296"/>
                <a:gd name="T3" fmla="*/ 2147483647 h 144"/>
                <a:gd name="T4" fmla="*/ 2147483647 w 1296"/>
                <a:gd name="T5" fmla="*/ 2147483647 h 144"/>
                <a:gd name="T6" fmla="*/ 2147483647 w 1296"/>
                <a:gd name="T7" fmla="*/ 0 h 144"/>
                <a:gd name="T8" fmla="*/ 2147483647 w 1296"/>
                <a:gd name="T9" fmla="*/ 0 h 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96"/>
                <a:gd name="T16" fmla="*/ 0 h 144"/>
                <a:gd name="T17" fmla="*/ 1296 w 1296"/>
                <a:gd name="T18" fmla="*/ 144 h 1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96" h="144">
                  <a:moveTo>
                    <a:pt x="336" y="0"/>
                  </a:moveTo>
                  <a:lnTo>
                    <a:pt x="0" y="144"/>
                  </a:lnTo>
                  <a:lnTo>
                    <a:pt x="1056" y="144"/>
                  </a:lnTo>
                  <a:lnTo>
                    <a:pt x="1296" y="0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57" name="Freeform 10"/>
            <p:cNvSpPr>
              <a:spLocks/>
            </p:cNvSpPr>
            <p:nvPr/>
          </p:nvSpPr>
          <p:spPr bwMode="auto">
            <a:xfrm>
              <a:off x="5732463" y="1960563"/>
              <a:ext cx="138112" cy="828675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arrow" w="med" len="lg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58" name="Freeform 11"/>
            <p:cNvSpPr>
              <a:spLocks/>
            </p:cNvSpPr>
            <p:nvPr/>
          </p:nvSpPr>
          <p:spPr bwMode="auto">
            <a:xfrm>
              <a:off x="5922963" y="1960563"/>
              <a:ext cx="139700" cy="828675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arrow" w="med" len="lg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59" name="Freeform 12"/>
            <p:cNvSpPr>
              <a:spLocks/>
            </p:cNvSpPr>
            <p:nvPr/>
          </p:nvSpPr>
          <p:spPr bwMode="auto">
            <a:xfrm>
              <a:off x="5732463" y="939800"/>
              <a:ext cx="138112" cy="828675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 type="arrow" w="med" len="lg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60" name="Freeform 13"/>
            <p:cNvSpPr>
              <a:spLocks/>
            </p:cNvSpPr>
            <p:nvPr/>
          </p:nvSpPr>
          <p:spPr bwMode="auto">
            <a:xfrm flipH="1" flipV="1">
              <a:off x="5922963" y="1195388"/>
              <a:ext cx="128587" cy="573087"/>
            </a:xfrm>
            <a:custGeom>
              <a:avLst/>
              <a:gdLst>
                <a:gd name="T0" fmla="*/ 2147483647 w 118"/>
                <a:gd name="T1" fmla="*/ 0 h 672"/>
                <a:gd name="T2" fmla="*/ 2147483647 w 118"/>
                <a:gd name="T3" fmla="*/ 2147483647 h 672"/>
                <a:gd name="T4" fmla="*/ 2147483647 w 118"/>
                <a:gd name="T5" fmla="*/ 2147483647 h 672"/>
                <a:gd name="T6" fmla="*/ 2147483647 w 118"/>
                <a:gd name="T7" fmla="*/ 2147483647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18"/>
                <a:gd name="T13" fmla="*/ 0 h 672"/>
                <a:gd name="T14" fmla="*/ 118 w 118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22225" cap="flat">
              <a:solidFill>
                <a:srgbClr val="FF0000"/>
              </a:solidFill>
              <a:prstDash val="solid"/>
              <a:round/>
              <a:headEnd type="arrow" w="med" len="lg"/>
              <a:tailEnd type="none" w="sm" len="sm"/>
            </a:ln>
          </p:spPr>
          <p:txBody>
            <a:bodyPr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6161" name="Text Box 14"/>
            <p:cNvSpPr txBox="1">
              <a:spLocks noChangeArrowheads="1"/>
            </p:cNvSpPr>
            <p:nvPr/>
          </p:nvSpPr>
          <p:spPr bwMode="auto">
            <a:xfrm>
              <a:off x="6051550" y="1195388"/>
              <a:ext cx="695325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solidFill>
                    <a:srgbClr val="FF0000"/>
                  </a:solidFill>
                  <a:latin typeface="+mn-lt"/>
                </a:rPr>
                <a:t>Z</a:t>
              </a:r>
              <a:r>
                <a:rPr lang="en-US" sz="1600" b="1" baseline="-22000" dirty="0">
                  <a:solidFill>
                    <a:srgbClr val="FF0000"/>
                  </a:solidFill>
                  <a:latin typeface="+mn-lt"/>
                </a:rPr>
                <a:t>+</a:t>
              </a:r>
            </a:p>
          </p:txBody>
        </p:sp>
        <p:sp>
          <p:nvSpPr>
            <p:cNvPr id="6162" name="Text Box 15"/>
            <p:cNvSpPr txBox="1">
              <a:spLocks noChangeArrowheads="1"/>
            </p:cNvSpPr>
            <p:nvPr/>
          </p:nvSpPr>
          <p:spPr bwMode="auto">
            <a:xfrm>
              <a:off x="5349875" y="1066800"/>
              <a:ext cx="509588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latin typeface="+mn-lt"/>
                </a:rPr>
                <a:t>Z</a:t>
              </a:r>
              <a:r>
                <a:rPr lang="en-US" sz="1600" b="1" baseline="-22000" dirty="0">
                  <a:latin typeface="+mn-lt"/>
                  <a:cs typeface="Times New Roman" pitchFamily="18" charset="0"/>
                </a:rPr>
                <a:t>–</a:t>
              </a:r>
            </a:p>
          </p:txBody>
        </p:sp>
        <p:sp>
          <p:nvSpPr>
            <p:cNvPr id="6163" name="Text Box 16"/>
            <p:cNvSpPr txBox="1">
              <a:spLocks noChangeArrowheads="1"/>
            </p:cNvSpPr>
            <p:nvPr/>
          </p:nvSpPr>
          <p:spPr bwMode="auto">
            <a:xfrm>
              <a:off x="5349875" y="2216150"/>
              <a:ext cx="509588" cy="3381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sz="1600" b="1" dirty="0">
                  <a:latin typeface="+mn-lt"/>
                </a:rPr>
                <a:t>Z</a:t>
              </a:r>
              <a:r>
                <a:rPr lang="en-US" sz="1600" b="1" baseline="-22000" dirty="0">
                  <a:latin typeface="+mn-lt"/>
                  <a:cs typeface="Times New Roman" pitchFamily="18" charset="0"/>
                </a:rPr>
                <a:t>–</a:t>
              </a:r>
            </a:p>
          </p:txBody>
        </p:sp>
        <p:sp>
          <p:nvSpPr>
            <p:cNvPr id="6164" name="AutoShape 17"/>
            <p:cNvSpPr>
              <a:spLocks noChangeArrowheads="1"/>
            </p:cNvSpPr>
            <p:nvPr/>
          </p:nvSpPr>
          <p:spPr bwMode="auto">
            <a:xfrm rot="10800000" flipH="1">
              <a:off x="6178550" y="1449388"/>
              <a:ext cx="893763" cy="638176"/>
            </a:xfrm>
            <a:custGeom>
              <a:avLst/>
              <a:gdLst>
                <a:gd name="T0" fmla="*/ 2147483647 w 21600"/>
                <a:gd name="T1" fmla="*/ 2147483647 h 21600"/>
                <a:gd name="T2" fmla="*/ 2147483647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2147483647 w 21600"/>
                <a:gd name="T9" fmla="*/ 2147483647 h 21600"/>
                <a:gd name="T10" fmla="*/ 2147483647 w 21600"/>
                <a:gd name="T11" fmla="*/ 2147483647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3 w 21600"/>
                <a:gd name="T19" fmla="*/ 3163 h 21600"/>
                <a:gd name="T20" fmla="*/ 18437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6030" y="4995"/>
                  </a:moveTo>
                  <a:cubicBezTo>
                    <a:pt x="14595" y="3701"/>
                    <a:pt x="12732" y="2986"/>
                    <a:pt x="10800" y="2986"/>
                  </a:cubicBezTo>
                  <a:cubicBezTo>
                    <a:pt x="7532" y="2985"/>
                    <a:pt x="4609" y="5019"/>
                    <a:pt x="3473" y="8082"/>
                  </a:cubicBezTo>
                  <a:lnTo>
                    <a:pt x="674" y="7044"/>
                  </a:lnTo>
                  <a:cubicBezTo>
                    <a:pt x="2244" y="2810"/>
                    <a:pt x="6283" y="-1"/>
                    <a:pt x="10800" y="0"/>
                  </a:cubicBezTo>
                  <a:cubicBezTo>
                    <a:pt x="13470" y="0"/>
                    <a:pt x="16046" y="989"/>
                    <a:pt x="18029" y="2776"/>
                  </a:cubicBezTo>
                  <a:lnTo>
                    <a:pt x="19837" y="771"/>
                  </a:lnTo>
                  <a:lnTo>
                    <a:pt x="20144" y="6693"/>
                  </a:lnTo>
                  <a:lnTo>
                    <a:pt x="14223" y="7000"/>
                  </a:lnTo>
                  <a:lnTo>
                    <a:pt x="16030" y="4995"/>
                  </a:lnTo>
                  <a:close/>
                </a:path>
              </a:pathLst>
            </a:custGeom>
            <a:solidFill>
              <a:schemeClr val="bg1"/>
            </a:solidFill>
            <a:ln w="222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 dirty="0">
                <a:latin typeface="+mn-lt"/>
              </a:endParaRPr>
            </a:p>
          </p:txBody>
        </p:sp>
      </p:grpSp>
      <p:pic>
        <p:nvPicPr>
          <p:cNvPr id="3093" name="Picture 18" descr="turb2d_barto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021" y="1013831"/>
            <a:ext cx="165874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TextBox 62"/>
          <p:cNvSpPr txBox="1">
            <a:spLocks noChangeArrowheads="1"/>
          </p:cNvSpPr>
          <p:nvPr/>
        </p:nvSpPr>
        <p:spPr bwMode="auto">
          <a:xfrm>
            <a:off x="6499225" y="2667000"/>
            <a:ext cx="264477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200" dirty="0">
                <a:latin typeface="+mn-lt"/>
              </a:rPr>
              <a:t>(e.g., Matthaeus et al. 1999)</a:t>
            </a:r>
          </a:p>
        </p:txBody>
      </p:sp>
      <p:pic>
        <p:nvPicPr>
          <p:cNvPr id="23" name="Picture 6" descr="cvb05_newes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352" y="3505200"/>
            <a:ext cx="7796048" cy="251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200" b="1" i="1" kern="0" dirty="0" smtClean="0">
                <a:solidFill>
                  <a:srgbClr val="000000"/>
                </a:solidFill>
                <a:latin typeface="Times New Roman"/>
                <a:ea typeface="+mj-ea"/>
                <a:cs typeface="+mj-cs"/>
              </a:rPr>
              <a:t>Turbulence-driven solar wind models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5367" name="Picture 8" descr="zpaper_ulysses_col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46600" y="903288"/>
            <a:ext cx="4419600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Text Box 9"/>
          <p:cNvSpPr txBox="1">
            <a:spLocks noChangeArrowheads="1"/>
          </p:cNvSpPr>
          <p:nvPr/>
        </p:nvSpPr>
        <p:spPr bwMode="auto">
          <a:xfrm>
            <a:off x="5342356" y="3676650"/>
            <a:ext cx="1363244" cy="466725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l">
              <a:spcBef>
                <a:spcPct val="5000"/>
              </a:spcBef>
            </a:pPr>
            <a:r>
              <a:rPr lang="en-US" sz="1200" i="0">
                <a:latin typeface="+mj-lt"/>
              </a:rPr>
              <a:t>Goldstein et al.</a:t>
            </a:r>
          </a:p>
          <a:p>
            <a:pPr algn="l">
              <a:spcBef>
                <a:spcPct val="5000"/>
              </a:spcBef>
            </a:pPr>
            <a:r>
              <a:rPr lang="en-US" sz="1200" i="0">
                <a:latin typeface="+mj-lt"/>
              </a:rPr>
              <a:t>(1996)</a:t>
            </a:r>
            <a:endParaRPr lang="en-US" sz="1200">
              <a:latin typeface="+mj-lt"/>
            </a:endParaRPr>
          </a:p>
        </p:txBody>
      </p:sp>
      <p:sp>
        <p:nvSpPr>
          <p:cNvPr id="15369" name="Text Box 10"/>
          <p:cNvSpPr txBox="1">
            <a:spLocks noChangeArrowheads="1"/>
          </p:cNvSpPr>
          <p:nvPr/>
        </p:nvSpPr>
        <p:spPr bwMode="auto">
          <a:xfrm>
            <a:off x="5342356" y="2533650"/>
            <a:ext cx="975532" cy="457200"/>
          </a:xfrm>
          <a:prstGeom prst="rect">
            <a:avLst/>
          </a:prstGeom>
          <a:noFill/>
          <a:ln w="19050">
            <a:noFill/>
            <a:miter lim="800000"/>
            <a:headEnd/>
            <a:tailEnd type="none" w="med" len="lg"/>
          </a:ln>
        </p:spPr>
        <p:txBody>
          <a:bodyPr anchor="ctr">
            <a:spAutoFit/>
          </a:bodyPr>
          <a:lstStyle/>
          <a:p>
            <a:pPr algn="l">
              <a:spcBef>
                <a:spcPct val="5000"/>
              </a:spcBef>
            </a:pPr>
            <a:r>
              <a:rPr lang="en-US" sz="1200" dirty="0">
                <a:latin typeface="+mj-lt"/>
              </a:rPr>
              <a:t>Ulysses</a:t>
            </a:r>
            <a:r>
              <a:rPr lang="en-US" sz="1200" i="0" dirty="0">
                <a:latin typeface="+mj-lt"/>
              </a:rPr>
              <a:t> SWOOPS</a:t>
            </a:r>
            <a:endParaRPr lang="en-US" sz="1200" dirty="0">
              <a:latin typeface="+mj-lt"/>
            </a:endParaRPr>
          </a:p>
        </p:txBody>
      </p:sp>
      <p:pic>
        <p:nvPicPr>
          <p:cNvPr id="15364" name="Picture 11" descr="fig10a_harvey"/>
          <p:cNvPicPr>
            <a:picLocks noChangeAspect="1" noChangeArrowheads="1"/>
          </p:cNvPicPr>
          <p:nvPr/>
        </p:nvPicPr>
        <p:blipFill>
          <a:blip r:embed="rId3" cstate="print">
            <a:lum bright="-14000" contrast="6000"/>
          </a:blip>
          <a:srcRect/>
          <a:stretch>
            <a:fillRect/>
          </a:stretch>
        </p:blipFill>
        <p:spPr bwMode="auto">
          <a:xfrm>
            <a:off x="7581900" y="2717800"/>
            <a:ext cx="1463675" cy="1119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 Box 4"/>
          <p:cNvSpPr txBox="1">
            <a:spLocks noChangeArrowheads="1"/>
          </p:cNvSpPr>
          <p:nvPr/>
        </p:nvSpPr>
        <p:spPr bwMode="auto">
          <a:xfrm>
            <a:off x="28575" y="851719"/>
            <a:ext cx="4352925" cy="5168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45720" rIns="0">
            <a:spAutoFit/>
          </a:bodyPr>
          <a:lstStyle/>
          <a:p>
            <a:pPr marL="169863" lvl="0" indent="-169863">
              <a:lnSpc>
                <a:spcPct val="95000"/>
              </a:lnSpc>
              <a:spcBef>
                <a:spcPts val="700"/>
              </a:spcBef>
              <a:buSzPct val="115000"/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Cranmer et al. (2007) computed self-consistent solutions of waves &amp; background one-fluid plasma state along various flux tubes.</a:t>
            </a:r>
          </a:p>
          <a:p>
            <a:pPr marL="169863" lvl="0" indent="-169863">
              <a:lnSpc>
                <a:spcPct val="95000"/>
              </a:lnSpc>
              <a:spcBef>
                <a:spcPts val="700"/>
              </a:spcBef>
              <a:buSzPct val="115000"/>
              <a:buFontTx/>
              <a:buChar char="•"/>
            </a:pPr>
            <a:r>
              <a:rPr lang="en-US" sz="2000" b="1" dirty="0" smtClean="0">
                <a:solidFill>
                  <a:srgbClr val="0000FF"/>
                </a:solidFill>
                <a:latin typeface="Times New Roman"/>
              </a:rPr>
              <a:t>Only free parameters: </a:t>
            </a:r>
            <a:r>
              <a:rPr lang="en-US" sz="2000" dirty="0" smtClean="0">
                <a:solidFill>
                  <a:srgbClr val="000000"/>
                </a:solidFill>
                <a:latin typeface="Times New Roman"/>
              </a:rPr>
              <a:t> waves at photosphere &amp; radial magnetic field.</a:t>
            </a:r>
            <a:endParaRPr lang="en-US" sz="2000" i="0" dirty="0" smtClean="0">
              <a:latin typeface="+mj-lt"/>
            </a:endParaRP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Coronal </a:t>
            </a:r>
            <a:r>
              <a:rPr lang="en-US" sz="2000" i="0" dirty="0">
                <a:latin typeface="+mj-lt"/>
              </a:rPr>
              <a:t>heating </a:t>
            </a:r>
            <a:r>
              <a:rPr lang="en-US" sz="2000" i="0" dirty="0" smtClean="0">
                <a:latin typeface="+mj-lt"/>
              </a:rPr>
              <a:t>occurs “naturally” with </a:t>
            </a:r>
            <a:r>
              <a:rPr lang="en-US" sz="2000" i="1" dirty="0" err="1" smtClean="0">
                <a:latin typeface="+mj-lt"/>
              </a:rPr>
              <a:t>T</a:t>
            </a:r>
            <a:r>
              <a:rPr lang="en-US" i="0" baseline="-22000" dirty="0" err="1" smtClean="0">
                <a:latin typeface="+mj-lt"/>
              </a:rPr>
              <a:t>max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2000" i="0" dirty="0">
                <a:latin typeface="+mj-lt"/>
              </a:rPr>
              <a:t>~ 1–2 MK.</a:t>
            </a: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Varying radial dependence of field strength  (</a:t>
            </a:r>
            <a:r>
              <a:rPr lang="en-US" sz="2000" i="1" dirty="0">
                <a:latin typeface="+mj-lt"/>
              </a:rPr>
              <a:t>B</a:t>
            </a:r>
            <a:r>
              <a:rPr lang="en-US" i="0" baseline="-24000" dirty="0">
                <a:latin typeface="+mj-lt"/>
              </a:rPr>
              <a:t>r</a:t>
            </a:r>
            <a:r>
              <a:rPr lang="en-US" sz="2000" i="0" dirty="0">
                <a:latin typeface="+mj-lt"/>
              </a:rPr>
              <a:t> ~ </a:t>
            </a:r>
            <a:r>
              <a:rPr lang="en-US" sz="2000" i="1" dirty="0">
                <a:latin typeface="+mj-lt"/>
              </a:rPr>
              <a:t>A</a:t>
            </a:r>
            <a:r>
              <a:rPr lang="en-US" i="0" baseline="26000" dirty="0">
                <a:latin typeface="+mj-lt"/>
              </a:rPr>
              <a:t>–1</a:t>
            </a:r>
            <a:r>
              <a:rPr lang="en-US" sz="2000" i="0" dirty="0">
                <a:latin typeface="+mj-lt"/>
              </a:rPr>
              <a:t>)  changes location of the Parker (1958) critical point.</a:t>
            </a: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Crit. pt. </a:t>
            </a:r>
            <a:r>
              <a:rPr lang="en-US" sz="2000" b="1" i="0" dirty="0">
                <a:solidFill>
                  <a:srgbClr val="FF0000"/>
                </a:solidFill>
                <a:latin typeface="+mj-lt"/>
              </a:rPr>
              <a:t>low:</a:t>
            </a:r>
            <a:r>
              <a:rPr lang="en-US" sz="2000" i="0" dirty="0">
                <a:latin typeface="+mj-lt"/>
              </a:rPr>
              <a:t>  most heating occurs above it → kinetic energy → fast </a:t>
            </a:r>
            <a:r>
              <a:rPr lang="en-US" sz="2000" i="0" dirty="0" smtClean="0">
                <a:latin typeface="+mj-lt"/>
              </a:rPr>
              <a:t>wind.</a:t>
            </a:r>
            <a:endParaRPr lang="en-US" sz="2000" i="0" dirty="0">
              <a:latin typeface="+mj-lt"/>
            </a:endParaRP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Crit. pt. </a:t>
            </a:r>
            <a:r>
              <a:rPr lang="en-US" sz="2000" b="1" i="0" dirty="0">
                <a:solidFill>
                  <a:srgbClr val="0000FF"/>
                </a:solidFill>
                <a:latin typeface="+mj-lt"/>
              </a:rPr>
              <a:t>high:</a:t>
            </a:r>
            <a:r>
              <a:rPr lang="en-US" sz="2000" i="0" dirty="0">
                <a:latin typeface="+mj-lt"/>
              </a:rPr>
              <a:t> most heating occurs below it → thermal energy → denser and slower </a:t>
            </a:r>
            <a:r>
              <a:rPr lang="en-US" sz="2000" i="0" dirty="0" smtClean="0">
                <a:latin typeface="+mj-lt"/>
              </a:rPr>
              <a:t>wind.</a:t>
            </a:r>
            <a:endParaRPr lang="en-US" sz="2000" i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Recent extensions of “WTD”</a:t>
            </a: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101600" y="736600"/>
            <a:ext cx="4457700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dirty="0" smtClean="0">
                <a:latin typeface="Times New Roman" pitchFamily="18" charset="0"/>
              </a:rPr>
              <a:t>Turbulent solar wind computed along field lines mapped from high-resolution SOLIS </a:t>
            </a:r>
            <a:r>
              <a:rPr lang="en-US" sz="2000" dirty="0" err="1" smtClean="0">
                <a:latin typeface="Times New Roman" pitchFamily="18" charset="0"/>
              </a:rPr>
              <a:t>magnetograms</a:t>
            </a:r>
            <a:r>
              <a:rPr lang="en-US" sz="2000" dirty="0" smtClean="0">
                <a:latin typeface="Times New Roman" pitchFamily="18" charset="0"/>
              </a:rPr>
              <a:t>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1" dirty="0" smtClean="0">
                <a:latin typeface="Times New Roman" pitchFamily="18" charset="0"/>
              </a:rPr>
              <a:t>Result:</a:t>
            </a:r>
            <a:r>
              <a:rPr lang="en-US" sz="2000" dirty="0" smtClean="0">
                <a:latin typeface="Times New Roman" pitchFamily="18" charset="0"/>
              </a:rPr>
              <a:t>  Power spectra of field 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</a:rPr>
              <a:t>magnitude</a:t>
            </a:r>
            <a:r>
              <a:rPr lang="en-US" sz="2000" dirty="0" smtClean="0">
                <a:latin typeface="Times New Roman" pitchFamily="18" charset="0"/>
              </a:rPr>
              <a:t> fluctuations at 1 AU may be explained by self-consistent evolution of hi-res collections of flux tubes.</a:t>
            </a:r>
          </a:p>
        </p:txBody>
      </p:sp>
      <p:pic>
        <p:nvPicPr>
          <p:cNvPr id="6" name="Picture 36" descr="aad_HMI_image.gif"/>
          <p:cNvPicPr>
            <a:picLocks noChangeAspect="1"/>
          </p:cNvPicPr>
          <p:nvPr/>
        </p:nvPicPr>
        <p:blipFill>
          <a:blip r:embed="rId3" cstate="print"/>
          <a:srcRect l="3336" t="28545" r="2502"/>
          <a:stretch>
            <a:fillRect/>
          </a:stretch>
        </p:blipFill>
        <p:spPr bwMode="auto">
          <a:xfrm>
            <a:off x="4792074" y="787400"/>
            <a:ext cx="4206240" cy="1771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pj392169f7a_movie2.mpe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54000" y="3078389"/>
            <a:ext cx="2362200" cy="2994933"/>
          </a:xfrm>
          <a:prstGeom prst="rect">
            <a:avLst/>
          </a:prstGeom>
        </p:spPr>
      </p:pic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654300" y="4388584"/>
            <a:ext cx="60960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dirty="0" smtClean="0">
                <a:latin typeface="Times New Roman" pitchFamily="18" charset="0"/>
              </a:rPr>
              <a:t>van </a:t>
            </a:r>
            <a:r>
              <a:rPr lang="en-US" sz="2000" dirty="0" err="1" smtClean="0">
                <a:latin typeface="Times New Roman" pitchFamily="18" charset="0"/>
              </a:rPr>
              <a:t>Ballegooijen</a:t>
            </a:r>
            <a:r>
              <a:rPr lang="en-US" sz="2000" dirty="0" smtClean="0">
                <a:latin typeface="Times New Roman" pitchFamily="18" charset="0"/>
              </a:rPr>
              <a:t> et al. (2011) &amp; </a:t>
            </a:r>
            <a:r>
              <a:rPr lang="en-US" sz="2000" dirty="0" err="1" smtClean="0">
                <a:latin typeface="Times New Roman" pitchFamily="18" charset="0"/>
              </a:rPr>
              <a:t>Asgari-Targhi</a:t>
            </a:r>
            <a:r>
              <a:rPr lang="en-US" sz="2000" dirty="0" smtClean="0">
                <a:latin typeface="Times New Roman" pitchFamily="18" charset="0"/>
              </a:rPr>
              <a:t> et al. (2012) simulated incompressible MHD turbulence in expanding flux tubes → coronal loops &amp; open fields.</a:t>
            </a:r>
          </a:p>
          <a:p>
            <a:pPr marL="169863" indent="-169863" eaLnBrk="1" hangingPunct="1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i="1" dirty="0" smtClean="0">
                <a:latin typeface="Times New Roman" pitchFamily="18" charset="0"/>
              </a:rPr>
              <a:t>Result:</a:t>
            </a:r>
            <a:r>
              <a:rPr lang="en-US" sz="2000" dirty="0" smtClean="0">
                <a:latin typeface="Times New Roman" pitchFamily="18" charset="0"/>
              </a:rPr>
              <a:t>  Basic WTD phenomenology works well, but departures from “critical balance” may be important.</a:t>
            </a:r>
          </a:p>
        </p:txBody>
      </p:sp>
      <p:pic>
        <p:nvPicPr>
          <p:cNvPr id="8" name="Picture 7" descr="spaper_uinf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71305" y="2617297"/>
            <a:ext cx="4527009" cy="16656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3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Other sources &amp; sinks of MHD waves?</a:t>
            </a:r>
          </a:p>
        </p:txBody>
      </p:sp>
      <p:pic>
        <p:nvPicPr>
          <p:cNvPr id="13317" name="Picture 56" descr="cvb05_dv_201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20800"/>
            <a:ext cx="885825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0" name="Group 39"/>
          <p:cNvGrpSpPr/>
          <p:nvPr/>
        </p:nvGrpSpPr>
        <p:grpSpPr>
          <a:xfrm>
            <a:off x="801624" y="2684378"/>
            <a:ext cx="4514596" cy="3335422"/>
            <a:chOff x="801624" y="2684378"/>
            <a:chExt cx="4514596" cy="3335422"/>
          </a:xfrm>
        </p:grpSpPr>
        <p:sp>
          <p:nvSpPr>
            <p:cNvPr id="25" name="Freeform 24"/>
            <p:cNvSpPr/>
            <p:nvPr/>
          </p:nvSpPr>
          <p:spPr bwMode="auto">
            <a:xfrm>
              <a:off x="4191001" y="2684378"/>
              <a:ext cx="1079500" cy="516021"/>
            </a:xfrm>
            <a:custGeom>
              <a:avLst/>
              <a:gdLst>
                <a:gd name="connsiteX0" fmla="*/ 0 w 736600"/>
                <a:gd name="connsiteY0" fmla="*/ 194733 h 372533"/>
                <a:gd name="connsiteX1" fmla="*/ 469900 w 736600"/>
                <a:gd name="connsiteY1" fmla="*/ 29633 h 372533"/>
                <a:gd name="connsiteX2" fmla="*/ 736600 w 736600"/>
                <a:gd name="connsiteY2" fmla="*/ 372533 h 372533"/>
                <a:gd name="connsiteX0" fmla="*/ 0 w 1055793"/>
                <a:gd name="connsiteY0" fmla="*/ 192685 h 372943"/>
                <a:gd name="connsiteX1" fmla="*/ 789093 w 1055793"/>
                <a:gd name="connsiteY1" fmla="*/ 30043 h 372943"/>
                <a:gd name="connsiteX2" fmla="*/ 1055793 w 1055793"/>
                <a:gd name="connsiteY2" fmla="*/ 372943 h 372943"/>
                <a:gd name="connsiteX0" fmla="*/ 0 w 1055793"/>
                <a:gd name="connsiteY0" fmla="*/ 192275 h 372533"/>
                <a:gd name="connsiteX1" fmla="*/ 662940 w 1055793"/>
                <a:gd name="connsiteY1" fmla="*/ 30043 h 372533"/>
                <a:gd name="connsiteX2" fmla="*/ 1055793 w 1055793"/>
                <a:gd name="connsiteY2" fmla="*/ 372533 h 372533"/>
                <a:gd name="connsiteX0" fmla="*/ 0 w 1081639"/>
                <a:gd name="connsiteY0" fmla="*/ 189745 h 354823"/>
                <a:gd name="connsiteX1" fmla="*/ 662940 w 1081639"/>
                <a:gd name="connsiteY1" fmla="*/ 27513 h 354823"/>
                <a:gd name="connsiteX2" fmla="*/ 1081639 w 1081639"/>
                <a:gd name="connsiteY2" fmla="*/ 354823 h 354823"/>
                <a:gd name="connsiteX0" fmla="*/ 0 w 1081639"/>
                <a:gd name="connsiteY0" fmla="*/ 189745 h 354823"/>
                <a:gd name="connsiteX1" fmla="*/ 662940 w 1081639"/>
                <a:gd name="connsiteY1" fmla="*/ 27513 h 354823"/>
                <a:gd name="connsiteX2" fmla="*/ 1081639 w 1081639"/>
                <a:gd name="connsiteY2" fmla="*/ 354823 h 354823"/>
                <a:gd name="connsiteX0" fmla="*/ 0 w 1081639"/>
                <a:gd name="connsiteY0" fmla="*/ 177412 h 342490"/>
                <a:gd name="connsiteX1" fmla="*/ 678447 w 1081639"/>
                <a:gd name="connsiteY1" fmla="*/ 27513 h 342490"/>
                <a:gd name="connsiteX2" fmla="*/ 1081639 w 1081639"/>
                <a:gd name="connsiteY2" fmla="*/ 342490 h 342490"/>
                <a:gd name="connsiteX0" fmla="*/ 0 w 1081639"/>
                <a:gd name="connsiteY0" fmla="*/ 149899 h 314977"/>
                <a:gd name="connsiteX1" fmla="*/ 678447 w 1081639"/>
                <a:gd name="connsiteY1" fmla="*/ 0 h 314977"/>
                <a:gd name="connsiteX2" fmla="*/ 1081639 w 1081639"/>
                <a:gd name="connsiteY2" fmla="*/ 314977 h 3149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81639" h="314977">
                  <a:moveTo>
                    <a:pt x="0" y="149899"/>
                  </a:moveTo>
                  <a:cubicBezTo>
                    <a:pt x="173566" y="52532"/>
                    <a:pt x="454237" y="3795"/>
                    <a:pt x="678447" y="0"/>
                  </a:cubicBezTo>
                  <a:cubicBezTo>
                    <a:pt x="858720" y="27513"/>
                    <a:pt x="987704" y="171626"/>
                    <a:pt x="1081639" y="314977"/>
                  </a:cubicBezTo>
                </a:path>
              </a:pathLst>
            </a:custGeom>
            <a:noFill/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6" name="Freeform 25"/>
            <p:cNvSpPr/>
            <p:nvPr/>
          </p:nvSpPr>
          <p:spPr bwMode="auto">
            <a:xfrm>
              <a:off x="4191000" y="2684379"/>
              <a:ext cx="1125220" cy="275991"/>
            </a:xfrm>
            <a:custGeom>
              <a:avLst/>
              <a:gdLst>
                <a:gd name="connsiteX0" fmla="*/ 0 w 736600"/>
                <a:gd name="connsiteY0" fmla="*/ 194733 h 372533"/>
                <a:gd name="connsiteX1" fmla="*/ 469900 w 736600"/>
                <a:gd name="connsiteY1" fmla="*/ 29633 h 372533"/>
                <a:gd name="connsiteX2" fmla="*/ 736600 w 736600"/>
                <a:gd name="connsiteY2" fmla="*/ 372533 h 372533"/>
                <a:gd name="connsiteX0" fmla="*/ 0 w 1055793"/>
                <a:gd name="connsiteY0" fmla="*/ 192685 h 372943"/>
                <a:gd name="connsiteX1" fmla="*/ 789093 w 1055793"/>
                <a:gd name="connsiteY1" fmla="*/ 30043 h 372943"/>
                <a:gd name="connsiteX2" fmla="*/ 1055793 w 1055793"/>
                <a:gd name="connsiteY2" fmla="*/ 372943 h 372943"/>
                <a:gd name="connsiteX0" fmla="*/ 0 w 1055793"/>
                <a:gd name="connsiteY0" fmla="*/ 192275 h 372533"/>
                <a:gd name="connsiteX1" fmla="*/ 662940 w 1055793"/>
                <a:gd name="connsiteY1" fmla="*/ 30043 h 372533"/>
                <a:gd name="connsiteX2" fmla="*/ 1055793 w 1055793"/>
                <a:gd name="connsiteY2" fmla="*/ 372533 h 372533"/>
                <a:gd name="connsiteX0" fmla="*/ 0 w 1081639"/>
                <a:gd name="connsiteY0" fmla="*/ 189745 h 354823"/>
                <a:gd name="connsiteX1" fmla="*/ 662940 w 1081639"/>
                <a:gd name="connsiteY1" fmla="*/ 27513 h 354823"/>
                <a:gd name="connsiteX2" fmla="*/ 1081639 w 1081639"/>
                <a:gd name="connsiteY2" fmla="*/ 354823 h 354823"/>
                <a:gd name="connsiteX0" fmla="*/ 0 w 1081639"/>
                <a:gd name="connsiteY0" fmla="*/ 189745 h 354823"/>
                <a:gd name="connsiteX1" fmla="*/ 662940 w 1081639"/>
                <a:gd name="connsiteY1" fmla="*/ 27513 h 354823"/>
                <a:gd name="connsiteX2" fmla="*/ 1081639 w 1081639"/>
                <a:gd name="connsiteY2" fmla="*/ 354823 h 354823"/>
                <a:gd name="connsiteX0" fmla="*/ 0 w 1081639"/>
                <a:gd name="connsiteY0" fmla="*/ 177412 h 342490"/>
                <a:gd name="connsiteX1" fmla="*/ 678447 w 1081639"/>
                <a:gd name="connsiteY1" fmla="*/ 27513 h 342490"/>
                <a:gd name="connsiteX2" fmla="*/ 1081639 w 1081639"/>
                <a:gd name="connsiteY2" fmla="*/ 342490 h 342490"/>
                <a:gd name="connsiteX0" fmla="*/ 0 w 1081639"/>
                <a:gd name="connsiteY0" fmla="*/ 149899 h 314977"/>
                <a:gd name="connsiteX1" fmla="*/ 678447 w 1081639"/>
                <a:gd name="connsiteY1" fmla="*/ 0 h 314977"/>
                <a:gd name="connsiteX2" fmla="*/ 1081639 w 1081639"/>
                <a:gd name="connsiteY2" fmla="*/ 314977 h 314977"/>
                <a:gd name="connsiteX0" fmla="*/ 0 w 1127450"/>
                <a:gd name="connsiteY0" fmla="*/ 149899 h 168464"/>
                <a:gd name="connsiteX1" fmla="*/ 678447 w 1127450"/>
                <a:gd name="connsiteY1" fmla="*/ 0 h 168464"/>
                <a:gd name="connsiteX2" fmla="*/ 1127450 w 1127450"/>
                <a:gd name="connsiteY2" fmla="*/ 168464 h 168464"/>
                <a:gd name="connsiteX0" fmla="*/ 0 w 1127450"/>
                <a:gd name="connsiteY0" fmla="*/ 149899 h 168464"/>
                <a:gd name="connsiteX1" fmla="*/ 678447 w 1127450"/>
                <a:gd name="connsiteY1" fmla="*/ 0 h 168464"/>
                <a:gd name="connsiteX2" fmla="*/ 1127450 w 1127450"/>
                <a:gd name="connsiteY2" fmla="*/ 168464 h 168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7450" h="168464">
                  <a:moveTo>
                    <a:pt x="0" y="149899"/>
                  </a:moveTo>
                  <a:cubicBezTo>
                    <a:pt x="173566" y="52532"/>
                    <a:pt x="454237" y="3795"/>
                    <a:pt x="678447" y="0"/>
                  </a:cubicBezTo>
                  <a:cubicBezTo>
                    <a:pt x="858720" y="27513"/>
                    <a:pt x="953347" y="25113"/>
                    <a:pt x="1127450" y="168464"/>
                  </a:cubicBezTo>
                </a:path>
              </a:pathLst>
            </a:custGeom>
            <a:noFill/>
            <a:ln w="57150" cap="flat" cmpd="sng" algn="ctr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7" name="Text Box 4"/>
            <p:cNvSpPr txBox="1">
              <a:spLocks noChangeArrowheads="1"/>
            </p:cNvSpPr>
            <p:nvPr/>
          </p:nvSpPr>
          <p:spPr bwMode="auto">
            <a:xfrm>
              <a:off x="801624" y="4757916"/>
              <a:ext cx="2971800" cy="1261884"/>
            </a:xfrm>
            <a:prstGeom prst="rect">
              <a:avLst/>
            </a:prstGeom>
            <a:solidFill>
              <a:srgbClr val="EEB38E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tx1"/>
                </a:buClr>
                <a:buSzPct val="115000"/>
              </a:pPr>
              <a:r>
                <a:rPr lang="en-US" sz="2000" dirty="0" smtClean="0">
                  <a:latin typeface="Times New Roman" pitchFamily="18" charset="0"/>
                </a:rPr>
                <a:t>Hahn et al. (2012) and </a:t>
              </a:r>
              <a:r>
                <a:rPr lang="en-US" sz="2000" dirty="0" err="1" smtClean="0">
                  <a:latin typeface="Times New Roman" pitchFamily="18" charset="0"/>
                </a:rPr>
                <a:t>Bemporad</a:t>
              </a:r>
              <a:r>
                <a:rPr lang="en-US" sz="2000" dirty="0" smtClean="0">
                  <a:latin typeface="Times New Roman" pitchFamily="18" charset="0"/>
                </a:rPr>
                <a:t> &amp; </a:t>
              </a:r>
              <a:r>
                <a:rPr lang="en-US" sz="2000" dirty="0" err="1" smtClean="0">
                  <a:latin typeface="Times New Roman" pitchFamily="18" charset="0"/>
                </a:rPr>
                <a:t>Abbo</a:t>
              </a:r>
              <a:r>
                <a:rPr lang="en-US" sz="2000" dirty="0" smtClean="0">
                  <a:latin typeface="Times New Roman" pitchFamily="18" charset="0"/>
                </a:rPr>
                <a:t> (2012):  EIS line widths indicate wave </a:t>
              </a:r>
              <a:r>
                <a:rPr lang="en-US" sz="2000" b="1" dirty="0" smtClean="0">
                  <a:latin typeface="Times New Roman" pitchFamily="18" charset="0"/>
                </a:rPr>
                <a:t>damping?</a:t>
              </a:r>
              <a:endParaRPr lang="en-US" b="1" dirty="0">
                <a:latin typeface="Times New Roman" pitchFamily="18" charset="0"/>
              </a:endParaRPr>
            </a:p>
          </p:txBody>
        </p:sp>
        <p:cxnSp>
          <p:nvCxnSpPr>
            <p:cNvPr id="29" name="Straight Arrow Connector 28"/>
            <p:cNvCxnSpPr/>
            <p:nvPr/>
          </p:nvCxnSpPr>
          <p:spPr bwMode="auto">
            <a:xfrm flipV="1">
              <a:off x="1828800" y="2971800"/>
              <a:ext cx="3124200" cy="1862316"/>
            </a:xfrm>
            <a:prstGeom prst="straightConnector1">
              <a:avLst/>
            </a:prstGeom>
            <a:noFill/>
            <a:ln w="73025" cap="flat" cmpd="sng" algn="ctr">
              <a:solidFill>
                <a:srgbClr val="EEB38E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5" name="Group 34"/>
          <p:cNvGrpSpPr/>
          <p:nvPr/>
        </p:nvGrpSpPr>
        <p:grpSpPr>
          <a:xfrm>
            <a:off x="838200" y="609600"/>
            <a:ext cx="5985178" cy="2882900"/>
            <a:chOff x="838200" y="609600"/>
            <a:chExt cx="5985178" cy="2882900"/>
          </a:xfrm>
        </p:grpSpPr>
        <p:sp>
          <p:nvSpPr>
            <p:cNvPr id="20" name="Circular Arrow 19"/>
            <p:cNvSpPr/>
            <p:nvPr/>
          </p:nvSpPr>
          <p:spPr bwMode="auto">
            <a:xfrm flipV="1">
              <a:off x="838200" y="609600"/>
              <a:ext cx="3124200" cy="2882900"/>
            </a:xfrm>
            <a:prstGeom prst="circularArrow">
              <a:avLst>
                <a:gd name="adj1" fmla="val 7783"/>
                <a:gd name="adj2" fmla="val 1016244"/>
                <a:gd name="adj3" fmla="val 15611675"/>
                <a:gd name="adj4" fmla="val 10762673"/>
                <a:gd name="adj5" fmla="val 9522"/>
              </a:avLst>
            </a:prstGeom>
            <a:solidFill>
              <a:srgbClr val="7DFF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315" name="Text Box 4"/>
            <p:cNvSpPr txBox="1">
              <a:spLocks noChangeArrowheads="1"/>
            </p:cNvSpPr>
            <p:nvPr/>
          </p:nvSpPr>
          <p:spPr bwMode="auto">
            <a:xfrm>
              <a:off x="990600" y="781050"/>
              <a:ext cx="4076700" cy="1261884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tx1"/>
                </a:buClr>
                <a:buSzPct val="115000"/>
              </a:pPr>
              <a:r>
                <a:rPr lang="en-US" sz="2000" dirty="0" smtClean="0">
                  <a:latin typeface="Times New Roman" pitchFamily="18" charset="0"/>
                </a:rPr>
                <a:t>Moore et al. (2011), McIntosh (2012), and others summarize evidence for waves coming from </a:t>
              </a:r>
              <a:r>
                <a:rPr lang="en-US" sz="2000" b="1" dirty="0" smtClean="0">
                  <a:latin typeface="Times New Roman" pitchFamily="18" charset="0"/>
                </a:rPr>
                <a:t>reconnection </a:t>
              </a:r>
              <a:r>
                <a:rPr lang="en-US" sz="2000" dirty="0" smtClean="0">
                  <a:latin typeface="Times New Roman" pitchFamily="18" charset="0"/>
                </a:rPr>
                <a:t>events in </a:t>
              </a:r>
              <a:r>
                <a:rPr lang="en-US" sz="2000" dirty="0" err="1" smtClean="0">
                  <a:latin typeface="Times New Roman" pitchFamily="18" charset="0"/>
                </a:rPr>
                <a:t>spicules</a:t>
              </a:r>
              <a:r>
                <a:rPr lang="en-US" sz="2000" dirty="0" smtClean="0">
                  <a:latin typeface="Times New Roman" pitchFamily="18" charset="0"/>
                </a:rPr>
                <a:t>.</a:t>
              </a:r>
              <a:endParaRPr lang="en-US" dirty="0">
                <a:latin typeface="Times New Roman" pitchFamily="18" charset="0"/>
              </a:endParaRPr>
            </a:p>
          </p:txBody>
        </p:sp>
        <p:pic>
          <p:nvPicPr>
            <p:cNvPr id="1026" name="Picture 2" descr="https://www.cfa.harvard.edu/~scranmer/moore2011_cartoon.gif"/>
            <p:cNvPicPr>
              <a:picLocks noChangeAspect="1" noChangeArrowheads="1"/>
            </p:cNvPicPr>
            <p:nvPr/>
          </p:nvPicPr>
          <p:blipFill>
            <a:blip r:embed="rId3" cstate="print"/>
            <a:srcRect t="5275" r="3282" b="2637"/>
            <a:stretch>
              <a:fillRect/>
            </a:stretch>
          </p:blipFill>
          <p:spPr bwMode="auto">
            <a:xfrm>
              <a:off x="5054600" y="783929"/>
              <a:ext cx="1768778" cy="1047879"/>
            </a:xfrm>
            <a:prstGeom prst="rect">
              <a:avLst/>
            </a:prstGeom>
            <a:noFill/>
          </p:spPr>
        </p:pic>
      </p:grpSp>
      <p:grpSp>
        <p:nvGrpSpPr>
          <p:cNvPr id="42" name="Group 41"/>
          <p:cNvGrpSpPr/>
          <p:nvPr/>
        </p:nvGrpSpPr>
        <p:grpSpPr>
          <a:xfrm>
            <a:off x="4212416" y="2463800"/>
            <a:ext cx="4753784" cy="3523059"/>
            <a:chOff x="4212416" y="2463800"/>
            <a:chExt cx="4753784" cy="3523059"/>
          </a:xfrm>
        </p:grpSpPr>
        <p:sp>
          <p:nvSpPr>
            <p:cNvPr id="21" name="Text Box 4"/>
            <p:cNvSpPr txBox="1">
              <a:spLocks noChangeArrowheads="1"/>
            </p:cNvSpPr>
            <p:nvPr/>
          </p:nvSpPr>
          <p:spPr bwMode="auto">
            <a:xfrm>
              <a:off x="6019800" y="4140200"/>
              <a:ext cx="2590800" cy="1846659"/>
            </a:xfrm>
            <a:prstGeom prst="rect">
              <a:avLst/>
            </a:prstGeom>
            <a:solidFill>
              <a:srgbClr val="7DFF7D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eaLnBrk="1" hangingPunct="1">
                <a:lnSpc>
                  <a:spcPct val="95000"/>
                </a:lnSpc>
                <a:spcBef>
                  <a:spcPts val="600"/>
                </a:spcBef>
                <a:buClr>
                  <a:schemeClr val="tx1"/>
                </a:buClr>
                <a:buSzPct val="115000"/>
              </a:pPr>
              <a:r>
                <a:rPr lang="en-US" sz="2000" dirty="0" smtClean="0">
                  <a:latin typeface="Times New Roman" pitchFamily="18" charset="0"/>
                </a:rPr>
                <a:t>Large-scale velocity </a:t>
              </a:r>
              <a:r>
                <a:rPr lang="en-US" sz="2000" b="1" dirty="0" smtClean="0">
                  <a:latin typeface="Times New Roman" pitchFamily="18" charset="0"/>
                </a:rPr>
                <a:t>shears</a:t>
              </a:r>
              <a:r>
                <a:rPr lang="en-US" sz="2000" dirty="0" smtClean="0">
                  <a:latin typeface="Times New Roman" pitchFamily="18" charset="0"/>
                </a:rPr>
                <a:t> between flux tubes can act as an “outer scale” source for turbulence (e.g., Breech et al. 2008).</a:t>
              </a:r>
              <a:endParaRPr lang="en-US" dirty="0">
                <a:latin typeface="Times New Roman" pitchFamily="18" charset="0"/>
              </a:endParaRPr>
            </a:p>
          </p:txBody>
        </p:sp>
        <p:sp>
          <p:nvSpPr>
            <p:cNvPr id="23" name="Circular Arrow 22"/>
            <p:cNvSpPr/>
            <p:nvPr/>
          </p:nvSpPr>
          <p:spPr bwMode="auto">
            <a:xfrm>
              <a:off x="5842000" y="2463800"/>
              <a:ext cx="3124200" cy="3352800"/>
            </a:xfrm>
            <a:prstGeom prst="circularArrow">
              <a:avLst>
                <a:gd name="adj1" fmla="val 7783"/>
                <a:gd name="adj2" fmla="val 1016244"/>
                <a:gd name="adj3" fmla="val 15611675"/>
                <a:gd name="adj4" fmla="val 10762673"/>
                <a:gd name="adj5" fmla="val 9522"/>
              </a:avLst>
            </a:prstGeom>
            <a:solidFill>
              <a:srgbClr val="7DFF7D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7" name="Rectangle 36"/>
            <p:cNvSpPr/>
            <p:nvPr/>
          </p:nvSpPr>
          <p:spPr bwMode="auto">
            <a:xfrm>
              <a:off x="4212416" y="4495800"/>
              <a:ext cx="1810487" cy="1460481"/>
            </a:xfrm>
            <a:prstGeom prst="rect">
              <a:avLst/>
            </a:prstGeom>
            <a:solidFill>
              <a:srgbClr val="BFFDEA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38" name="Picture 2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  <a:lum bright="2000" contrast="-2000"/>
            </a:blip>
            <a:srcRect/>
            <a:stretch>
              <a:fillRect/>
            </a:stretch>
          </p:blipFill>
          <p:spPr bwMode="auto">
            <a:xfrm>
              <a:off x="4263147" y="4572000"/>
              <a:ext cx="1722182" cy="13173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552450" y="762000"/>
            <a:ext cx="7905750" cy="2286000"/>
          </a:xfrm>
          <a:prstGeom prst="rect">
            <a:avLst/>
          </a:prstGeom>
          <a:ln w="19050">
            <a:noFill/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>
              <a:spcBef>
                <a:spcPts val="1200"/>
              </a:spcBef>
            </a:pPr>
            <a:r>
              <a:rPr lang="en-US" b="1" dirty="0">
                <a:latin typeface="+mj-lt"/>
              </a:rPr>
              <a:t>Outline:</a:t>
            </a:r>
          </a:p>
          <a:p>
            <a:pPr marL="344488" indent="-344488" eaLnBrk="0" hangingPunct="0">
              <a:spcBef>
                <a:spcPts val="600"/>
              </a:spcBef>
              <a:buFontTx/>
              <a:buAutoNum type="arabicPeriod"/>
            </a:pPr>
            <a:r>
              <a:rPr lang="en-US" dirty="0" smtClean="0">
                <a:latin typeface="+mj-lt"/>
              </a:rPr>
              <a:t>Coronal </a:t>
            </a:r>
            <a:r>
              <a:rPr lang="en-US" i="0" dirty="0" smtClean="0">
                <a:latin typeface="+mj-lt"/>
              </a:rPr>
              <a:t>Heating &amp; </a:t>
            </a:r>
            <a:r>
              <a:rPr lang="en-US" dirty="0" smtClean="0">
                <a:latin typeface="+mj-lt"/>
              </a:rPr>
              <a:t>Wind </a:t>
            </a:r>
            <a:r>
              <a:rPr lang="en-US" i="0" dirty="0" smtClean="0">
                <a:latin typeface="+mj-lt"/>
              </a:rPr>
              <a:t>Acceleration:  Survey of Theory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b="1" i="0" dirty="0" smtClean="0">
                <a:solidFill>
                  <a:srgbClr val="D00000"/>
                </a:solidFill>
                <a:latin typeface="+mj-lt"/>
              </a:rPr>
              <a:t>The Power of Off-Limb Spectroscopy!</a:t>
            </a:r>
            <a:endParaRPr lang="en-US" b="1" i="0" dirty="0">
              <a:solidFill>
                <a:srgbClr val="D00000"/>
              </a:solidFill>
              <a:latin typeface="+mj-lt"/>
            </a:endParaRPr>
          </a:p>
        </p:txBody>
      </p:sp>
      <p:pic>
        <p:nvPicPr>
          <p:cNvPr id="4" name="Picture 4" descr="field_wid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590800"/>
            <a:ext cx="600084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Emission line formation</a:t>
            </a:r>
            <a:endParaRPr lang="en-US" dirty="0"/>
          </a:p>
        </p:txBody>
      </p:sp>
      <p:sp>
        <p:nvSpPr>
          <p:cNvPr id="310276" name="Text Box 4"/>
          <p:cNvSpPr txBox="1">
            <a:spLocks noChangeArrowheads="1"/>
          </p:cNvSpPr>
          <p:nvPr/>
        </p:nvSpPr>
        <p:spPr bwMode="auto">
          <a:xfrm>
            <a:off x="76200" y="762000"/>
            <a:ext cx="90297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There are 2 general ways of producing </a:t>
            </a:r>
            <a:r>
              <a:rPr lang="en-US" sz="2000" i="0" dirty="0" smtClean="0">
                <a:latin typeface="+mn-lt"/>
              </a:rPr>
              <a:t>photons </a:t>
            </a:r>
            <a:r>
              <a:rPr lang="en-US" sz="2000" i="0" dirty="0">
                <a:latin typeface="+mn-lt"/>
              </a:rPr>
              <a:t>at a </a:t>
            </a:r>
            <a:r>
              <a:rPr lang="en-US" sz="2000" i="0" dirty="0" smtClean="0">
                <a:latin typeface="+mn-lt"/>
              </a:rPr>
              <a:t>discrete wavelength in a hot plasma:  incoming particles provide energy </a:t>
            </a:r>
            <a:r>
              <a:rPr lang="en-US" sz="2000" b="1" i="0" dirty="0" smtClean="0">
                <a:latin typeface="+mn-lt"/>
              </a:rPr>
              <a:t>. . .</a:t>
            </a:r>
          </a:p>
        </p:txBody>
      </p:sp>
      <p:sp>
        <p:nvSpPr>
          <p:cNvPr id="310277" name="Text Box 5"/>
          <p:cNvSpPr txBox="1">
            <a:spLocks noChangeArrowheads="1"/>
          </p:cNvSpPr>
          <p:nvPr/>
        </p:nvSpPr>
        <p:spPr bwMode="auto">
          <a:xfrm>
            <a:off x="76200" y="1524000"/>
            <a:ext cx="3733800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A free electron from some other ionized atom  </a:t>
            </a:r>
            <a:r>
              <a:rPr lang="en-US" sz="2000" b="1" i="0" dirty="0">
                <a:solidFill>
                  <a:srgbClr val="FF0000"/>
                </a:solidFill>
                <a:latin typeface="+mn-lt"/>
              </a:rPr>
              <a:t>(“</a:t>
            </a:r>
            <a:r>
              <a:rPr lang="en-US" sz="2000" b="1" i="0" dirty="0" err="1">
                <a:solidFill>
                  <a:srgbClr val="FF0000"/>
                </a:solidFill>
                <a:latin typeface="+mn-lt"/>
              </a:rPr>
              <a:t>collisional</a:t>
            </a:r>
            <a:r>
              <a:rPr lang="en-US" sz="2000" b="1" i="0" dirty="0">
                <a:solidFill>
                  <a:srgbClr val="FF0000"/>
                </a:solidFill>
                <a:latin typeface="+mn-lt"/>
              </a:rPr>
              <a:t> excitation”)</a:t>
            </a:r>
            <a:endParaRPr lang="en-US" sz="2000" i="0" dirty="0">
              <a:latin typeface="+mn-lt"/>
            </a:endParaRPr>
          </a:p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A photon at the right wavelength from the bright solar disk </a:t>
            </a:r>
            <a:r>
              <a:rPr lang="en-US" sz="2000" b="1" i="0" dirty="0">
                <a:solidFill>
                  <a:srgbClr val="FF0000"/>
                </a:solidFill>
                <a:latin typeface="+mn-lt"/>
              </a:rPr>
              <a:t>(“resonant scattering”)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3733800" y="1452874"/>
            <a:ext cx="2654300" cy="2057400"/>
            <a:chOff x="1928" y="912"/>
            <a:chExt cx="1672" cy="1296"/>
          </a:xfrm>
        </p:grpSpPr>
        <p:pic>
          <p:nvPicPr>
            <p:cNvPr id="310280" name="Picture 8" descr="nucle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001" y="1608"/>
              <a:ext cx="191" cy="192"/>
            </a:xfrm>
            <a:prstGeom prst="rect">
              <a:avLst/>
            </a:prstGeom>
            <a:noFill/>
          </p:spPr>
        </p:pic>
        <p:sp>
          <p:nvSpPr>
            <p:cNvPr id="310281" name="Oval 9"/>
            <p:cNvSpPr>
              <a:spLocks noChangeArrowheads="1"/>
            </p:cNvSpPr>
            <p:nvPr/>
          </p:nvSpPr>
          <p:spPr bwMode="auto">
            <a:xfrm>
              <a:off x="2808" y="1416"/>
              <a:ext cx="576" cy="57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82" name="Oval 10"/>
            <p:cNvSpPr>
              <a:spLocks noChangeArrowheads="1"/>
            </p:cNvSpPr>
            <p:nvPr/>
          </p:nvSpPr>
          <p:spPr bwMode="auto">
            <a:xfrm>
              <a:off x="2592" y="1200"/>
              <a:ext cx="1008" cy="100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83" name="Oval 11"/>
            <p:cNvSpPr>
              <a:spLocks noChangeArrowheads="1"/>
            </p:cNvSpPr>
            <p:nvPr/>
          </p:nvSpPr>
          <p:spPr bwMode="auto">
            <a:xfrm>
              <a:off x="2942" y="1410"/>
              <a:ext cx="68" cy="6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84" name="Line 12"/>
            <p:cNvSpPr>
              <a:spLocks noChangeShapeType="1"/>
            </p:cNvSpPr>
            <p:nvPr/>
          </p:nvSpPr>
          <p:spPr bwMode="auto">
            <a:xfrm flipH="1" flipV="1">
              <a:off x="2890" y="1280"/>
              <a:ext cx="64" cy="12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sm" len="sm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85" name="Oval 13"/>
            <p:cNvSpPr>
              <a:spLocks noChangeArrowheads="1"/>
            </p:cNvSpPr>
            <p:nvPr/>
          </p:nvSpPr>
          <p:spPr bwMode="auto">
            <a:xfrm>
              <a:off x="2866" y="1140"/>
              <a:ext cx="68" cy="68"/>
            </a:xfrm>
            <a:prstGeom prst="ellipse">
              <a:avLst/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86" name="Line 14"/>
            <p:cNvSpPr>
              <a:spLocks noChangeShapeType="1"/>
            </p:cNvSpPr>
            <p:nvPr/>
          </p:nvSpPr>
          <p:spPr bwMode="auto">
            <a:xfrm flipH="1">
              <a:off x="2954" y="1038"/>
              <a:ext cx="522" cy="106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sm" len="sm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87" name="Line 15"/>
            <p:cNvSpPr>
              <a:spLocks noChangeShapeType="1"/>
            </p:cNvSpPr>
            <p:nvPr/>
          </p:nvSpPr>
          <p:spPr bwMode="auto">
            <a:xfrm flipH="1">
              <a:off x="2400" y="1188"/>
              <a:ext cx="446" cy="204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/>
              <a:tailEnd type="arrow" w="sm" len="sm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88" name="Text Box 16"/>
            <p:cNvSpPr txBox="1">
              <a:spLocks noChangeArrowheads="1"/>
            </p:cNvSpPr>
            <p:nvPr/>
          </p:nvSpPr>
          <p:spPr bwMode="auto">
            <a:xfrm>
              <a:off x="2208" y="912"/>
              <a:ext cx="1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b="1" i="0" dirty="0">
                  <a:latin typeface="+mn-lt"/>
                </a:rPr>
                <a:t>Incoming particle</a:t>
              </a:r>
              <a:endParaRPr lang="en-US" dirty="0">
                <a:latin typeface="+mn-lt"/>
              </a:endParaRPr>
            </a:p>
          </p:txBody>
        </p:sp>
        <p:sp>
          <p:nvSpPr>
            <p:cNvPr id="310289" name="Text Box 17"/>
            <p:cNvSpPr txBox="1">
              <a:spLocks noChangeArrowheads="1"/>
            </p:cNvSpPr>
            <p:nvPr/>
          </p:nvSpPr>
          <p:spPr bwMode="auto">
            <a:xfrm>
              <a:off x="1928" y="1622"/>
              <a:ext cx="634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i="0" dirty="0">
                  <a:solidFill>
                    <a:srgbClr val="0000FF"/>
                  </a:solidFill>
                  <a:latin typeface="+mn-lt"/>
                </a:rPr>
                <a:t>Electron absorbs energy</a:t>
              </a:r>
              <a:endParaRPr lang="en-US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6400800" y="1452874"/>
            <a:ext cx="2438400" cy="2057400"/>
            <a:chOff x="3660" y="852"/>
            <a:chExt cx="1536" cy="1296"/>
          </a:xfrm>
        </p:grpSpPr>
        <p:pic>
          <p:nvPicPr>
            <p:cNvPr id="310291" name="Picture 19" descr="nucleus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97" y="1548"/>
              <a:ext cx="191" cy="192"/>
            </a:xfrm>
            <a:prstGeom prst="rect">
              <a:avLst/>
            </a:prstGeom>
            <a:noFill/>
          </p:spPr>
        </p:pic>
        <p:sp>
          <p:nvSpPr>
            <p:cNvPr id="310292" name="Oval 20"/>
            <p:cNvSpPr>
              <a:spLocks noChangeArrowheads="1"/>
            </p:cNvSpPr>
            <p:nvPr/>
          </p:nvSpPr>
          <p:spPr bwMode="auto">
            <a:xfrm>
              <a:off x="4404" y="1356"/>
              <a:ext cx="576" cy="576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93" name="Oval 21"/>
            <p:cNvSpPr>
              <a:spLocks noChangeArrowheads="1"/>
            </p:cNvSpPr>
            <p:nvPr/>
          </p:nvSpPr>
          <p:spPr bwMode="auto">
            <a:xfrm>
              <a:off x="4188" y="1140"/>
              <a:ext cx="1008" cy="1008"/>
            </a:xfrm>
            <a:prstGeom prst="ellipse">
              <a:avLst/>
            </a:pr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94" name="Oval 22"/>
            <p:cNvSpPr>
              <a:spLocks noChangeArrowheads="1"/>
            </p:cNvSpPr>
            <p:nvPr/>
          </p:nvSpPr>
          <p:spPr bwMode="auto">
            <a:xfrm>
              <a:off x="4435" y="1153"/>
              <a:ext cx="68" cy="68"/>
            </a:xfrm>
            <a:prstGeom prst="ellipse">
              <a:avLst/>
            </a:prstGeom>
            <a:solidFill>
              <a:srgbClr val="3366FF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95" name="Line 23"/>
            <p:cNvSpPr>
              <a:spLocks noChangeShapeType="1"/>
            </p:cNvSpPr>
            <p:nvPr/>
          </p:nvSpPr>
          <p:spPr bwMode="auto">
            <a:xfrm flipH="1" flipV="1">
              <a:off x="4494" y="1232"/>
              <a:ext cx="65" cy="135"/>
            </a:xfrm>
            <a:prstGeom prst="line">
              <a:avLst/>
            </a:prstGeom>
            <a:noFill/>
            <a:ln w="31750">
              <a:solidFill>
                <a:srgbClr val="FF0000"/>
              </a:solidFill>
              <a:round/>
              <a:headEnd type="arrow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310296" name="Text Box 24"/>
            <p:cNvSpPr txBox="1">
              <a:spLocks noChangeArrowheads="1"/>
            </p:cNvSpPr>
            <p:nvPr/>
          </p:nvSpPr>
          <p:spPr bwMode="auto">
            <a:xfrm>
              <a:off x="3660" y="852"/>
              <a:ext cx="672" cy="4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/>
              <a:r>
                <a:rPr lang="en-US" sz="1400" b="1" i="0">
                  <a:solidFill>
                    <a:srgbClr val="0000FF"/>
                  </a:solidFill>
                  <a:latin typeface="+mn-lt"/>
                </a:rPr>
                <a:t>Energy</a:t>
              </a:r>
            </a:p>
            <a:p>
              <a:pPr algn="r"/>
              <a:r>
                <a:rPr lang="en-US" sz="1400" b="1" i="0">
                  <a:solidFill>
                    <a:srgbClr val="0000FF"/>
                  </a:solidFill>
                  <a:latin typeface="+mn-lt"/>
                </a:rPr>
                <a:t>re-emitted as light</a:t>
              </a:r>
              <a:endParaRPr lang="en-US">
                <a:solidFill>
                  <a:srgbClr val="0000FF"/>
                </a:solidFill>
                <a:latin typeface="+mn-lt"/>
              </a:endParaRPr>
            </a:p>
          </p:txBody>
        </p:sp>
      </p:grpSp>
      <p:sp>
        <p:nvSpPr>
          <p:cNvPr id="310297" name="Freeform 25"/>
          <p:cNvSpPr>
            <a:spLocks/>
          </p:cNvSpPr>
          <p:nvPr/>
        </p:nvSpPr>
        <p:spPr bwMode="auto">
          <a:xfrm rot="661222">
            <a:off x="7550150" y="1270312"/>
            <a:ext cx="606425" cy="742950"/>
          </a:xfrm>
          <a:custGeom>
            <a:avLst/>
            <a:gdLst/>
            <a:ahLst/>
            <a:cxnLst>
              <a:cxn ang="0">
                <a:pos x="32" y="430"/>
              </a:cxn>
              <a:cxn ang="0">
                <a:pos x="23" y="349"/>
              </a:cxn>
              <a:cxn ang="0">
                <a:pos x="168" y="385"/>
              </a:cxn>
              <a:cxn ang="0">
                <a:pos x="92" y="256"/>
              </a:cxn>
              <a:cxn ang="0">
                <a:pos x="238" y="290"/>
              </a:cxn>
              <a:cxn ang="0">
                <a:pos x="161" y="162"/>
              </a:cxn>
              <a:cxn ang="0">
                <a:pos x="307" y="197"/>
              </a:cxn>
              <a:cxn ang="0">
                <a:pos x="273" y="117"/>
              </a:cxn>
              <a:cxn ang="0">
                <a:pos x="338" y="0"/>
              </a:cxn>
            </a:cxnLst>
            <a:rect l="0" t="0" r="r" b="b"/>
            <a:pathLst>
              <a:path w="338" h="430">
                <a:moveTo>
                  <a:pt x="32" y="430"/>
                </a:moveTo>
                <a:cubicBezTo>
                  <a:pt x="30" y="417"/>
                  <a:pt x="0" y="356"/>
                  <a:pt x="23" y="349"/>
                </a:cubicBezTo>
                <a:cubicBezTo>
                  <a:pt x="46" y="342"/>
                  <a:pt x="157" y="400"/>
                  <a:pt x="168" y="385"/>
                </a:cubicBezTo>
                <a:cubicBezTo>
                  <a:pt x="180" y="369"/>
                  <a:pt x="81" y="271"/>
                  <a:pt x="92" y="256"/>
                </a:cubicBezTo>
                <a:cubicBezTo>
                  <a:pt x="104" y="240"/>
                  <a:pt x="226" y="307"/>
                  <a:pt x="238" y="290"/>
                </a:cubicBezTo>
                <a:cubicBezTo>
                  <a:pt x="249" y="275"/>
                  <a:pt x="149" y="178"/>
                  <a:pt x="161" y="162"/>
                </a:cubicBezTo>
                <a:cubicBezTo>
                  <a:pt x="173" y="147"/>
                  <a:pt x="289" y="205"/>
                  <a:pt x="307" y="197"/>
                </a:cubicBezTo>
                <a:cubicBezTo>
                  <a:pt x="326" y="190"/>
                  <a:pt x="268" y="150"/>
                  <a:pt x="273" y="117"/>
                </a:cubicBezTo>
                <a:cubicBezTo>
                  <a:pt x="278" y="84"/>
                  <a:pt x="325" y="24"/>
                  <a:pt x="338" y="0"/>
                </a:cubicBezTo>
              </a:path>
            </a:pathLst>
          </a:custGeom>
          <a:noFill/>
          <a:ln w="25400">
            <a:solidFill>
              <a:srgbClr val="FFFF00"/>
            </a:solidFill>
            <a:round/>
            <a:headEnd/>
            <a:tailEnd type="arrow" w="med" len="med"/>
          </a:ln>
          <a:effectLst/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pic>
        <p:nvPicPr>
          <p:cNvPr id="29" name="Picture 27" descr="emiss_line_spectr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981" y="3682998"/>
            <a:ext cx="3714119" cy="2286000"/>
          </a:xfrm>
          <a:prstGeom prst="rect">
            <a:avLst/>
          </a:prstGeom>
          <a:noFill/>
        </p:spPr>
      </p:pic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3886200" y="3746500"/>
            <a:ext cx="5105400" cy="2077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If profiles are Doppler shifted up or down in wavelength (from the known rest wavelength), this </a:t>
            </a:r>
            <a:r>
              <a:rPr lang="en-US" sz="2000" i="0" dirty="0" smtClean="0">
                <a:latin typeface="+mn-lt"/>
              </a:rPr>
              <a:t>gives </a:t>
            </a:r>
            <a:r>
              <a:rPr lang="en-US" sz="2000" b="1" i="0" dirty="0" smtClean="0">
                <a:solidFill>
                  <a:srgbClr val="0000CC"/>
                </a:solidFill>
                <a:latin typeface="+mn-lt"/>
              </a:rPr>
              <a:t>bulk </a:t>
            </a:r>
            <a:r>
              <a:rPr lang="en-US" sz="2000" b="1" i="0" dirty="0">
                <a:solidFill>
                  <a:srgbClr val="0000CC"/>
                </a:solidFill>
                <a:latin typeface="+mn-lt"/>
              </a:rPr>
              <a:t>flow speed</a:t>
            </a:r>
            <a:r>
              <a:rPr lang="en-US" sz="2000" b="1" i="0" dirty="0">
                <a:solidFill>
                  <a:srgbClr val="0000FF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along</a:t>
            </a:r>
            <a:r>
              <a:rPr lang="en-US" sz="2000" i="0" dirty="0">
                <a:latin typeface="+mn-lt"/>
              </a:rPr>
              <a:t> </a:t>
            </a:r>
            <a:r>
              <a:rPr lang="en-US" sz="2000" i="0" dirty="0" smtClean="0">
                <a:latin typeface="+mn-lt"/>
              </a:rPr>
              <a:t>line of sight</a:t>
            </a:r>
            <a:r>
              <a:rPr lang="en-US" sz="2000" i="0" dirty="0">
                <a:latin typeface="+mn-lt"/>
              </a:rPr>
              <a:t>.</a:t>
            </a:r>
          </a:p>
          <a:p>
            <a:pPr marL="169863" indent="-169863" algn="l">
              <a:lnSpc>
                <a:spcPct val="95000"/>
              </a:lnSpc>
              <a:spcBef>
                <a:spcPts val="18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The widths of the profiles tell us about </a:t>
            </a:r>
            <a:r>
              <a:rPr lang="en-US" sz="2000" i="0" dirty="0" smtClean="0">
                <a:latin typeface="+mn-lt"/>
              </a:rPr>
              <a:t>unresolved (“random?”) </a:t>
            </a:r>
            <a:r>
              <a:rPr lang="en-US" sz="2000" i="0" dirty="0">
                <a:latin typeface="+mn-lt"/>
              </a:rPr>
              <a:t>motions along the </a:t>
            </a:r>
            <a:r>
              <a:rPr lang="en-US" sz="2000" i="0" dirty="0" smtClean="0">
                <a:latin typeface="+mn-lt"/>
              </a:rPr>
              <a:t>line of sight:  </a:t>
            </a:r>
            <a:r>
              <a:rPr lang="en-US" sz="2000" b="1" i="0" dirty="0" smtClean="0">
                <a:solidFill>
                  <a:srgbClr val="0000CC"/>
                </a:solidFill>
                <a:latin typeface="+mn-lt"/>
              </a:rPr>
              <a:t>temperatures &amp; MHD waves.</a:t>
            </a:r>
            <a:endParaRPr lang="en-US" sz="2000" i="0" dirty="0">
              <a:solidFill>
                <a:srgbClr val="0000CC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 widths show “random” line-of-sight motions</a:t>
            </a:r>
            <a:endParaRPr lang="en-US" dirty="0"/>
          </a:p>
        </p:txBody>
      </p:sp>
      <p:sp>
        <p:nvSpPr>
          <p:cNvPr id="395269" name="Text Box 5"/>
          <p:cNvSpPr txBox="1">
            <a:spLocks noChangeArrowheads="1"/>
          </p:cNvSpPr>
          <p:nvPr/>
        </p:nvSpPr>
        <p:spPr bwMode="auto">
          <a:xfrm>
            <a:off x="2057400" y="838200"/>
            <a:ext cx="682294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n-lt"/>
              </a:rPr>
              <a:t>Space (many incoherent “elements” along line of sight)</a:t>
            </a: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dirty="0" smtClean="0">
                <a:latin typeface="+mn-lt"/>
              </a:rPr>
              <a:t>Time  (spectrum integration time </a:t>
            </a:r>
            <a:r>
              <a:rPr lang="en-US" sz="2000" b="1" dirty="0" smtClean="0">
                <a:latin typeface="+mn-lt"/>
              </a:rPr>
              <a:t>&gt;&gt;</a:t>
            </a:r>
            <a:r>
              <a:rPr lang="en-US" sz="2000" dirty="0" smtClean="0">
                <a:latin typeface="+mn-lt"/>
              </a:rPr>
              <a:t> intrinsic fluctuation time)</a:t>
            </a:r>
            <a:endParaRPr lang="en-US" sz="2000" i="0" dirty="0">
              <a:latin typeface="+mn-lt"/>
            </a:endParaRPr>
          </a:p>
        </p:txBody>
      </p:sp>
      <p:sp>
        <p:nvSpPr>
          <p:cNvPr id="4" name="AutoShape 11"/>
          <p:cNvSpPr>
            <a:spLocks/>
          </p:cNvSpPr>
          <p:nvPr/>
        </p:nvSpPr>
        <p:spPr bwMode="auto">
          <a:xfrm>
            <a:off x="1891966" y="885658"/>
            <a:ext cx="190500" cy="678447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+mj-lt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28600" y="1026694"/>
            <a:ext cx="1905000" cy="3847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i="0" dirty="0" smtClean="0">
                <a:latin typeface="+mn-lt"/>
              </a:rPr>
              <a:t>Unresolved in</a:t>
            </a:r>
            <a:endParaRPr lang="en-US" sz="2000" i="0" dirty="0">
              <a:latin typeface="+mn-lt"/>
            </a:endParaRPr>
          </a:p>
        </p:txBody>
      </p:sp>
      <p:cxnSp>
        <p:nvCxnSpPr>
          <p:cNvPr id="7" name="Straight Connector 6"/>
          <p:cNvCxnSpPr/>
          <p:nvPr/>
        </p:nvCxnSpPr>
        <p:spPr bwMode="auto">
          <a:xfrm>
            <a:off x="381000" y="1850756"/>
            <a:ext cx="0" cy="144780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flipH="1">
            <a:off x="228600" y="3146156"/>
            <a:ext cx="2743200" cy="0"/>
          </a:xfrm>
          <a:prstGeom prst="line">
            <a:avLst/>
          </a:prstGeom>
          <a:noFill/>
          <a:ln w="22225" cap="flat" cmpd="sng" algn="ctr">
            <a:solidFill>
              <a:schemeClr val="tx1"/>
            </a:solidFill>
            <a:prstDash val="solid"/>
            <a:round/>
            <a:headEnd type="arrow" w="med" len="med"/>
            <a:tailEnd type="none" w="med" len="med"/>
          </a:ln>
          <a:effectLst/>
        </p:spPr>
      </p:cxnSp>
      <p:sp>
        <p:nvSpPr>
          <p:cNvPr id="15" name="Freeform 14"/>
          <p:cNvSpPr/>
          <p:nvPr/>
        </p:nvSpPr>
        <p:spPr bwMode="auto">
          <a:xfrm>
            <a:off x="228600" y="1961044"/>
            <a:ext cx="2514601" cy="1108911"/>
          </a:xfrm>
          <a:custGeom>
            <a:avLst/>
            <a:gdLst>
              <a:gd name="connsiteX0" fmla="*/ 0 w 2418348"/>
              <a:gd name="connsiteY0" fmla="*/ 1136985 h 1136985"/>
              <a:gd name="connsiteX1" fmla="*/ 637674 w 2418348"/>
              <a:gd name="connsiteY1" fmla="*/ 1040732 h 1136985"/>
              <a:gd name="connsiteX2" fmla="*/ 974558 w 2418348"/>
              <a:gd name="connsiteY2" fmla="*/ 691816 h 1136985"/>
              <a:gd name="connsiteX3" fmla="*/ 1130969 w 2418348"/>
              <a:gd name="connsiteY3" fmla="*/ 162427 h 1136985"/>
              <a:gd name="connsiteX4" fmla="*/ 1263316 w 2418348"/>
              <a:gd name="connsiteY4" fmla="*/ 6016 h 1136985"/>
              <a:gd name="connsiteX5" fmla="*/ 1407695 w 2418348"/>
              <a:gd name="connsiteY5" fmla="*/ 126332 h 1136985"/>
              <a:gd name="connsiteX6" fmla="*/ 1540042 w 2418348"/>
              <a:gd name="connsiteY6" fmla="*/ 547437 h 1136985"/>
              <a:gd name="connsiteX7" fmla="*/ 1660358 w 2418348"/>
              <a:gd name="connsiteY7" fmla="*/ 896353 h 1136985"/>
              <a:gd name="connsiteX8" fmla="*/ 2009274 w 2418348"/>
              <a:gd name="connsiteY8" fmla="*/ 1076827 h 1136985"/>
              <a:gd name="connsiteX9" fmla="*/ 2418348 w 2418348"/>
              <a:gd name="connsiteY9" fmla="*/ 1112922 h 1136985"/>
              <a:gd name="connsiteX0" fmla="*/ 0 w 2418348"/>
              <a:gd name="connsiteY0" fmla="*/ 1136985 h 1136985"/>
              <a:gd name="connsiteX1" fmla="*/ 637674 w 2418348"/>
              <a:gd name="connsiteY1" fmla="*/ 1040732 h 1136985"/>
              <a:gd name="connsiteX2" fmla="*/ 974558 w 2418348"/>
              <a:gd name="connsiteY2" fmla="*/ 691816 h 1136985"/>
              <a:gd name="connsiteX3" fmla="*/ 1130969 w 2418348"/>
              <a:gd name="connsiteY3" fmla="*/ 162427 h 1136985"/>
              <a:gd name="connsiteX4" fmla="*/ 1263316 w 2418348"/>
              <a:gd name="connsiteY4" fmla="*/ 6016 h 1136985"/>
              <a:gd name="connsiteX5" fmla="*/ 1407695 w 2418348"/>
              <a:gd name="connsiteY5" fmla="*/ 126332 h 1136985"/>
              <a:gd name="connsiteX6" fmla="*/ 1540042 w 2418348"/>
              <a:gd name="connsiteY6" fmla="*/ 547437 h 1136985"/>
              <a:gd name="connsiteX7" fmla="*/ 1704474 w 2418348"/>
              <a:gd name="connsiteY7" fmla="*/ 956511 h 1136985"/>
              <a:gd name="connsiteX8" fmla="*/ 2009274 w 2418348"/>
              <a:gd name="connsiteY8" fmla="*/ 1076827 h 1136985"/>
              <a:gd name="connsiteX9" fmla="*/ 2418348 w 2418348"/>
              <a:gd name="connsiteY9" fmla="*/ 1112922 h 1136985"/>
              <a:gd name="connsiteX0" fmla="*/ 0 w 2418348"/>
              <a:gd name="connsiteY0" fmla="*/ 1136985 h 1136985"/>
              <a:gd name="connsiteX1" fmla="*/ 637674 w 2418348"/>
              <a:gd name="connsiteY1" fmla="*/ 1040732 h 1136985"/>
              <a:gd name="connsiteX2" fmla="*/ 974558 w 2418348"/>
              <a:gd name="connsiteY2" fmla="*/ 691816 h 1136985"/>
              <a:gd name="connsiteX3" fmla="*/ 1130969 w 2418348"/>
              <a:gd name="connsiteY3" fmla="*/ 162427 h 1136985"/>
              <a:gd name="connsiteX4" fmla="*/ 1263316 w 2418348"/>
              <a:gd name="connsiteY4" fmla="*/ 6016 h 1136985"/>
              <a:gd name="connsiteX5" fmla="*/ 1407695 w 2418348"/>
              <a:gd name="connsiteY5" fmla="*/ 126332 h 1136985"/>
              <a:gd name="connsiteX6" fmla="*/ 1540042 w 2418348"/>
              <a:gd name="connsiteY6" fmla="*/ 547437 h 1136985"/>
              <a:gd name="connsiteX7" fmla="*/ 1717389 w 2418348"/>
              <a:gd name="connsiteY7" fmla="*/ 924223 h 1136985"/>
              <a:gd name="connsiteX8" fmla="*/ 2009274 w 2418348"/>
              <a:gd name="connsiteY8" fmla="*/ 1076827 h 1136985"/>
              <a:gd name="connsiteX9" fmla="*/ 2418348 w 2418348"/>
              <a:gd name="connsiteY9" fmla="*/ 1112922 h 1136985"/>
              <a:gd name="connsiteX0" fmla="*/ 0 w 2247111"/>
              <a:gd name="connsiteY0" fmla="*/ 1136985 h 1136985"/>
              <a:gd name="connsiteX1" fmla="*/ 637674 w 2247111"/>
              <a:gd name="connsiteY1" fmla="*/ 1040732 h 1136985"/>
              <a:gd name="connsiteX2" fmla="*/ 974558 w 2247111"/>
              <a:gd name="connsiteY2" fmla="*/ 691816 h 1136985"/>
              <a:gd name="connsiteX3" fmla="*/ 1130969 w 2247111"/>
              <a:gd name="connsiteY3" fmla="*/ 162427 h 1136985"/>
              <a:gd name="connsiteX4" fmla="*/ 1263316 w 2247111"/>
              <a:gd name="connsiteY4" fmla="*/ 6016 h 1136985"/>
              <a:gd name="connsiteX5" fmla="*/ 1407695 w 2247111"/>
              <a:gd name="connsiteY5" fmla="*/ 126332 h 1136985"/>
              <a:gd name="connsiteX6" fmla="*/ 1540042 w 2247111"/>
              <a:gd name="connsiteY6" fmla="*/ 547437 h 1136985"/>
              <a:gd name="connsiteX7" fmla="*/ 1717389 w 2247111"/>
              <a:gd name="connsiteY7" fmla="*/ 924223 h 1136985"/>
              <a:gd name="connsiteX8" fmla="*/ 2009274 w 2247111"/>
              <a:gd name="connsiteY8" fmla="*/ 1076827 h 1136985"/>
              <a:gd name="connsiteX9" fmla="*/ 2247111 w 2247111"/>
              <a:gd name="connsiteY9" fmla="*/ 1108911 h 1136985"/>
              <a:gd name="connsiteX0" fmla="*/ 0 w 2247111"/>
              <a:gd name="connsiteY0" fmla="*/ 1136985 h 1137687"/>
              <a:gd name="connsiteX1" fmla="*/ 363503 w 2247111"/>
              <a:gd name="connsiteY1" fmla="*/ 1108911 h 1137687"/>
              <a:gd name="connsiteX2" fmla="*/ 637674 w 2247111"/>
              <a:gd name="connsiteY2" fmla="*/ 1040732 h 1137687"/>
              <a:gd name="connsiteX3" fmla="*/ 974558 w 2247111"/>
              <a:gd name="connsiteY3" fmla="*/ 691816 h 1137687"/>
              <a:gd name="connsiteX4" fmla="*/ 1130969 w 2247111"/>
              <a:gd name="connsiteY4" fmla="*/ 162427 h 1137687"/>
              <a:gd name="connsiteX5" fmla="*/ 1263316 w 2247111"/>
              <a:gd name="connsiteY5" fmla="*/ 6016 h 1137687"/>
              <a:gd name="connsiteX6" fmla="*/ 1407695 w 2247111"/>
              <a:gd name="connsiteY6" fmla="*/ 126332 h 1137687"/>
              <a:gd name="connsiteX7" fmla="*/ 1540042 w 2247111"/>
              <a:gd name="connsiteY7" fmla="*/ 547437 h 1137687"/>
              <a:gd name="connsiteX8" fmla="*/ 1717389 w 2247111"/>
              <a:gd name="connsiteY8" fmla="*/ 924223 h 1137687"/>
              <a:gd name="connsiteX9" fmla="*/ 2009274 w 2247111"/>
              <a:gd name="connsiteY9" fmla="*/ 1076827 h 1137687"/>
              <a:gd name="connsiteX10" fmla="*/ 2247111 w 2247111"/>
              <a:gd name="connsiteY10" fmla="*/ 1108911 h 1137687"/>
              <a:gd name="connsiteX0" fmla="*/ 0 w 1883608"/>
              <a:gd name="connsiteY0" fmla="*/ 1108911 h 1110248"/>
              <a:gd name="connsiteX1" fmla="*/ 274171 w 1883608"/>
              <a:gd name="connsiteY1" fmla="*/ 1040732 h 1110248"/>
              <a:gd name="connsiteX2" fmla="*/ 611055 w 1883608"/>
              <a:gd name="connsiteY2" fmla="*/ 691816 h 1110248"/>
              <a:gd name="connsiteX3" fmla="*/ 767466 w 1883608"/>
              <a:gd name="connsiteY3" fmla="*/ 162427 h 1110248"/>
              <a:gd name="connsiteX4" fmla="*/ 899813 w 1883608"/>
              <a:gd name="connsiteY4" fmla="*/ 6016 h 1110248"/>
              <a:gd name="connsiteX5" fmla="*/ 1044192 w 1883608"/>
              <a:gd name="connsiteY5" fmla="*/ 126332 h 1110248"/>
              <a:gd name="connsiteX6" fmla="*/ 1176539 w 1883608"/>
              <a:gd name="connsiteY6" fmla="*/ 547437 h 1110248"/>
              <a:gd name="connsiteX7" fmla="*/ 1353886 w 1883608"/>
              <a:gd name="connsiteY7" fmla="*/ 924223 h 1110248"/>
              <a:gd name="connsiteX8" fmla="*/ 1645771 w 1883608"/>
              <a:gd name="connsiteY8" fmla="*/ 1076827 h 1110248"/>
              <a:gd name="connsiteX9" fmla="*/ 1883608 w 1883608"/>
              <a:gd name="connsiteY9" fmla="*/ 1108911 h 1110248"/>
              <a:gd name="connsiteX0" fmla="*/ 0 w 1883608"/>
              <a:gd name="connsiteY0" fmla="*/ 1108911 h 1108911"/>
              <a:gd name="connsiteX1" fmla="*/ 274171 w 1883608"/>
              <a:gd name="connsiteY1" fmla="*/ 1040732 h 1108911"/>
              <a:gd name="connsiteX2" fmla="*/ 584934 w 1883608"/>
              <a:gd name="connsiteY2" fmla="*/ 727979 h 1108911"/>
              <a:gd name="connsiteX3" fmla="*/ 767466 w 1883608"/>
              <a:gd name="connsiteY3" fmla="*/ 162427 h 1108911"/>
              <a:gd name="connsiteX4" fmla="*/ 899813 w 1883608"/>
              <a:gd name="connsiteY4" fmla="*/ 6016 h 1108911"/>
              <a:gd name="connsiteX5" fmla="*/ 1044192 w 1883608"/>
              <a:gd name="connsiteY5" fmla="*/ 126332 h 1108911"/>
              <a:gd name="connsiteX6" fmla="*/ 1176539 w 1883608"/>
              <a:gd name="connsiteY6" fmla="*/ 547437 h 1108911"/>
              <a:gd name="connsiteX7" fmla="*/ 1353886 w 1883608"/>
              <a:gd name="connsiteY7" fmla="*/ 924223 h 1108911"/>
              <a:gd name="connsiteX8" fmla="*/ 1645771 w 1883608"/>
              <a:gd name="connsiteY8" fmla="*/ 1076827 h 1108911"/>
              <a:gd name="connsiteX9" fmla="*/ 1883608 w 1883608"/>
              <a:gd name="connsiteY9" fmla="*/ 1108911 h 1108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883608" h="1108911">
                <a:moveTo>
                  <a:pt x="0" y="1108911"/>
                </a:moveTo>
                <a:cubicBezTo>
                  <a:pt x="106279" y="1092869"/>
                  <a:pt x="176682" y="1104221"/>
                  <a:pt x="274171" y="1040732"/>
                </a:cubicBezTo>
                <a:cubicBezTo>
                  <a:pt x="371660" y="977243"/>
                  <a:pt x="502718" y="874363"/>
                  <a:pt x="584934" y="727979"/>
                </a:cubicBezTo>
                <a:cubicBezTo>
                  <a:pt x="667150" y="581595"/>
                  <a:pt x="714986" y="282754"/>
                  <a:pt x="767466" y="162427"/>
                </a:cubicBezTo>
                <a:cubicBezTo>
                  <a:pt x="819946" y="42100"/>
                  <a:pt x="853692" y="12032"/>
                  <a:pt x="899813" y="6016"/>
                </a:cubicBezTo>
                <a:cubicBezTo>
                  <a:pt x="945934" y="0"/>
                  <a:pt x="998071" y="36095"/>
                  <a:pt x="1044192" y="126332"/>
                </a:cubicBezTo>
                <a:cubicBezTo>
                  <a:pt x="1090313" y="216569"/>
                  <a:pt x="1124923" y="414455"/>
                  <a:pt x="1176539" y="547437"/>
                </a:cubicBezTo>
                <a:cubicBezTo>
                  <a:pt x="1228155" y="680419"/>
                  <a:pt x="1275681" y="835991"/>
                  <a:pt x="1353886" y="924223"/>
                </a:cubicBezTo>
                <a:cubicBezTo>
                  <a:pt x="1432091" y="1012455"/>
                  <a:pt x="1557484" y="1046046"/>
                  <a:pt x="1645771" y="1076827"/>
                </a:cubicBezTo>
                <a:cubicBezTo>
                  <a:pt x="1734058" y="1107608"/>
                  <a:pt x="1742237" y="1108911"/>
                  <a:pt x="1883608" y="1108911"/>
                </a:cubicBezTo>
              </a:path>
            </a:pathLst>
          </a:custGeom>
          <a:noFill/>
          <a:ln w="508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7" name="Straight Connector 16"/>
          <p:cNvCxnSpPr/>
          <p:nvPr/>
        </p:nvCxnSpPr>
        <p:spPr bwMode="auto">
          <a:xfrm>
            <a:off x="1436176" y="1828800"/>
            <a:ext cx="0" cy="14478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>
            <a:off x="1447800" y="2765156"/>
            <a:ext cx="489488" cy="0"/>
          </a:xfrm>
          <a:prstGeom prst="straightConnector1">
            <a:avLst/>
          </a:prstGeom>
          <a:noFill/>
          <a:ln w="34925" cap="flat" cmpd="sng" algn="ctr">
            <a:solidFill>
              <a:srgbClr val="FF6600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sp>
        <p:nvSpPr>
          <p:cNvPr id="23" name="TextBox 22"/>
          <p:cNvSpPr txBox="1"/>
          <p:nvPr/>
        </p:nvSpPr>
        <p:spPr>
          <a:xfrm>
            <a:off x="1828800" y="22317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δλ</a:t>
            </a:r>
            <a:endParaRPr lang="en-US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171414" y="3146156"/>
            <a:ext cx="53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dirty="0" smtClean="0">
                <a:latin typeface="+mj-lt"/>
              </a:rPr>
              <a:t>λ</a:t>
            </a:r>
            <a:r>
              <a:rPr lang="en-US" sz="2800" baseline="-22000" dirty="0" smtClean="0">
                <a:latin typeface="+mj-lt"/>
              </a:rPr>
              <a:t>0</a:t>
            </a:r>
            <a:endParaRPr lang="en-US" sz="2800" baseline="-22000" dirty="0">
              <a:latin typeface="+mj-lt"/>
            </a:endParaRPr>
          </a:p>
        </p:txBody>
      </p:sp>
      <p:pic>
        <p:nvPicPr>
          <p:cNvPr id="33794" name="Picture 2" descr="https://www.cfa.harvard.edu/~scranmer/eqns_v1e_1.gif"/>
          <p:cNvPicPr>
            <a:picLocks noChangeAspect="1" noChangeArrowheads="1"/>
          </p:cNvPicPr>
          <p:nvPr/>
        </p:nvPicPr>
        <p:blipFill>
          <a:blip r:embed="rId2" cstate="print"/>
          <a:srcRect l="6443" r="4295"/>
          <a:stretch>
            <a:fillRect/>
          </a:stretch>
        </p:blipFill>
        <p:spPr bwMode="auto">
          <a:xfrm>
            <a:off x="3124200" y="1866538"/>
            <a:ext cx="1847338" cy="1166738"/>
          </a:xfrm>
          <a:prstGeom prst="rect">
            <a:avLst/>
          </a:prstGeom>
          <a:noFill/>
        </p:spPr>
      </p:pic>
      <p:pic>
        <p:nvPicPr>
          <p:cNvPr id="33796" name="Picture 4" descr="https://www.cfa.harvard.edu/~scranmer/eqns_v1e_2.gif"/>
          <p:cNvPicPr>
            <a:picLocks noChangeAspect="1" noChangeArrowheads="1"/>
          </p:cNvPicPr>
          <p:nvPr/>
        </p:nvPicPr>
        <p:blipFill>
          <a:blip r:embed="rId3" cstate="print"/>
          <a:srcRect l="3986" r="2847"/>
          <a:stretch>
            <a:fillRect/>
          </a:stretch>
        </p:blipFill>
        <p:spPr bwMode="auto">
          <a:xfrm>
            <a:off x="5257799" y="1850756"/>
            <a:ext cx="3636357" cy="1199147"/>
          </a:xfrm>
          <a:prstGeom prst="rect">
            <a:avLst/>
          </a:prstGeom>
          <a:noFill/>
        </p:spPr>
      </p:pic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0211" y="3679556"/>
            <a:ext cx="8991600" cy="1123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n-lt"/>
              </a:rPr>
              <a:t>How does one disentangle thermal from wave contributions?  Need lots of lines</a:t>
            </a:r>
            <a:r>
              <a:rPr lang="en-US" sz="2000" b="1" i="0" dirty="0" smtClean="0">
                <a:latin typeface="+mn-lt"/>
              </a:rPr>
              <a:t> . . .</a:t>
            </a: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b="1" dirty="0" smtClean="0">
                <a:latin typeface="+mn-lt"/>
              </a:rPr>
              <a:t>Assume:  </a:t>
            </a:r>
            <a:r>
              <a:rPr lang="en-US" sz="2000" dirty="0" smtClean="0">
                <a:latin typeface="+mn-lt"/>
              </a:rPr>
              <a:t>All wave amplitudes are the same?</a:t>
            </a:r>
          </a:p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  <a:buFontTx/>
              <a:buChar char="•"/>
            </a:pPr>
            <a:r>
              <a:rPr lang="en-US" sz="2000" b="1" i="0" dirty="0" smtClean="0">
                <a:latin typeface="+mn-lt"/>
              </a:rPr>
              <a:t>Assume:</a:t>
            </a:r>
            <a:endParaRPr lang="en-US" sz="2000" i="0" dirty="0" smtClean="0">
              <a:latin typeface="+mn-lt"/>
            </a:endParaRP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1295400" y="4410295"/>
            <a:ext cx="4267200" cy="754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i="0" dirty="0" smtClean="0">
                <a:latin typeface="+mn-lt"/>
              </a:rPr>
              <a:t>All </a:t>
            </a:r>
            <a:r>
              <a:rPr lang="en-US" sz="2000" i="1" dirty="0" err="1" smtClean="0">
                <a:latin typeface="+mn-lt"/>
              </a:rPr>
              <a:t>T</a:t>
            </a:r>
            <a:r>
              <a:rPr lang="en-US" i="0" baseline="-24000" dirty="0" err="1" smtClean="0">
                <a:latin typeface="+mn-lt"/>
              </a:rPr>
              <a:t>ion</a:t>
            </a:r>
            <a:r>
              <a:rPr lang="en-US" sz="2000" i="0" dirty="0" smtClean="0">
                <a:latin typeface="+mn-lt"/>
              </a:rPr>
              <a:t> are the same?</a:t>
            </a:r>
          </a:p>
          <a:p>
            <a:pPr marL="169863" indent="-169863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i="1" dirty="0" err="1" smtClean="0">
                <a:latin typeface="+mn-lt"/>
              </a:rPr>
              <a:t>T</a:t>
            </a:r>
            <a:r>
              <a:rPr lang="en-US" baseline="-24000" dirty="0" err="1" smtClean="0">
                <a:latin typeface="+mn-lt"/>
              </a:rPr>
              <a:t>ion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b="1" dirty="0" smtClean="0">
                <a:latin typeface="+mn-lt"/>
              </a:rPr>
              <a:t>≥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i="1" dirty="0" smtClean="0">
                <a:latin typeface="+mn-lt"/>
              </a:rPr>
              <a:t>T</a:t>
            </a:r>
            <a:r>
              <a:rPr lang="en-US" baseline="-24000" dirty="0" smtClean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 ?   </a:t>
            </a:r>
            <a:r>
              <a:rPr lang="en-US" sz="2000" i="1" dirty="0" err="1" smtClean="0">
                <a:latin typeface="+mn-lt"/>
              </a:rPr>
              <a:t>T</a:t>
            </a:r>
            <a:r>
              <a:rPr lang="en-US" baseline="-24000" dirty="0" err="1" smtClean="0">
                <a:latin typeface="+mn-lt"/>
              </a:rPr>
              <a:t>ion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b="1" dirty="0" smtClean="0">
                <a:latin typeface="+mn-lt"/>
              </a:rPr>
              <a:t>≥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i="1" dirty="0" smtClean="0">
                <a:latin typeface="+mn-lt"/>
              </a:rPr>
              <a:t>T</a:t>
            </a:r>
            <a:r>
              <a:rPr lang="en-US" baseline="-24000" dirty="0" smtClean="0">
                <a:latin typeface="+mn-lt"/>
              </a:rPr>
              <a:t>e</a:t>
            </a:r>
            <a:r>
              <a:rPr lang="en-US" sz="2000" dirty="0" smtClean="0">
                <a:latin typeface="+mn-lt"/>
              </a:rPr>
              <a:t> (formation) ? </a:t>
            </a:r>
            <a:endParaRPr lang="en-US" sz="2000" i="0" dirty="0" smtClean="0">
              <a:latin typeface="+mn-lt"/>
            </a:endParaRP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5334000" y="4045388"/>
            <a:ext cx="660400" cy="3847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b="1" i="0" dirty="0" smtClean="0">
                <a:solidFill>
                  <a:srgbClr val="018D04"/>
                </a:solidFill>
                <a:latin typeface="+mn-lt"/>
              </a:rPr>
              <a:t>OK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5334000" y="4409415"/>
            <a:ext cx="1247274" cy="3847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b="1" i="0" dirty="0" smtClean="0">
                <a:solidFill>
                  <a:srgbClr val="CC0000"/>
                </a:solidFill>
                <a:latin typeface="+mn-lt"/>
              </a:rPr>
              <a:t>not OK!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5334000" y="4779627"/>
            <a:ext cx="2955758" cy="3847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2000" b="1" i="0" dirty="0" smtClean="0">
                <a:latin typeface="+mn-lt"/>
              </a:rPr>
              <a:t>maybe...  gives  &lt;</a:t>
            </a:r>
            <a:r>
              <a:rPr lang="el-GR" sz="2000" b="1" i="0" dirty="0" smtClean="0">
                <a:latin typeface="+mn-lt"/>
              </a:rPr>
              <a:t>δ</a:t>
            </a:r>
            <a:r>
              <a:rPr lang="en-US" sz="2000" b="1" i="0" dirty="0" smtClean="0">
                <a:latin typeface="+mn-lt"/>
              </a:rPr>
              <a:t>v</a:t>
            </a:r>
            <a:r>
              <a:rPr lang="en-US" b="1" i="0" baseline="26000" dirty="0" smtClean="0">
                <a:latin typeface="+mn-lt"/>
              </a:rPr>
              <a:t>2</a:t>
            </a:r>
            <a:r>
              <a:rPr lang="en-US" sz="2000" b="1" i="0" dirty="0" smtClean="0">
                <a:latin typeface="+mn-lt"/>
              </a:rPr>
              <a:t>&gt;</a:t>
            </a:r>
            <a:r>
              <a:rPr lang="en-US" b="1" i="0" baseline="-24000" dirty="0" smtClean="0">
                <a:latin typeface="+mn-lt"/>
              </a:rPr>
              <a:t>max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52400" y="5432156"/>
            <a:ext cx="8686800" cy="355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ctr">
              <a:lnSpc>
                <a:spcPct val="95000"/>
              </a:lnSpc>
              <a:spcBef>
                <a:spcPts val="600"/>
              </a:spcBef>
              <a:buSzPct val="115000"/>
            </a:pPr>
            <a:r>
              <a:rPr lang="en-US" sz="1800" i="0" dirty="0" smtClean="0">
                <a:latin typeface="+mn-lt"/>
              </a:rPr>
              <a:t>(</a:t>
            </a:r>
            <a:r>
              <a:rPr lang="en-US" sz="1800" i="0" dirty="0" err="1" smtClean="0">
                <a:latin typeface="+mn-lt"/>
              </a:rPr>
              <a:t>Tu</a:t>
            </a:r>
            <a:r>
              <a:rPr lang="en-US" sz="1800" i="0" dirty="0" smtClean="0">
                <a:latin typeface="+mn-lt"/>
              </a:rPr>
              <a:t> et al. 1998</a:t>
            </a:r>
            <a:r>
              <a:rPr lang="en-US" sz="1800" dirty="0" smtClean="0">
                <a:latin typeface="+mn-lt"/>
              </a:rPr>
              <a:t>; </a:t>
            </a:r>
            <a:r>
              <a:rPr lang="en-US" sz="1800" dirty="0" err="1" smtClean="0">
                <a:latin typeface="+mn-lt"/>
              </a:rPr>
              <a:t>Esser</a:t>
            </a:r>
            <a:r>
              <a:rPr lang="en-US" sz="1800" dirty="0" smtClean="0">
                <a:latin typeface="+mn-lt"/>
              </a:rPr>
              <a:t> et al. 1999; </a:t>
            </a:r>
            <a:r>
              <a:rPr lang="en-US" sz="1800" dirty="0" err="1" smtClean="0">
                <a:latin typeface="+mn-lt"/>
              </a:rPr>
              <a:t>Dolla</a:t>
            </a:r>
            <a:r>
              <a:rPr lang="en-US" sz="1800" dirty="0" smtClean="0">
                <a:latin typeface="+mn-lt"/>
              </a:rPr>
              <a:t> &amp; Solomon 2008, 2009; </a:t>
            </a:r>
            <a:r>
              <a:rPr lang="en-US" sz="1800" i="0" dirty="0" err="1" smtClean="0">
                <a:latin typeface="+mn-lt"/>
              </a:rPr>
              <a:t>Landi</a:t>
            </a:r>
            <a:r>
              <a:rPr lang="en-US" sz="1800" i="0" dirty="0" smtClean="0">
                <a:latin typeface="+mn-lt"/>
              </a:rPr>
              <a:t> &amp; Cranmer 2009)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Alfvén</a:t>
            </a:r>
            <a:r>
              <a:rPr lang="en-US" dirty="0" smtClean="0"/>
              <a:t> wave amplitudes:  observation summary</a:t>
            </a:r>
            <a:endParaRPr lang="en-US" dirty="0"/>
          </a:p>
        </p:txBody>
      </p:sp>
      <p:pic>
        <p:nvPicPr>
          <p:cNvPr id="4" name="Picture 3" descr="dvperp_lc09.gif"/>
          <p:cNvPicPr>
            <a:picLocks noChangeAspect="1"/>
          </p:cNvPicPr>
          <p:nvPr/>
        </p:nvPicPr>
        <p:blipFill>
          <a:blip r:embed="rId2" cstate="print"/>
          <a:srcRect l="2743"/>
          <a:stretch>
            <a:fillRect/>
          </a:stretch>
        </p:blipFill>
        <p:spPr>
          <a:xfrm>
            <a:off x="304800" y="762000"/>
            <a:ext cx="4267200" cy="539496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4876800" y="762000"/>
            <a:ext cx="3899717" cy="5394960"/>
            <a:chOff x="4876800" y="762000"/>
            <a:chExt cx="3899717" cy="5394960"/>
          </a:xfrm>
        </p:grpSpPr>
        <p:pic>
          <p:nvPicPr>
            <p:cNvPr id="5" name="Picture 4" descr="vperp_imbalance.gif"/>
            <p:cNvPicPr>
              <a:picLocks noChangeAspect="1"/>
            </p:cNvPicPr>
            <p:nvPr/>
          </p:nvPicPr>
          <p:blipFill>
            <a:blip r:embed="rId3" cstate="print"/>
            <a:srcRect l="2883" t="1015" r="1441"/>
            <a:stretch>
              <a:fillRect/>
            </a:stretch>
          </p:blipFill>
          <p:spPr>
            <a:xfrm>
              <a:off x="4876800" y="762000"/>
              <a:ext cx="3899717" cy="539496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410200" y="1066800"/>
              <a:ext cx="3124200" cy="19205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>
                  <a:latin typeface="+mn-lt"/>
                </a:rPr>
                <a:t>Non-WKB wave reflection:</a:t>
              </a:r>
            </a:p>
            <a:p>
              <a:pPr>
                <a:spcBef>
                  <a:spcPts val="0"/>
                </a:spcBef>
              </a:pPr>
              <a:r>
                <a:rPr lang="en-US" sz="1800" dirty="0" smtClean="0">
                  <a:latin typeface="+mn-lt"/>
                </a:rPr>
                <a:t>Use </a:t>
              </a:r>
              <a:r>
                <a:rPr lang="en-US" sz="1800" dirty="0" err="1" smtClean="0">
                  <a:latin typeface="+mn-lt"/>
                </a:rPr>
                <a:t>CvB</a:t>
              </a:r>
              <a:r>
                <a:rPr lang="en-US" sz="1800" dirty="0" smtClean="0">
                  <a:latin typeface="+mn-lt"/>
                </a:rPr>
                <a:t> (2005) energy density</a:t>
              </a:r>
            </a:p>
            <a:p>
              <a:pPr>
                <a:spcBef>
                  <a:spcPts val="0"/>
                </a:spcBef>
              </a:pPr>
              <a:r>
                <a:rPr lang="en-US" sz="1800" dirty="0" smtClean="0">
                  <a:latin typeface="+mn-lt"/>
                </a:rPr>
                <a:t>(no damping);  vary period:</a:t>
              </a:r>
            </a:p>
            <a:p>
              <a:r>
                <a:rPr lang="en-US" sz="1800" b="1" dirty="0" smtClean="0">
                  <a:solidFill>
                    <a:srgbClr val="FF6600"/>
                  </a:solidFill>
                  <a:latin typeface="+mn-lt"/>
                </a:rPr>
                <a:t>&lt; 5 min</a:t>
              </a:r>
            </a:p>
            <a:p>
              <a:r>
                <a:rPr lang="en-US" sz="1800" b="1" dirty="0" smtClean="0">
                  <a:solidFill>
                    <a:srgbClr val="00B050"/>
                  </a:solidFill>
                  <a:latin typeface="+mn-lt"/>
                </a:rPr>
                <a:t>10-30 min</a:t>
              </a:r>
            </a:p>
            <a:p>
              <a:r>
                <a:rPr lang="en-US" sz="1800" b="1" dirty="0" smtClean="0">
                  <a:solidFill>
                    <a:srgbClr val="0000FF"/>
                  </a:solidFill>
                  <a:latin typeface="+mn-lt"/>
                </a:rPr>
                <a:t>&gt;10 hours</a:t>
              </a:r>
              <a:endParaRPr lang="en-US" sz="1800" b="1" dirty="0">
                <a:solidFill>
                  <a:srgbClr val="0000FF"/>
                </a:solidFill>
                <a:latin typeface="+mn-lt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880090" y="3211982"/>
            <a:ext cx="2006110" cy="2858478"/>
            <a:chOff x="1880090" y="3211982"/>
            <a:chExt cx="2006110" cy="2858478"/>
          </a:xfrm>
        </p:grpSpPr>
        <p:sp>
          <p:nvSpPr>
            <p:cNvPr id="6" name="Freeform 5"/>
            <p:cNvSpPr/>
            <p:nvPr/>
          </p:nvSpPr>
          <p:spPr bwMode="auto">
            <a:xfrm rot="21408905">
              <a:off x="1880090" y="3211982"/>
              <a:ext cx="1879136" cy="2858478"/>
            </a:xfrm>
            <a:custGeom>
              <a:avLst/>
              <a:gdLst>
                <a:gd name="connsiteX0" fmla="*/ 52137 w 1826795"/>
                <a:gd name="connsiteY0" fmla="*/ 1008647 h 2679032"/>
                <a:gd name="connsiteX1" fmla="*/ 485274 w 1826795"/>
                <a:gd name="connsiteY1" fmla="*/ 1465847 h 2679032"/>
                <a:gd name="connsiteX2" fmla="*/ 1050758 w 1826795"/>
                <a:gd name="connsiteY2" fmla="*/ 1971174 h 2679032"/>
                <a:gd name="connsiteX3" fmla="*/ 1700464 w 1826795"/>
                <a:gd name="connsiteY3" fmla="*/ 2404311 h 2679032"/>
                <a:gd name="connsiteX4" fmla="*/ 1676400 w 1826795"/>
                <a:gd name="connsiteY4" fmla="*/ 322847 h 2679032"/>
                <a:gd name="connsiteX5" fmla="*/ 798095 w 1826795"/>
                <a:gd name="connsiteY5" fmla="*/ 467226 h 2679032"/>
                <a:gd name="connsiteX6" fmla="*/ 52137 w 1826795"/>
                <a:gd name="connsiteY6" fmla="*/ 1008647 h 2679032"/>
                <a:gd name="connsiteX0" fmla="*/ 45450 w 1820108"/>
                <a:gd name="connsiteY0" fmla="*/ 1008647 h 2679032"/>
                <a:gd name="connsiteX1" fmla="*/ 518705 w 1820108"/>
                <a:gd name="connsiteY1" fmla="*/ 1424686 h 2679032"/>
                <a:gd name="connsiteX2" fmla="*/ 1044071 w 1820108"/>
                <a:gd name="connsiteY2" fmla="*/ 1971174 h 2679032"/>
                <a:gd name="connsiteX3" fmla="*/ 1693777 w 1820108"/>
                <a:gd name="connsiteY3" fmla="*/ 2404311 h 2679032"/>
                <a:gd name="connsiteX4" fmla="*/ 1669713 w 1820108"/>
                <a:gd name="connsiteY4" fmla="*/ 322847 h 2679032"/>
                <a:gd name="connsiteX5" fmla="*/ 791408 w 1820108"/>
                <a:gd name="connsiteY5" fmla="*/ 467226 h 2679032"/>
                <a:gd name="connsiteX6" fmla="*/ 45450 w 1820108"/>
                <a:gd name="connsiteY6" fmla="*/ 1008647 h 2679032"/>
                <a:gd name="connsiteX0" fmla="*/ 45450 w 1885612"/>
                <a:gd name="connsiteY0" fmla="*/ 1008647 h 2587951"/>
                <a:gd name="connsiteX1" fmla="*/ 518705 w 1885612"/>
                <a:gd name="connsiteY1" fmla="*/ 1424686 h 2587951"/>
                <a:gd name="connsiteX2" fmla="*/ 1693777 w 1885612"/>
                <a:gd name="connsiteY2" fmla="*/ 2404311 h 2587951"/>
                <a:gd name="connsiteX3" fmla="*/ 1669713 w 1885612"/>
                <a:gd name="connsiteY3" fmla="*/ 322847 h 2587951"/>
                <a:gd name="connsiteX4" fmla="*/ 791408 w 1885612"/>
                <a:gd name="connsiteY4" fmla="*/ 467226 h 2587951"/>
                <a:gd name="connsiteX5" fmla="*/ 45450 w 1885612"/>
                <a:gd name="connsiteY5" fmla="*/ 1008647 h 2587951"/>
                <a:gd name="connsiteX0" fmla="*/ 9526 w 1813763"/>
                <a:gd name="connsiteY0" fmla="*/ 1008647 h 2625338"/>
                <a:gd name="connsiteX1" fmla="*/ 698327 w 1813763"/>
                <a:gd name="connsiteY1" fmla="*/ 1649011 h 2625338"/>
                <a:gd name="connsiteX2" fmla="*/ 1657853 w 1813763"/>
                <a:gd name="connsiteY2" fmla="*/ 2404311 h 2625338"/>
                <a:gd name="connsiteX3" fmla="*/ 1633789 w 1813763"/>
                <a:gd name="connsiteY3" fmla="*/ 322847 h 2625338"/>
                <a:gd name="connsiteX4" fmla="*/ 755484 w 1813763"/>
                <a:gd name="connsiteY4" fmla="*/ 467226 h 2625338"/>
                <a:gd name="connsiteX5" fmla="*/ 9526 w 1813763"/>
                <a:gd name="connsiteY5" fmla="*/ 1008647 h 2625338"/>
                <a:gd name="connsiteX0" fmla="*/ 707 w 1794711"/>
                <a:gd name="connsiteY0" fmla="*/ 1008647 h 2622129"/>
                <a:gd name="connsiteX1" fmla="*/ 750909 w 1794711"/>
                <a:gd name="connsiteY1" fmla="*/ 1629755 h 2622129"/>
                <a:gd name="connsiteX2" fmla="*/ 1649034 w 1794711"/>
                <a:gd name="connsiteY2" fmla="*/ 2404311 h 2622129"/>
                <a:gd name="connsiteX3" fmla="*/ 1624970 w 1794711"/>
                <a:gd name="connsiteY3" fmla="*/ 322847 h 2622129"/>
                <a:gd name="connsiteX4" fmla="*/ 746665 w 1794711"/>
                <a:gd name="connsiteY4" fmla="*/ 467226 h 2622129"/>
                <a:gd name="connsiteX5" fmla="*/ 707 w 1794711"/>
                <a:gd name="connsiteY5" fmla="*/ 1008647 h 2622129"/>
                <a:gd name="connsiteX0" fmla="*/ 707 w 1846754"/>
                <a:gd name="connsiteY0" fmla="*/ 1031534 h 2782338"/>
                <a:gd name="connsiteX1" fmla="*/ 750909 w 1846754"/>
                <a:gd name="connsiteY1" fmla="*/ 1652642 h 2782338"/>
                <a:gd name="connsiteX2" fmla="*/ 1701077 w 1846754"/>
                <a:gd name="connsiteY2" fmla="*/ 2564520 h 2782338"/>
                <a:gd name="connsiteX3" fmla="*/ 1624970 w 1846754"/>
                <a:gd name="connsiteY3" fmla="*/ 345734 h 2782338"/>
                <a:gd name="connsiteX4" fmla="*/ 746665 w 1846754"/>
                <a:gd name="connsiteY4" fmla="*/ 490113 h 2782338"/>
                <a:gd name="connsiteX5" fmla="*/ 707 w 1846754"/>
                <a:gd name="connsiteY5" fmla="*/ 1031534 h 2782338"/>
                <a:gd name="connsiteX0" fmla="*/ 707 w 1866789"/>
                <a:gd name="connsiteY0" fmla="*/ 1009270 h 2626485"/>
                <a:gd name="connsiteX1" fmla="*/ 750909 w 1866789"/>
                <a:gd name="connsiteY1" fmla="*/ 1630378 h 2626485"/>
                <a:gd name="connsiteX2" fmla="*/ 1721112 w 1866789"/>
                <a:gd name="connsiteY2" fmla="*/ 2408667 h 2626485"/>
                <a:gd name="connsiteX3" fmla="*/ 1624970 w 1866789"/>
                <a:gd name="connsiteY3" fmla="*/ 323470 h 2626485"/>
                <a:gd name="connsiteX4" fmla="*/ 746665 w 1866789"/>
                <a:gd name="connsiteY4" fmla="*/ 467849 h 2626485"/>
                <a:gd name="connsiteX5" fmla="*/ 707 w 1866789"/>
                <a:gd name="connsiteY5" fmla="*/ 1009270 h 2626485"/>
                <a:gd name="connsiteX0" fmla="*/ 707 w 1879136"/>
                <a:gd name="connsiteY0" fmla="*/ 1039088 h 2661273"/>
                <a:gd name="connsiteX1" fmla="*/ 750909 w 1879136"/>
                <a:gd name="connsiteY1" fmla="*/ 1660196 h 2661273"/>
                <a:gd name="connsiteX2" fmla="*/ 1721112 w 1879136"/>
                <a:gd name="connsiteY2" fmla="*/ 2438485 h 2661273"/>
                <a:gd name="connsiteX3" fmla="*/ 1699053 w 1879136"/>
                <a:gd name="connsiteY3" fmla="*/ 323470 h 2661273"/>
                <a:gd name="connsiteX4" fmla="*/ 746665 w 1879136"/>
                <a:gd name="connsiteY4" fmla="*/ 497667 h 2661273"/>
                <a:gd name="connsiteX5" fmla="*/ 707 w 1879136"/>
                <a:gd name="connsiteY5" fmla="*/ 1039088 h 2661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79136" h="2661273">
                  <a:moveTo>
                    <a:pt x="707" y="1039088"/>
                  </a:moveTo>
                  <a:cubicBezTo>
                    <a:pt x="1414" y="1232843"/>
                    <a:pt x="464175" y="1426963"/>
                    <a:pt x="750909" y="1660196"/>
                  </a:cubicBezTo>
                  <a:cubicBezTo>
                    <a:pt x="1037643" y="1893429"/>
                    <a:pt x="1563088" y="2661273"/>
                    <a:pt x="1721112" y="2438485"/>
                  </a:cubicBezTo>
                  <a:cubicBezTo>
                    <a:pt x="1879136" y="2215697"/>
                    <a:pt x="1861461" y="646940"/>
                    <a:pt x="1699053" y="323470"/>
                  </a:cubicBezTo>
                  <a:cubicBezTo>
                    <a:pt x="1536645" y="0"/>
                    <a:pt x="1029723" y="378397"/>
                    <a:pt x="746665" y="497667"/>
                  </a:cubicBezTo>
                  <a:cubicBezTo>
                    <a:pt x="463607" y="616937"/>
                    <a:pt x="0" y="845333"/>
                    <a:pt x="707" y="1039088"/>
                  </a:cubicBezTo>
                  <a:close/>
                </a:path>
              </a:pathLst>
            </a:custGeom>
            <a:solidFill>
              <a:schemeClr val="bg1">
                <a:lumMod val="65000"/>
                <a:alpha val="59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2362200" y="4419600"/>
              <a:ext cx="1524000" cy="9171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+mj-lt"/>
                </a:rPr>
                <a:t>EIS/</a:t>
              </a:r>
              <a:r>
                <a:rPr lang="en-US" sz="2000" i="1" dirty="0" err="1" smtClean="0">
                  <a:latin typeface="+mj-lt"/>
                </a:rPr>
                <a:t>Hinode</a:t>
              </a:r>
              <a:endParaRPr lang="en-US" sz="2000" i="1" dirty="0" smtClean="0">
                <a:latin typeface="+mj-lt"/>
              </a:endParaRPr>
            </a:p>
            <a:p>
              <a:pPr algn="ctr"/>
              <a:r>
                <a:rPr lang="en-US" sz="2800" dirty="0" smtClean="0">
                  <a:latin typeface="+mj-lt"/>
                </a:rPr>
                <a:t>?</a:t>
              </a:r>
              <a:endParaRPr lang="en-US" sz="280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n-US" i="1" dirty="0">
              <a:latin typeface="Times New Roman" pitchFamily="18" charset="0"/>
            </a:endParaRPr>
          </a:p>
        </p:txBody>
      </p:sp>
      <p:pic>
        <p:nvPicPr>
          <p:cNvPr id="2051" name="Picture 9" descr="aia_304_bw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36950" y="2438400"/>
            <a:ext cx="2025650" cy="188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11" descr="druck_eclipse_moody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900" r="1799"/>
          <a:stretch>
            <a:fillRect/>
          </a:stretch>
        </p:blipFill>
        <p:spPr bwMode="auto">
          <a:xfrm>
            <a:off x="0" y="0"/>
            <a:ext cx="9144000" cy="658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143000" y="152400"/>
            <a:ext cx="6858000" cy="2209800"/>
          </a:xfrm>
        </p:spPr>
        <p:txBody>
          <a:bodyPr lIns="0" tIns="91440" rIns="0" bIns="0" anchor="t"/>
          <a:lstStyle/>
          <a:p>
            <a:r>
              <a:rPr lang="en-US" sz="4000" dirty="0" smtClean="0">
                <a:solidFill>
                  <a:schemeClr val="bg1"/>
                </a:solidFill>
                <a:latin typeface="Arial" charset="0"/>
              </a:rPr>
              <a:t>Understanding the Origins of the Solar Wind</a:t>
            </a:r>
          </a:p>
        </p:txBody>
      </p:sp>
      <p:pic>
        <p:nvPicPr>
          <p:cNvPr id="2054" name="Picture 8" descr="logo_harvard_sm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14000"/>
          </a:blip>
          <a:srcRect/>
          <a:stretch>
            <a:fillRect/>
          </a:stretch>
        </p:blipFill>
        <p:spPr bwMode="auto">
          <a:xfrm>
            <a:off x="8247062" y="5588000"/>
            <a:ext cx="66833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9" descr="logo_si_sm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5588000"/>
            <a:ext cx="762000" cy="75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3"/>
          <p:cNvSpPr>
            <a:spLocks noChangeArrowheads="1"/>
          </p:cNvSpPr>
          <p:nvPr/>
        </p:nvSpPr>
        <p:spPr bwMode="auto">
          <a:xfrm>
            <a:off x="800100" y="5305425"/>
            <a:ext cx="75438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FFFFCC"/>
                </a:solidFill>
              </a:rPr>
              <a:t>Steven R. </a:t>
            </a:r>
            <a:r>
              <a:rPr lang="en-US" sz="2000" b="1" dirty="0" smtClean="0">
                <a:solidFill>
                  <a:srgbClr val="FFFFCC"/>
                </a:solidFill>
              </a:rPr>
              <a:t>Cranmer</a:t>
            </a:r>
            <a:endParaRPr lang="en-US" sz="2000" b="1" dirty="0">
              <a:solidFill>
                <a:srgbClr val="FFFFCC"/>
              </a:solidFill>
            </a:endParaRPr>
          </a:p>
          <a:p>
            <a:pPr algn="ctr">
              <a:lnSpc>
                <a:spcPct val="95000"/>
              </a:lnSpc>
              <a:spcBef>
                <a:spcPts val="0"/>
              </a:spcBef>
            </a:pPr>
            <a:r>
              <a:rPr lang="en-US" sz="2000" b="1" i="1" dirty="0">
                <a:solidFill>
                  <a:srgbClr val="FFFFCC"/>
                </a:solidFill>
              </a:rPr>
              <a:t>Harvard-Smithsonian Center for </a:t>
            </a:r>
            <a:r>
              <a:rPr lang="en-US" sz="2000" b="1" i="1" dirty="0" smtClean="0">
                <a:solidFill>
                  <a:srgbClr val="FFFFCC"/>
                </a:solidFill>
              </a:rPr>
              <a:t>Astrophysics</a:t>
            </a: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800100" y="6121400"/>
            <a:ext cx="7543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en-US" sz="2000" b="1" dirty="0" smtClean="0">
                <a:solidFill>
                  <a:srgbClr val="FFFFCC"/>
                </a:solidFill>
              </a:rPr>
              <a:t>A. van Ballegooijen,  J. Kohl,  B. Chandran,  L. Woolsey</a:t>
            </a:r>
            <a:endParaRPr lang="en-US" sz="2000" dirty="0">
              <a:solidFill>
                <a:schemeClr val="tx2"/>
              </a:solidFill>
            </a:endParaRPr>
          </a:p>
        </p:txBody>
      </p:sp>
      <p:sp useBgFill="1"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19125" y="2438400"/>
            <a:ext cx="7905750" cy="1828800"/>
          </a:xfrm>
          <a:prstGeom prst="rect">
            <a:avLst/>
          </a:prstGeom>
          <a:ln w="19050">
            <a:noFill/>
            <a:miter lim="800000"/>
            <a:headEnd/>
            <a:tailEnd type="none" w="med" len="lg"/>
          </a:ln>
        </p:spPr>
        <p:txBody>
          <a:bodyPr lIns="182880" tIns="137160" rIns="0"/>
          <a:lstStyle/>
          <a:p>
            <a:pPr marL="344488" indent="-344488" eaLnBrk="0" hangingPunct="0">
              <a:spcBef>
                <a:spcPts val="1400"/>
              </a:spcBef>
            </a:pPr>
            <a:r>
              <a:rPr lang="en-US" b="1" dirty="0">
                <a:latin typeface="+mj-lt"/>
              </a:rPr>
              <a:t>Outline:</a:t>
            </a:r>
          </a:p>
          <a:p>
            <a:pPr marL="344488" indent="-344488" eaLnBrk="0" hangingPunct="0">
              <a:spcBef>
                <a:spcPts val="1400"/>
              </a:spcBef>
              <a:buFontTx/>
              <a:buAutoNum type="arabicPeriod"/>
            </a:pPr>
            <a:r>
              <a:rPr lang="en-US" dirty="0" smtClean="0">
                <a:latin typeface="+mj-lt"/>
              </a:rPr>
              <a:t>Coronal </a:t>
            </a:r>
            <a:r>
              <a:rPr lang="en-US" i="0" dirty="0" smtClean="0">
                <a:latin typeface="+mj-lt"/>
              </a:rPr>
              <a:t>Heating &amp; </a:t>
            </a:r>
            <a:r>
              <a:rPr lang="en-US" dirty="0" smtClean="0">
                <a:latin typeface="+mj-lt"/>
              </a:rPr>
              <a:t>Wind </a:t>
            </a:r>
            <a:r>
              <a:rPr lang="en-US" i="0" dirty="0" smtClean="0">
                <a:latin typeface="+mj-lt"/>
              </a:rPr>
              <a:t>Acceleration:  Survey of Theory</a:t>
            </a:r>
          </a:p>
          <a:p>
            <a:pPr marL="344488" indent="-344488" eaLnBrk="0" hangingPunct="0">
              <a:spcBef>
                <a:spcPct val="40000"/>
              </a:spcBef>
              <a:buFontTx/>
              <a:buAutoNum type="arabicPeriod"/>
            </a:pPr>
            <a:r>
              <a:rPr lang="en-US" i="0" dirty="0" smtClean="0">
                <a:latin typeface="+mj-lt"/>
              </a:rPr>
              <a:t>The Power of Off-Limb Spectroscopy!</a:t>
            </a:r>
            <a:endParaRPr lang="en-US" i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plasma </a:t>
            </a:r>
            <a:r>
              <a:rPr lang="en-US" dirty="0"/>
              <a:t>diagnostics</a:t>
            </a:r>
          </a:p>
        </p:txBody>
      </p:sp>
      <p:pic>
        <p:nvPicPr>
          <p:cNvPr id="395267" name="Picture 3" descr="dopdim_cartoon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948" y="1271588"/>
            <a:ext cx="4724400" cy="2255837"/>
          </a:xfrm>
          <a:prstGeom prst="rect">
            <a:avLst/>
          </a:prstGeom>
          <a:noFill/>
        </p:spPr>
      </p:pic>
      <p:sp>
        <p:nvSpPr>
          <p:cNvPr id="395268" name="Text Box 4"/>
          <p:cNvSpPr txBox="1">
            <a:spLocks noChangeArrowheads="1"/>
          </p:cNvSpPr>
          <p:nvPr/>
        </p:nvSpPr>
        <p:spPr bwMode="auto">
          <a:xfrm>
            <a:off x="35060" y="804999"/>
            <a:ext cx="889317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Many of the lines seen by UVCS are formed by </a:t>
            </a:r>
            <a:r>
              <a:rPr lang="en-US" sz="2000" b="1" i="0" dirty="0">
                <a:solidFill>
                  <a:srgbClr val="D00000"/>
                </a:solidFill>
                <a:latin typeface="+mn-lt"/>
              </a:rPr>
              <a:t>resonantly scattered</a:t>
            </a:r>
            <a:r>
              <a:rPr lang="en-US" sz="2000" i="0" dirty="0">
                <a:latin typeface="+mn-lt"/>
              </a:rPr>
              <a:t> disk photons.</a:t>
            </a:r>
            <a:endParaRPr lang="en-US" i="0" dirty="0">
              <a:latin typeface="+mn-lt"/>
            </a:endParaRPr>
          </a:p>
        </p:txBody>
      </p:sp>
      <p:sp>
        <p:nvSpPr>
          <p:cNvPr id="395270" name="Text Box 6"/>
          <p:cNvSpPr txBox="1">
            <a:spLocks noChangeArrowheads="1"/>
          </p:cNvSpPr>
          <p:nvPr/>
        </p:nvSpPr>
        <p:spPr bwMode="auto">
          <a:xfrm>
            <a:off x="35060" y="1371600"/>
            <a:ext cx="3848100" cy="21390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The total intensity (i.e., number of photons) tells us mainly about the </a:t>
            </a:r>
            <a:r>
              <a:rPr lang="en-US" sz="2000" b="1" i="0" dirty="0">
                <a:solidFill>
                  <a:srgbClr val="0000CC"/>
                </a:solidFill>
                <a:latin typeface="+mn-lt"/>
              </a:rPr>
              <a:t>density</a:t>
            </a:r>
            <a:r>
              <a:rPr lang="en-US" sz="2000" i="0" dirty="0">
                <a:latin typeface="+mn-lt"/>
              </a:rPr>
              <a:t> of atoms, but for resonant scattering there’s also another “hidden” Doppler effect that tells us about the </a:t>
            </a:r>
            <a:r>
              <a:rPr lang="en-US" sz="2000" b="1" i="0" dirty="0">
                <a:solidFill>
                  <a:srgbClr val="0000CC"/>
                </a:solidFill>
                <a:latin typeface="+mn-lt"/>
              </a:rPr>
              <a:t>flow speeds</a:t>
            </a:r>
            <a:r>
              <a:rPr lang="en-US" sz="2000" i="0" dirty="0">
                <a:solidFill>
                  <a:srgbClr val="0000CC"/>
                </a:solidFill>
                <a:latin typeface="+mn-lt"/>
              </a:rPr>
              <a:t> </a:t>
            </a:r>
            <a:r>
              <a:rPr lang="en-US" sz="2000" dirty="0">
                <a:latin typeface="+mn-lt"/>
              </a:rPr>
              <a:t>perpendicular</a:t>
            </a:r>
            <a:r>
              <a:rPr lang="en-US" sz="2000" i="0" dirty="0">
                <a:latin typeface="+mn-lt"/>
              </a:rPr>
              <a:t> to the </a:t>
            </a:r>
            <a:r>
              <a:rPr lang="en-US" sz="2000" i="0" dirty="0" smtClean="0">
                <a:latin typeface="+mn-lt"/>
              </a:rPr>
              <a:t>line of sight</a:t>
            </a:r>
            <a:r>
              <a:rPr lang="en-US" sz="2000" i="0" dirty="0">
                <a:latin typeface="+mn-lt"/>
              </a:rPr>
              <a:t>.</a:t>
            </a:r>
          </a:p>
        </p:txBody>
      </p:sp>
      <p:pic>
        <p:nvPicPr>
          <p:cNvPr id="395271" name="Picture 7" descr="dopdim_cartoon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3948" y="3657600"/>
            <a:ext cx="2082800" cy="890587"/>
          </a:xfrm>
          <a:prstGeom prst="rect">
            <a:avLst/>
          </a:prstGeom>
          <a:noFill/>
        </p:spPr>
      </p:pic>
      <p:sp>
        <p:nvSpPr>
          <p:cNvPr id="395272" name="Text Box 8"/>
          <p:cNvSpPr txBox="1">
            <a:spLocks noChangeArrowheads="1"/>
          </p:cNvSpPr>
          <p:nvPr/>
        </p:nvSpPr>
        <p:spPr bwMode="auto">
          <a:xfrm>
            <a:off x="35060" y="3742492"/>
            <a:ext cx="58674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500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If atoms are flow in the same direction as incoming disk photons, </a:t>
            </a:r>
            <a:r>
              <a:rPr lang="en-US" sz="2000" b="1" i="0" dirty="0">
                <a:solidFill>
                  <a:srgbClr val="0000CC"/>
                </a:solidFill>
                <a:latin typeface="+mn-lt"/>
              </a:rPr>
              <a:t>“Doppler dimming/pumping”</a:t>
            </a:r>
            <a:r>
              <a:rPr lang="en-US" sz="2000" i="0" dirty="0">
                <a:latin typeface="+mn-lt"/>
              </a:rPr>
              <a:t> occurs.</a:t>
            </a:r>
            <a:endParaRPr lang="en-US" i="0" dirty="0">
              <a:latin typeface="+mn-lt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35060" y="4572000"/>
            <a:ext cx="4876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n-lt"/>
              </a:rPr>
              <a:t>The </a:t>
            </a:r>
            <a:r>
              <a:rPr lang="en-US" sz="2000" i="0" dirty="0">
                <a:latin typeface="+mn-lt"/>
              </a:rPr>
              <a:t>ratio </a:t>
            </a:r>
            <a:r>
              <a:rPr lang="en-US" sz="2000" i="0" dirty="0" smtClean="0">
                <a:latin typeface="+mn-lt"/>
              </a:rPr>
              <a:t>of  O VI 1032 </a:t>
            </a:r>
            <a:r>
              <a:rPr lang="en-US" sz="2000" i="0" dirty="0">
                <a:latin typeface="+mn-lt"/>
              </a:rPr>
              <a:t>to 1037 intensity depends on both the bulk outflow speed (of O</a:t>
            </a:r>
            <a:r>
              <a:rPr lang="en-US" sz="2000" b="1" i="0" baseline="26000" dirty="0">
                <a:latin typeface="+mn-lt"/>
              </a:rPr>
              <a:t>5+</a:t>
            </a:r>
            <a:r>
              <a:rPr lang="en-US" sz="2000" i="0" dirty="0">
                <a:latin typeface="+mn-lt"/>
              </a:rPr>
              <a:t> ions) and their parallel </a:t>
            </a:r>
            <a:r>
              <a:rPr lang="en-US" sz="2000" i="0" dirty="0" smtClean="0">
                <a:latin typeface="+mn-lt"/>
              </a:rPr>
              <a:t>temperature.</a:t>
            </a:r>
          </a:p>
          <a:p>
            <a:pPr marL="169863" indent="-169863" algn="l">
              <a:lnSpc>
                <a:spcPct val="95000"/>
              </a:lnSpc>
              <a:spcBef>
                <a:spcPts val="900"/>
              </a:spcBef>
              <a:buSzPct val="115000"/>
              <a:buFontTx/>
              <a:buChar char="•"/>
            </a:pPr>
            <a:r>
              <a:rPr lang="en-US" sz="2000" dirty="0" smtClean="0">
                <a:latin typeface="+mn-lt"/>
              </a:rPr>
              <a:t>L</a:t>
            </a:r>
            <a:r>
              <a:rPr lang="en-US" sz="2000" i="0" dirty="0" smtClean="0">
                <a:latin typeface="+mn-lt"/>
              </a:rPr>
              <a:t>ines = probe of </a:t>
            </a:r>
            <a:r>
              <a:rPr lang="en-US" sz="2000" b="1" i="0" dirty="0" smtClean="0">
                <a:solidFill>
                  <a:srgbClr val="D00000"/>
                </a:solidFill>
                <a:latin typeface="+mn-lt"/>
              </a:rPr>
              <a:t>temperature </a:t>
            </a:r>
            <a:r>
              <a:rPr lang="en-US" sz="2000" b="1" i="0" dirty="0" smtClean="0">
                <a:solidFill>
                  <a:srgbClr val="D00000"/>
                </a:solidFill>
                <a:latin typeface="+mn-lt"/>
              </a:rPr>
              <a:t>anisotropy.</a:t>
            </a:r>
            <a:endParaRPr lang="en-US" sz="2000" b="1" i="0" dirty="0">
              <a:solidFill>
                <a:srgbClr val="D00000"/>
              </a:solidFill>
              <a:latin typeface="+mn-lt"/>
            </a:endParaRPr>
          </a:p>
        </p:txBody>
      </p:sp>
      <p:pic>
        <p:nvPicPr>
          <p:cNvPr id="9" name="Picture 8" descr="cube_proj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510" r="5265" b="21957"/>
          <a:stretch>
            <a:fillRect/>
          </a:stretch>
        </p:blipFill>
        <p:spPr bwMode="auto">
          <a:xfrm>
            <a:off x="5105400" y="4724400"/>
            <a:ext cx="1383199" cy="1295400"/>
          </a:xfrm>
          <a:prstGeom prst="rect">
            <a:avLst/>
          </a:prstGeom>
          <a:noFill/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477000" y="4775200"/>
            <a:ext cx="24384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lnSpc>
                <a:spcPct val="95000"/>
              </a:lnSpc>
              <a:spcBef>
                <a:spcPts val="900"/>
              </a:spcBef>
              <a:buSzPct val="115000"/>
            </a:pPr>
            <a:r>
              <a:rPr lang="en-US" sz="2000" b="1" i="0" dirty="0" smtClean="0">
                <a:latin typeface="+mn-lt"/>
              </a:rPr>
              <a:t>Forward modeling: </a:t>
            </a:r>
            <a:r>
              <a:rPr lang="en-US" sz="2000" i="0" dirty="0" smtClean="0">
                <a:latin typeface="+mn-lt"/>
              </a:rPr>
              <a:t>The best way to “measure” speeds &amp; temperatures </a:t>
            </a:r>
            <a:r>
              <a:rPr lang="en-US" sz="2000" b="1" i="0" dirty="0" smtClean="0">
                <a:latin typeface="+mn-lt"/>
              </a:rPr>
              <a:t>. . .</a:t>
            </a:r>
            <a:endParaRPr lang="en-US" sz="2000" b="1" i="0" dirty="0">
              <a:solidFill>
                <a:srgbClr val="D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UVCS results: 1996-1997 solar minimum</a:t>
            </a:r>
          </a:p>
        </p:txBody>
      </p:sp>
      <p:pic>
        <p:nvPicPr>
          <p:cNvPr id="9" name="Picture 8" descr="cpi_fig2_big.jpg"/>
          <p:cNvPicPr>
            <a:picLocks noChangeAspect="1"/>
          </p:cNvPicPr>
          <p:nvPr/>
        </p:nvPicPr>
        <p:blipFill rotWithShape="1">
          <a:blip r:embed="rId2" cstate="print"/>
          <a:srcRect l="49829"/>
          <a:stretch/>
        </p:blipFill>
        <p:spPr>
          <a:xfrm>
            <a:off x="3505200" y="838200"/>
            <a:ext cx="5439709" cy="510065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28600" y="4495800"/>
            <a:ext cx="3048000" cy="11449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5000"/>
              </a:lnSpc>
              <a:spcBef>
                <a:spcPct val="5000"/>
              </a:spcBef>
              <a:buClr>
                <a:srgbClr val="FF9933"/>
              </a:buClr>
              <a:buSzPct val="115000"/>
            </a:pPr>
            <a:r>
              <a:rPr lang="en-US" sz="1800" i="0" dirty="0" smtClean="0">
                <a:latin typeface="+mn-lt"/>
              </a:rPr>
              <a:t>(Kohl </a:t>
            </a:r>
            <a:r>
              <a:rPr lang="en-US" sz="1800" i="0" dirty="0">
                <a:latin typeface="+mn-lt"/>
              </a:rPr>
              <a:t>et al. </a:t>
            </a:r>
            <a:r>
              <a:rPr lang="en-US" sz="1800" i="0" dirty="0" smtClean="0">
                <a:latin typeface="+mn-lt"/>
              </a:rPr>
              <a:t>1995</a:t>
            </a:r>
            <a:r>
              <a:rPr lang="en-US" sz="1800" i="0" dirty="0">
                <a:latin typeface="+mn-lt"/>
              </a:rPr>
              <a:t>, 1997, 1998, 1999, </a:t>
            </a:r>
            <a:r>
              <a:rPr lang="en-US" sz="1800" i="0" dirty="0" smtClean="0">
                <a:latin typeface="+mn-lt"/>
              </a:rPr>
              <a:t>2006; Cranmer </a:t>
            </a:r>
            <a:r>
              <a:rPr lang="en-US" sz="1800" i="0" dirty="0">
                <a:latin typeface="+mn-lt"/>
              </a:rPr>
              <a:t>et al. </a:t>
            </a:r>
            <a:r>
              <a:rPr lang="en-US" sz="1800" i="0" dirty="0" smtClean="0">
                <a:latin typeface="+mn-lt"/>
              </a:rPr>
              <a:t>1999, 2008; </a:t>
            </a:r>
            <a:r>
              <a:rPr lang="en-US" sz="1800" i="0" dirty="0">
                <a:latin typeface="+mn-lt"/>
              </a:rPr>
              <a:t>Cranmer </a:t>
            </a:r>
            <a:r>
              <a:rPr lang="en-US" sz="1800" i="0" dirty="0" smtClean="0">
                <a:latin typeface="+mn-lt"/>
              </a:rPr>
              <a:t>2000</a:t>
            </a:r>
            <a:r>
              <a:rPr lang="en-US" sz="1800" i="0" dirty="0">
                <a:latin typeface="+mn-lt"/>
              </a:rPr>
              <a:t>, 2001, 2002)</a:t>
            </a: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152400" y="990600"/>
            <a:ext cx="3276600" cy="3447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n-lt"/>
              </a:rPr>
              <a:t>UVCS/SOHO </a:t>
            </a:r>
            <a:r>
              <a:rPr lang="en-US" sz="2000" i="0" dirty="0">
                <a:latin typeface="+mn-lt"/>
              </a:rPr>
              <a:t>led to new views of the </a:t>
            </a:r>
            <a:r>
              <a:rPr lang="en-US" sz="2000" i="0" dirty="0" err="1">
                <a:latin typeface="+mn-lt"/>
              </a:rPr>
              <a:t>collisionless</a:t>
            </a:r>
            <a:r>
              <a:rPr lang="en-US" sz="2000" i="0" dirty="0">
                <a:latin typeface="+mn-lt"/>
              </a:rPr>
              <a:t> nature of solar wind acceleration.</a:t>
            </a:r>
          </a:p>
          <a:p>
            <a:pPr marL="169863" indent="-169863" algn="l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2000" i="0" dirty="0">
                <a:latin typeface="+mn-lt"/>
              </a:rPr>
              <a:t>In coronal holes, heavy ions (e.g., O</a:t>
            </a:r>
            <a:r>
              <a:rPr lang="en-US" sz="2000" i="0" baseline="26000" dirty="0">
                <a:latin typeface="+mn-lt"/>
              </a:rPr>
              <a:t>+5</a:t>
            </a:r>
            <a:r>
              <a:rPr lang="en-US" sz="2000" i="0" dirty="0">
                <a:latin typeface="+mn-lt"/>
              </a:rPr>
              <a:t>) both flow </a:t>
            </a:r>
            <a:r>
              <a:rPr lang="en-US" sz="2000" b="1" i="0" dirty="0">
                <a:solidFill>
                  <a:srgbClr val="0000FF"/>
                </a:solidFill>
                <a:latin typeface="+mn-lt"/>
              </a:rPr>
              <a:t>faster</a:t>
            </a:r>
            <a:r>
              <a:rPr lang="en-US" sz="2000" i="0" dirty="0">
                <a:latin typeface="+mn-lt"/>
              </a:rPr>
              <a:t> and are </a:t>
            </a:r>
            <a:r>
              <a:rPr lang="en-US" sz="2000" b="1" i="0" dirty="0">
                <a:solidFill>
                  <a:srgbClr val="0000FF"/>
                </a:solidFill>
                <a:latin typeface="+mn-lt"/>
              </a:rPr>
              <a:t>heated </a:t>
            </a:r>
            <a:r>
              <a:rPr lang="en-US" sz="2000" i="0" dirty="0">
                <a:latin typeface="+mn-lt"/>
              </a:rPr>
              <a:t>hundreds of times more strongly than protons and electrons, and have </a:t>
            </a:r>
            <a:r>
              <a:rPr lang="en-US" sz="2000" b="1" i="0" dirty="0">
                <a:solidFill>
                  <a:srgbClr val="0000FF"/>
                </a:solidFill>
                <a:latin typeface="+mn-lt"/>
              </a:rPr>
              <a:t>anisotropic velocity distributions.</a:t>
            </a:r>
            <a:endParaRPr lang="en-US" sz="1800" b="1" dirty="0">
              <a:solidFill>
                <a:srgbClr val="0000FF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Wave-particle interactions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31747" name="Picture 3" descr="eqn_ion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3657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5257800" y="1408112"/>
            <a:ext cx="3657600" cy="2698751"/>
            <a:chOff x="3208" y="1197"/>
            <a:chExt cx="2304" cy="1700"/>
          </a:xfrm>
        </p:grpSpPr>
        <p:sp>
          <p:nvSpPr>
            <p:cNvPr id="31759" name="AutoShape 6"/>
            <p:cNvSpPr>
              <a:spLocks noChangeArrowheads="1"/>
            </p:cNvSpPr>
            <p:nvPr/>
          </p:nvSpPr>
          <p:spPr bwMode="auto">
            <a:xfrm>
              <a:off x="3256" y="1197"/>
              <a:ext cx="2256" cy="1689"/>
            </a:xfrm>
            <a:prstGeom prst="roundRect">
              <a:avLst>
                <a:gd name="adj" fmla="val 9014"/>
              </a:avLst>
            </a:pr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+mj-lt"/>
              </a:endParaRPr>
            </a:p>
          </p:txBody>
        </p:sp>
        <p:pic>
          <p:nvPicPr>
            <p:cNvPr id="31760" name="Picture 7" descr="spiral_field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352" y="1261"/>
              <a:ext cx="882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1" name="Freeform 8"/>
            <p:cNvSpPr>
              <a:spLocks/>
            </p:cNvSpPr>
            <p:nvPr/>
          </p:nvSpPr>
          <p:spPr bwMode="auto">
            <a:xfrm>
              <a:off x="3984" y="1595"/>
              <a:ext cx="150" cy="122"/>
            </a:xfrm>
            <a:custGeom>
              <a:avLst/>
              <a:gdLst>
                <a:gd name="T0" fmla="*/ 0 w 150"/>
                <a:gd name="T1" fmla="*/ 24 h 122"/>
                <a:gd name="T2" fmla="*/ 150 w 150"/>
                <a:gd name="T3" fmla="*/ 0 h 122"/>
                <a:gd name="T4" fmla="*/ 94 w 150"/>
                <a:gd name="T5" fmla="*/ 122 h 122"/>
                <a:gd name="T6" fmla="*/ 0 60000 65536"/>
                <a:gd name="T7" fmla="*/ 0 60000 65536"/>
                <a:gd name="T8" fmla="*/ 0 60000 65536"/>
                <a:gd name="T9" fmla="*/ 0 w 150"/>
                <a:gd name="T10" fmla="*/ 0 h 122"/>
                <a:gd name="T11" fmla="*/ 150 w 150"/>
                <a:gd name="T12" fmla="*/ 122 h 12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0" h="122">
                  <a:moveTo>
                    <a:pt x="0" y="24"/>
                  </a:moveTo>
                  <a:lnTo>
                    <a:pt x="150" y="0"/>
                  </a:lnTo>
                  <a:lnTo>
                    <a:pt x="94" y="122"/>
                  </a:lnTo>
                </a:path>
              </a:pathLst>
            </a:custGeom>
            <a:noFill/>
            <a:ln w="34925">
              <a:solidFill>
                <a:srgbClr val="00CC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sp>
          <p:nvSpPr>
            <p:cNvPr id="31762" name="Text Box 9"/>
            <p:cNvSpPr txBox="1">
              <a:spLocks noChangeArrowheads="1"/>
            </p:cNvSpPr>
            <p:nvPr/>
          </p:nvSpPr>
          <p:spPr bwMode="auto">
            <a:xfrm>
              <a:off x="3208" y="2389"/>
              <a:ext cx="1056" cy="5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</a:pPr>
              <a:r>
                <a:rPr lang="en-US" sz="1600" b="1" i="0">
                  <a:latin typeface="+mj-lt"/>
                </a:rPr>
                <a:t>Alfven wave’s oscillating</a:t>
              </a:r>
            </a:p>
            <a:p>
              <a:pPr algn="ctr" eaLnBrk="0" hangingPunct="0">
                <a:lnSpc>
                  <a:spcPct val="90000"/>
                </a:lnSpc>
              </a:pPr>
              <a:r>
                <a:rPr lang="en-US" sz="1600" b="1" i="0">
                  <a:latin typeface="+mj-lt"/>
                </a:rPr>
                <a:t>E and B fields</a:t>
              </a:r>
              <a:endParaRPr lang="en-US" sz="1600" i="0">
                <a:latin typeface="+mj-lt"/>
              </a:endParaRPr>
            </a:p>
          </p:txBody>
        </p:sp>
        <p:sp>
          <p:nvSpPr>
            <p:cNvPr id="31763" name="Text Box 10"/>
            <p:cNvSpPr txBox="1">
              <a:spLocks noChangeArrowheads="1"/>
            </p:cNvSpPr>
            <p:nvPr/>
          </p:nvSpPr>
          <p:spPr bwMode="auto">
            <a:xfrm>
              <a:off x="4360" y="2389"/>
              <a:ext cx="1152" cy="4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0" hangingPunct="0">
                <a:lnSpc>
                  <a:spcPct val="90000"/>
                </a:lnSpc>
                <a:spcBef>
                  <a:spcPct val="50000"/>
                </a:spcBef>
              </a:pPr>
              <a:r>
                <a:rPr lang="en-US" sz="1600" b="1" i="0">
                  <a:latin typeface="+mj-lt"/>
                </a:rPr>
                <a:t>ion’s Larmor motion around radial B-field</a:t>
              </a:r>
            </a:p>
          </p:txBody>
        </p:sp>
        <p:sp>
          <p:nvSpPr>
            <p:cNvPr id="31764" name="Line 11"/>
            <p:cNvSpPr>
              <a:spLocks noChangeShapeType="1"/>
            </p:cNvSpPr>
            <p:nvPr/>
          </p:nvSpPr>
          <p:spPr bwMode="auto">
            <a:xfrm flipV="1">
              <a:off x="4936" y="1357"/>
              <a:ext cx="0" cy="1056"/>
            </a:xfrm>
            <a:prstGeom prst="line">
              <a:avLst/>
            </a:prstGeom>
            <a:noFill/>
            <a:ln w="38100">
              <a:solidFill>
                <a:srgbClr val="00CCFF"/>
              </a:solidFill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endParaRPr lang="en-US">
                <a:latin typeface="+mj-lt"/>
              </a:endParaRPr>
            </a:p>
          </p:txBody>
        </p:sp>
        <p:pic>
          <p:nvPicPr>
            <p:cNvPr id="31765" name="Picture 12" descr="spiral_simple1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52" y="1245"/>
              <a:ext cx="882" cy="10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1766" name="Oval 13"/>
            <p:cNvSpPr>
              <a:spLocks noChangeArrowheads="1"/>
            </p:cNvSpPr>
            <p:nvPr/>
          </p:nvSpPr>
          <p:spPr bwMode="auto">
            <a:xfrm>
              <a:off x="5289" y="1253"/>
              <a:ext cx="85" cy="85"/>
            </a:xfrm>
            <a:prstGeom prst="ellipse">
              <a:avLst/>
            </a:pr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+mj-lt"/>
              </a:endParaRPr>
            </a:p>
          </p:txBody>
        </p:sp>
      </p:grpSp>
      <p:sp>
        <p:nvSpPr>
          <p:cNvPr id="31749" name="Text Box 14"/>
          <p:cNvSpPr txBox="1">
            <a:spLocks noChangeArrowheads="1"/>
          </p:cNvSpPr>
          <p:nvPr/>
        </p:nvSpPr>
        <p:spPr bwMode="auto">
          <a:xfrm>
            <a:off x="76200" y="762000"/>
            <a:ext cx="8915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Parallel-propagating </a:t>
            </a:r>
            <a:r>
              <a:rPr lang="en-US" sz="2000" b="1" i="0" dirty="0">
                <a:solidFill>
                  <a:srgbClr val="C00000"/>
                </a:solidFill>
                <a:latin typeface="+mj-lt"/>
              </a:rPr>
              <a:t>ion cyclotron waves </a:t>
            </a:r>
            <a:r>
              <a:rPr lang="en-US" sz="2000" i="0" dirty="0">
                <a:latin typeface="+mj-lt"/>
              </a:rPr>
              <a:t>(10</a:t>
            </a:r>
            <a:r>
              <a:rPr lang="en-US" sz="2000" i="0" dirty="0">
                <a:latin typeface="+mj-lt"/>
                <a:cs typeface="Times New Roman" pitchFamily="18" charset="0"/>
              </a:rPr>
              <a:t>–</a:t>
            </a:r>
            <a:r>
              <a:rPr lang="en-US" sz="2000" i="0" dirty="0">
                <a:latin typeface="+mj-lt"/>
              </a:rPr>
              <a:t>10,000 Hz in the corona) have been suggested as a natural energy source</a:t>
            </a:r>
            <a:r>
              <a:rPr lang="en-US" sz="2000" b="1" i="0" dirty="0">
                <a:latin typeface="+mj-lt"/>
              </a:rPr>
              <a:t> . . .</a:t>
            </a:r>
          </a:p>
        </p:txBody>
      </p:sp>
      <p:sp>
        <p:nvSpPr>
          <p:cNvPr id="19" name="Arc 18"/>
          <p:cNvSpPr/>
          <p:nvPr/>
        </p:nvSpPr>
        <p:spPr bwMode="auto">
          <a:xfrm rot="21314239">
            <a:off x="2971800" y="1558560"/>
            <a:ext cx="2873375" cy="838200"/>
          </a:xfrm>
          <a:prstGeom prst="arc">
            <a:avLst>
              <a:gd name="adj1" fmla="val 11462862"/>
              <a:gd name="adj2" fmla="val 21054345"/>
            </a:avLst>
          </a:prstGeom>
          <a:noFill/>
          <a:ln w="44450" cap="flat" cmpd="sng" algn="ctr">
            <a:solidFill>
              <a:srgbClr val="CE330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>
        <p:nvSpPr>
          <p:cNvPr id="20" name="Arc 19"/>
          <p:cNvSpPr/>
          <p:nvPr/>
        </p:nvSpPr>
        <p:spPr bwMode="auto">
          <a:xfrm rot="11121903">
            <a:off x="2393950" y="3050510"/>
            <a:ext cx="3352800" cy="838200"/>
          </a:xfrm>
          <a:prstGeom prst="arc">
            <a:avLst>
              <a:gd name="adj1" fmla="val 11462862"/>
              <a:gd name="adj2" fmla="val 21021258"/>
            </a:avLst>
          </a:prstGeom>
          <a:noFill/>
          <a:ln w="44450" cap="flat" cmpd="sng" algn="ctr">
            <a:solidFill>
              <a:srgbClr val="CE3302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/>
          </a:p>
        </p:txBody>
      </p:sp>
      <p:sp useBgFill="1">
        <p:nvSpPr>
          <p:cNvPr id="31754" name="TextBox 14"/>
          <p:cNvSpPr txBox="1">
            <a:spLocks noChangeArrowheads="1"/>
          </p:cNvSpPr>
          <p:nvPr/>
        </p:nvSpPr>
        <p:spPr bwMode="auto">
          <a:xfrm>
            <a:off x="3886200" y="1406160"/>
            <a:ext cx="1066800" cy="3381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en-US" sz="1600" b="1" i="0" dirty="0">
                <a:latin typeface="+mj-lt"/>
              </a:rPr>
              <a:t>instabilities</a:t>
            </a:r>
          </a:p>
        </p:txBody>
      </p:sp>
      <p:sp useBgFill="1">
        <p:nvSpPr>
          <p:cNvPr id="31755" name="TextBox 11"/>
          <p:cNvSpPr txBox="1">
            <a:spLocks noChangeArrowheads="1"/>
          </p:cNvSpPr>
          <p:nvPr/>
        </p:nvSpPr>
        <p:spPr bwMode="auto">
          <a:xfrm>
            <a:off x="3670300" y="3695035"/>
            <a:ext cx="1066800" cy="338138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lIns="0" rIns="0" anchor="ctr">
            <a:spAutoFit/>
          </a:bodyPr>
          <a:lstStyle/>
          <a:p>
            <a:pPr algn="ctr"/>
            <a:r>
              <a:rPr lang="en-US" sz="1600" b="1" i="0" dirty="0">
                <a:latin typeface="+mj-lt"/>
              </a:rPr>
              <a:t>dissipation</a:t>
            </a:r>
          </a:p>
        </p:txBody>
      </p:sp>
      <p:grpSp>
        <p:nvGrpSpPr>
          <p:cNvPr id="24" name="Group 14"/>
          <p:cNvGrpSpPr>
            <a:grpSpLocks/>
          </p:cNvGrpSpPr>
          <p:nvPr/>
        </p:nvGrpSpPr>
        <p:grpSpPr bwMode="auto">
          <a:xfrm>
            <a:off x="228600" y="4191000"/>
            <a:ext cx="8269287" cy="1920875"/>
            <a:chOff x="73" y="2632"/>
            <a:chExt cx="5209" cy="1210"/>
          </a:xfrm>
        </p:grpSpPr>
        <p:sp>
          <p:nvSpPr>
            <p:cNvPr id="25" name="Text Box 15"/>
            <p:cNvSpPr txBox="1">
              <a:spLocks noChangeArrowheads="1"/>
            </p:cNvSpPr>
            <p:nvPr/>
          </p:nvSpPr>
          <p:spPr bwMode="auto">
            <a:xfrm>
              <a:off x="1801" y="3592"/>
              <a:ext cx="146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0">
                  <a:latin typeface="+mn-lt"/>
                </a:rPr>
                <a:t>MHD turbulence?</a:t>
              </a:r>
              <a:endParaRPr lang="en-US" sz="2000">
                <a:latin typeface="+mn-lt"/>
              </a:endParaRPr>
            </a:p>
          </p:txBody>
        </p:sp>
        <p:sp>
          <p:nvSpPr>
            <p:cNvPr id="26" name="AutoShape 16"/>
            <p:cNvSpPr>
              <a:spLocks noChangeArrowheads="1"/>
            </p:cNvSpPr>
            <p:nvPr/>
          </p:nvSpPr>
          <p:spPr bwMode="auto">
            <a:xfrm>
              <a:off x="3145" y="3208"/>
              <a:ext cx="336" cy="192"/>
            </a:xfrm>
            <a:prstGeom prst="rightArrow">
              <a:avLst>
                <a:gd name="adj1" fmla="val 33333"/>
                <a:gd name="adj2" fmla="val 52087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grpSp>
          <p:nvGrpSpPr>
            <p:cNvPr id="27" name="Group 17"/>
            <p:cNvGrpSpPr>
              <a:grpSpLocks/>
            </p:cNvGrpSpPr>
            <p:nvPr/>
          </p:nvGrpSpPr>
          <p:grpSpPr bwMode="auto">
            <a:xfrm>
              <a:off x="3529" y="3010"/>
              <a:ext cx="1311" cy="598"/>
              <a:chOff x="2160" y="3292"/>
              <a:chExt cx="1311" cy="598"/>
            </a:xfrm>
          </p:grpSpPr>
          <p:pic>
            <p:nvPicPr>
              <p:cNvPr id="38" name="Picture 18" descr="cloud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160" y="3292"/>
                <a:ext cx="1311" cy="598"/>
              </a:xfrm>
              <a:prstGeom prst="rect">
                <a:avLst/>
              </a:prstGeom>
              <a:noFill/>
            </p:spPr>
          </p:pic>
          <p:sp>
            <p:nvSpPr>
              <p:cNvPr id="39" name="Text Box 19"/>
              <p:cNvSpPr txBox="1">
                <a:spLocks noChangeArrowheads="1"/>
              </p:cNvSpPr>
              <p:nvPr/>
            </p:nvSpPr>
            <p:spPr bwMode="auto">
              <a:xfrm>
                <a:off x="2423" y="3425"/>
                <a:ext cx="864" cy="3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 algn="ctr">
                  <a:lnSpc>
                    <a:spcPct val="75000"/>
                  </a:lnSpc>
                </a:pPr>
                <a:r>
                  <a:rPr lang="en-US" sz="2000" i="0" dirty="0">
                    <a:latin typeface="+mn-lt"/>
                  </a:rPr>
                  <a:t>something else?</a:t>
                </a:r>
                <a:endParaRPr lang="en-US" sz="2000" dirty="0">
                  <a:latin typeface="+mn-lt"/>
                </a:endParaRPr>
              </a:p>
            </p:txBody>
          </p:sp>
        </p:grpSp>
        <p:sp>
          <p:nvSpPr>
            <p:cNvPr id="28" name="Freeform 20"/>
            <p:cNvSpPr>
              <a:spLocks/>
            </p:cNvSpPr>
            <p:nvPr/>
          </p:nvSpPr>
          <p:spPr bwMode="auto">
            <a:xfrm>
              <a:off x="4898" y="2771"/>
              <a:ext cx="384" cy="567"/>
            </a:xfrm>
            <a:custGeom>
              <a:avLst/>
              <a:gdLst/>
              <a:ahLst/>
              <a:cxnLst>
                <a:cxn ang="0">
                  <a:pos x="0" y="567"/>
                </a:cxn>
                <a:cxn ang="0">
                  <a:pos x="384" y="567"/>
                </a:cxn>
                <a:cxn ang="0">
                  <a:pos x="83" y="0"/>
                </a:cxn>
              </a:cxnLst>
              <a:rect l="0" t="0" r="r" b="b"/>
              <a:pathLst>
                <a:path w="384" h="567">
                  <a:moveTo>
                    <a:pt x="0" y="567"/>
                  </a:moveTo>
                  <a:lnTo>
                    <a:pt x="384" y="567"/>
                  </a:lnTo>
                  <a:lnTo>
                    <a:pt x="83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 type="triangle" w="med" len="sm"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29" name="AutoShape 21"/>
            <p:cNvSpPr>
              <a:spLocks noChangeArrowheads="1"/>
            </p:cNvSpPr>
            <p:nvPr/>
          </p:nvSpPr>
          <p:spPr bwMode="auto">
            <a:xfrm>
              <a:off x="1609" y="3208"/>
              <a:ext cx="336" cy="192"/>
            </a:xfrm>
            <a:prstGeom prst="rightArrow">
              <a:avLst>
                <a:gd name="adj1" fmla="val 33333"/>
                <a:gd name="adj2" fmla="val 52087"/>
              </a:avLst>
            </a:prstGeom>
            <a:solidFill>
              <a:srgbClr val="00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30" name="Arc 22"/>
            <p:cNvSpPr>
              <a:spLocks/>
            </p:cNvSpPr>
            <p:nvPr/>
          </p:nvSpPr>
          <p:spPr bwMode="auto">
            <a:xfrm rot="5400000">
              <a:off x="-137" y="3011"/>
              <a:ext cx="880" cy="171"/>
            </a:xfrm>
            <a:custGeom>
              <a:avLst/>
              <a:gdLst>
                <a:gd name="G0" fmla="+- 21600 0 0"/>
                <a:gd name="G1" fmla="+- 21600 0 0"/>
                <a:gd name="G2" fmla="+- 21600 0 0"/>
                <a:gd name="T0" fmla="*/ 40 w 43200"/>
                <a:gd name="T1" fmla="*/ 22917 h 22917"/>
                <a:gd name="T2" fmla="*/ 43200 w 43200"/>
                <a:gd name="T3" fmla="*/ 21600 h 22917"/>
                <a:gd name="T4" fmla="*/ 21600 w 43200"/>
                <a:gd name="T5" fmla="*/ 21600 h 229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3200" h="22917" fill="none" extrusionOk="0">
                  <a:moveTo>
                    <a:pt x="40" y="22916"/>
                  </a:moveTo>
                  <a:cubicBezTo>
                    <a:pt x="13" y="22478"/>
                    <a:pt x="0" y="220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2917" stroke="0" extrusionOk="0">
                  <a:moveTo>
                    <a:pt x="40" y="22916"/>
                  </a:moveTo>
                  <a:cubicBezTo>
                    <a:pt x="13" y="22478"/>
                    <a:pt x="0" y="22039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solidFill>
              <a:srgbClr val="FFFF00"/>
            </a:solidFill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31" name="Freeform 23"/>
            <p:cNvSpPr>
              <a:spLocks/>
            </p:cNvSpPr>
            <p:nvPr/>
          </p:nvSpPr>
          <p:spPr bwMode="auto">
            <a:xfrm rot="5400000">
              <a:off x="531" y="3011"/>
              <a:ext cx="960" cy="201"/>
            </a:xfrm>
            <a:custGeom>
              <a:avLst/>
              <a:gdLst/>
              <a:ahLst/>
              <a:cxnLst>
                <a:cxn ang="0">
                  <a:pos x="336" y="0"/>
                </a:cxn>
                <a:cxn ang="0">
                  <a:pos x="0" y="144"/>
                </a:cxn>
                <a:cxn ang="0">
                  <a:pos x="1056" y="144"/>
                </a:cxn>
                <a:cxn ang="0">
                  <a:pos x="1296" y="0"/>
                </a:cxn>
                <a:cxn ang="0">
                  <a:pos x="336" y="0"/>
                </a:cxn>
              </a:cxnLst>
              <a:rect l="0" t="0" r="r" b="b"/>
              <a:pathLst>
                <a:path w="1296" h="144">
                  <a:moveTo>
                    <a:pt x="336" y="0"/>
                  </a:moveTo>
                  <a:lnTo>
                    <a:pt x="0" y="144"/>
                  </a:lnTo>
                  <a:lnTo>
                    <a:pt x="1056" y="144"/>
                  </a:lnTo>
                  <a:lnTo>
                    <a:pt x="1296" y="0"/>
                  </a:lnTo>
                  <a:lnTo>
                    <a:pt x="336" y="0"/>
                  </a:lnTo>
                  <a:close/>
                </a:path>
              </a:pathLst>
            </a:custGeom>
            <a:noFill/>
            <a:ln w="222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32" name="Freeform 24"/>
            <p:cNvSpPr>
              <a:spLocks/>
            </p:cNvSpPr>
            <p:nvPr/>
          </p:nvSpPr>
          <p:spPr bwMode="auto">
            <a:xfrm rot="5400000">
              <a:off x="564" y="2772"/>
              <a:ext cx="90" cy="523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" y="245"/>
                </a:cxn>
                <a:cxn ang="0">
                  <a:pos x="115" y="472"/>
                </a:cxn>
                <a:cxn ang="0">
                  <a:pos x="20" y="672"/>
                </a:cxn>
              </a:cxnLst>
              <a:rect l="0" t="0" r="r" b="b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33" name="Freeform 25"/>
            <p:cNvSpPr>
              <a:spLocks/>
            </p:cNvSpPr>
            <p:nvPr/>
          </p:nvSpPr>
          <p:spPr bwMode="auto">
            <a:xfrm rot="5400000">
              <a:off x="564" y="2896"/>
              <a:ext cx="90" cy="523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" y="245"/>
                </a:cxn>
                <a:cxn ang="0">
                  <a:pos x="115" y="472"/>
                </a:cxn>
                <a:cxn ang="0">
                  <a:pos x="20" y="672"/>
                </a:cxn>
              </a:cxnLst>
              <a:rect l="0" t="0" r="r" b="b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34" name="Freeform 26"/>
            <p:cNvSpPr>
              <a:spLocks/>
            </p:cNvSpPr>
            <p:nvPr/>
          </p:nvSpPr>
          <p:spPr bwMode="auto">
            <a:xfrm rot="5400000">
              <a:off x="1207" y="2772"/>
              <a:ext cx="90" cy="523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" y="245"/>
                </a:cxn>
                <a:cxn ang="0">
                  <a:pos x="115" y="472"/>
                </a:cxn>
                <a:cxn ang="0">
                  <a:pos x="20" y="672"/>
                </a:cxn>
              </a:cxnLst>
              <a:rect l="0" t="0" r="r" b="b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>
              <a:solidFill>
                <a:schemeClr val="tx1"/>
              </a:solidFill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  <p:sp>
          <p:nvSpPr>
            <p:cNvPr id="35" name="Freeform 27"/>
            <p:cNvSpPr>
              <a:spLocks/>
            </p:cNvSpPr>
            <p:nvPr/>
          </p:nvSpPr>
          <p:spPr bwMode="auto">
            <a:xfrm rot="5400000" flipH="1" flipV="1">
              <a:off x="1130" y="2974"/>
              <a:ext cx="83" cy="362"/>
            </a:xfrm>
            <a:custGeom>
              <a:avLst/>
              <a:gdLst/>
              <a:ahLst/>
              <a:cxnLst>
                <a:cxn ang="0">
                  <a:pos x="106" y="0"/>
                </a:cxn>
                <a:cxn ang="0">
                  <a:pos x="1" y="245"/>
                </a:cxn>
                <a:cxn ang="0">
                  <a:pos x="115" y="472"/>
                </a:cxn>
                <a:cxn ang="0">
                  <a:pos x="20" y="672"/>
                </a:cxn>
              </a:cxnLst>
              <a:rect l="0" t="0" r="r" b="b"/>
              <a:pathLst>
                <a:path w="118" h="672">
                  <a:moveTo>
                    <a:pt x="106" y="0"/>
                  </a:moveTo>
                  <a:cubicBezTo>
                    <a:pt x="88" y="41"/>
                    <a:pt x="0" y="166"/>
                    <a:pt x="1" y="245"/>
                  </a:cubicBezTo>
                  <a:cubicBezTo>
                    <a:pt x="2" y="324"/>
                    <a:pt x="112" y="401"/>
                    <a:pt x="115" y="472"/>
                  </a:cubicBezTo>
                  <a:cubicBezTo>
                    <a:pt x="118" y="543"/>
                    <a:pt x="40" y="630"/>
                    <a:pt x="20" y="672"/>
                  </a:cubicBezTo>
                </a:path>
              </a:pathLst>
            </a:custGeom>
            <a:noFill/>
            <a:ln w="31750" cap="flat">
              <a:solidFill>
                <a:srgbClr val="FF0000"/>
              </a:solidFill>
              <a:prstDash val="solid"/>
              <a:round/>
              <a:headEnd type="stealth" w="lg" len="lg"/>
              <a:tailEnd/>
            </a:ln>
            <a:effectLst/>
          </p:spPr>
          <p:txBody>
            <a:bodyPr/>
            <a:lstStyle/>
            <a:p>
              <a:endParaRPr lang="en-US" sz="2000">
                <a:latin typeface="+mn-lt"/>
              </a:endParaRPr>
            </a:p>
          </p:txBody>
        </p:sp>
        <p:pic>
          <p:nvPicPr>
            <p:cNvPr id="36" name="Picture 28" descr="turb2d_bartol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993" y="2680"/>
              <a:ext cx="1056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Text Box 29"/>
            <p:cNvSpPr txBox="1">
              <a:spLocks noChangeArrowheads="1"/>
            </p:cNvSpPr>
            <p:nvPr/>
          </p:nvSpPr>
          <p:spPr bwMode="auto">
            <a:xfrm>
              <a:off x="73" y="3592"/>
              <a:ext cx="160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 i="0">
                  <a:latin typeface="+mn-lt"/>
                </a:rPr>
                <a:t>wave reflection?</a:t>
              </a:r>
              <a:endParaRPr lang="en-US" sz="200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What is that “something else?”</a:t>
            </a:r>
          </a:p>
        </p:txBody>
      </p:sp>
      <p:sp>
        <p:nvSpPr>
          <p:cNvPr id="15363" name="Text Box 4"/>
          <p:cNvSpPr txBox="1">
            <a:spLocks noChangeArrowheads="1"/>
          </p:cNvSpPr>
          <p:nvPr/>
        </p:nvSpPr>
        <p:spPr bwMode="auto">
          <a:xfrm>
            <a:off x="152400" y="838200"/>
            <a:ext cx="8839200" cy="5050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dirty="0" err="1" smtClean="0">
                <a:latin typeface="Times New Roman" pitchFamily="18" charset="0"/>
              </a:rPr>
              <a:t>Alfvénic</a:t>
            </a:r>
            <a:r>
              <a:rPr lang="en-US" sz="1800" dirty="0" smtClean="0">
                <a:latin typeface="Times New Roman" pitchFamily="18" charset="0"/>
              </a:rPr>
              <a:t> turbulence </a:t>
            </a:r>
            <a:r>
              <a:rPr lang="en-US" sz="1800" dirty="0">
                <a:latin typeface="Times New Roman" pitchFamily="18" charset="0"/>
              </a:rPr>
              <a:t>may </a:t>
            </a:r>
            <a:r>
              <a:rPr lang="en-US" sz="1800" dirty="0" smtClean="0">
                <a:latin typeface="Times New Roman" pitchFamily="18" charset="0"/>
              </a:rPr>
              <a:t>induce some </a:t>
            </a:r>
            <a:r>
              <a:rPr lang="en-US" sz="1800" dirty="0">
                <a:latin typeface="Times New Roman" pitchFamily="18" charset="0"/>
              </a:rPr>
              <a:t>kind of </a:t>
            </a:r>
            <a:r>
              <a:rPr lang="en-US" sz="1800" b="1" dirty="0">
                <a:latin typeface="Times New Roman" pitchFamily="18" charset="0"/>
              </a:rPr>
              <a:t>“parallel cascade”</a:t>
            </a:r>
            <a:r>
              <a:rPr lang="en-US" sz="1800" dirty="0">
                <a:latin typeface="Times New Roman" pitchFamily="18" charset="0"/>
              </a:rPr>
              <a:t> that gradually produces ion cyclotron waves in the corona and solar wind.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When MHD turbulence cascades to small perpendicular scales, the small-scale </a:t>
            </a:r>
            <a:r>
              <a:rPr lang="en-US" sz="1800" b="1" dirty="0">
                <a:latin typeface="Times New Roman" pitchFamily="18" charset="0"/>
              </a:rPr>
              <a:t>shearing motions</a:t>
            </a:r>
            <a:r>
              <a:rPr lang="en-US" sz="1800" dirty="0">
                <a:latin typeface="Times New Roman" pitchFamily="18" charset="0"/>
              </a:rPr>
              <a:t> may be unstable to generation of cyclotron waves (Markovskii et al. 2006).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Dissipation-scale </a:t>
            </a:r>
            <a:r>
              <a:rPr lang="en-US" sz="1800" b="1" dirty="0">
                <a:latin typeface="Times New Roman" pitchFamily="18" charset="0"/>
              </a:rPr>
              <a:t>current sheets</a:t>
            </a:r>
            <a:r>
              <a:rPr lang="en-US" sz="1800" dirty="0">
                <a:latin typeface="Times New Roman" pitchFamily="18" charset="0"/>
              </a:rPr>
              <a:t> may preferentially spin up ions (Dmitruk et al. 2004).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If MHD turbulence exists for both Alfv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1800" dirty="0">
                <a:latin typeface="Times New Roman" pitchFamily="18" charset="0"/>
              </a:rPr>
              <a:t>n and fast-mode waves, the two types of waves can </a:t>
            </a:r>
            <a:r>
              <a:rPr lang="en-US" sz="1800" b="1" dirty="0">
                <a:latin typeface="Times New Roman" pitchFamily="18" charset="0"/>
              </a:rPr>
              <a:t>nonlinearly couple</a:t>
            </a:r>
            <a:r>
              <a:rPr lang="en-US" sz="1800" dirty="0">
                <a:latin typeface="Times New Roman" pitchFamily="18" charset="0"/>
              </a:rPr>
              <a:t> with one another to produce high-frequency ion cyclotron waves (</a:t>
            </a:r>
            <a:r>
              <a:rPr lang="en-US" sz="1800" dirty="0" err="1">
                <a:latin typeface="Times New Roman" pitchFamily="18" charset="0"/>
              </a:rPr>
              <a:t>Chandran</a:t>
            </a:r>
            <a:r>
              <a:rPr lang="en-US" sz="1800" dirty="0">
                <a:latin typeface="Times New Roman" pitchFamily="18" charset="0"/>
              </a:rPr>
              <a:t> </a:t>
            </a:r>
            <a:r>
              <a:rPr lang="en-US" sz="1800" dirty="0" smtClean="0">
                <a:latin typeface="Times New Roman" pitchFamily="18" charset="0"/>
              </a:rPr>
              <a:t>2005; Cranmer &amp; van </a:t>
            </a:r>
            <a:r>
              <a:rPr lang="en-US" sz="1800" dirty="0" err="1" smtClean="0">
                <a:latin typeface="Times New Roman" pitchFamily="18" charset="0"/>
              </a:rPr>
              <a:t>Ballegooijen</a:t>
            </a:r>
            <a:r>
              <a:rPr lang="en-US" sz="1800" dirty="0" smtClean="0">
                <a:latin typeface="Times New Roman" pitchFamily="18" charset="0"/>
              </a:rPr>
              <a:t> 2012).</a:t>
            </a:r>
            <a:endParaRPr lang="en-US" sz="1800" dirty="0"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If </a:t>
            </a:r>
            <a:r>
              <a:rPr lang="en-US" sz="1800" b="1" dirty="0">
                <a:latin typeface="Times New Roman" pitchFamily="18" charset="0"/>
              </a:rPr>
              <a:t>nanoflare-like reconnection events</a:t>
            </a:r>
            <a:r>
              <a:rPr lang="en-US" sz="1800" dirty="0">
                <a:latin typeface="Times New Roman" pitchFamily="18" charset="0"/>
              </a:rPr>
              <a:t> in the low corona are frequent enough, they may fill the extended corona with electron beams that would become unstable and produce ion cyclotron waves (Markovskii 2007).</a:t>
            </a: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If </a:t>
            </a:r>
            <a:r>
              <a:rPr lang="en-US" sz="1800" b="1" dirty="0">
                <a:latin typeface="Times New Roman" pitchFamily="18" charset="0"/>
              </a:rPr>
              <a:t>kinetic Alfv</a:t>
            </a:r>
            <a:r>
              <a:rPr lang="en-US" sz="1800" b="1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1800" b="1" dirty="0">
                <a:latin typeface="Times New Roman" pitchFamily="18" charset="0"/>
              </a:rPr>
              <a:t>n waves</a:t>
            </a:r>
            <a:r>
              <a:rPr lang="en-US" sz="1800" dirty="0">
                <a:latin typeface="Times New Roman" pitchFamily="18" charset="0"/>
              </a:rPr>
              <a:t> reach large enough amplitudes, they can damp via wave-particle interactions and heat ions (Voitenko &amp; Goossens 2006; Wu &amp; Yang </a:t>
            </a:r>
            <a:r>
              <a:rPr lang="en-US" sz="1800" dirty="0" smtClean="0">
                <a:latin typeface="Times New Roman" pitchFamily="18" charset="0"/>
              </a:rPr>
              <a:t>2007; </a:t>
            </a:r>
            <a:r>
              <a:rPr lang="en-US" sz="1800" dirty="0" err="1" smtClean="0">
                <a:latin typeface="Times New Roman" pitchFamily="18" charset="0"/>
              </a:rPr>
              <a:t>Chandran</a:t>
            </a:r>
            <a:r>
              <a:rPr lang="en-US" sz="1800" dirty="0" smtClean="0">
                <a:latin typeface="Times New Roman" pitchFamily="18" charset="0"/>
              </a:rPr>
              <a:t> 2010).</a:t>
            </a:r>
            <a:endParaRPr lang="en-US" sz="1800" dirty="0">
              <a:latin typeface="Times New Roman" pitchFamily="18" charset="0"/>
            </a:endParaRPr>
          </a:p>
          <a:p>
            <a:pPr marL="169863" indent="-169863" eaLnBrk="1" hangingPunct="1">
              <a:lnSpc>
                <a:spcPct val="95000"/>
              </a:lnSpc>
              <a:spcBef>
                <a:spcPct val="45000"/>
              </a:spcBef>
              <a:buSzPct val="115000"/>
              <a:buFontTx/>
              <a:buChar char="•"/>
            </a:pPr>
            <a:r>
              <a:rPr lang="en-US" sz="1800" dirty="0">
                <a:latin typeface="Times New Roman" pitchFamily="18" charset="0"/>
              </a:rPr>
              <a:t>Kinetic Alfv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é</a:t>
            </a:r>
            <a:r>
              <a:rPr lang="en-US" sz="1800" dirty="0">
                <a:latin typeface="Times New Roman" pitchFamily="18" charset="0"/>
              </a:rPr>
              <a:t>n wave damping in the extended corona could lead to electron beams, Langmuir turbulence, and Debye-scale </a:t>
            </a:r>
            <a:r>
              <a:rPr lang="en-US" sz="1800" b="1" dirty="0">
                <a:latin typeface="Times New Roman" pitchFamily="18" charset="0"/>
              </a:rPr>
              <a:t>electron phase space holes</a:t>
            </a:r>
            <a:r>
              <a:rPr lang="en-US" sz="1800" dirty="0">
                <a:latin typeface="Times New Roman" pitchFamily="18" charset="0"/>
              </a:rPr>
              <a:t> which could heat ions perpendicularly (Matthaeus et al. 2003; Cranmer &amp; van Ballegooijen 2003).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077789" y="4241074"/>
            <a:ext cx="1640848" cy="1640848"/>
            <a:chOff x="6317596" y="2659995"/>
            <a:chExt cx="2909600" cy="2909600"/>
          </a:xfrm>
        </p:grpSpPr>
        <p:grpSp>
          <p:nvGrpSpPr>
            <p:cNvPr id="2" name="Group 10"/>
            <p:cNvGrpSpPr/>
            <p:nvPr/>
          </p:nvGrpSpPr>
          <p:grpSpPr>
            <a:xfrm rot="2704266">
              <a:off x="6317596" y="2659995"/>
              <a:ext cx="2909600" cy="2909600"/>
              <a:chOff x="1828800" y="4343400"/>
              <a:chExt cx="2028825" cy="2028825"/>
            </a:xfrm>
          </p:grpSpPr>
          <p:sp>
            <p:nvSpPr>
              <p:cNvPr id="10" name="Rectangle 9"/>
              <p:cNvSpPr/>
              <p:nvPr/>
            </p:nvSpPr>
            <p:spPr bwMode="auto">
              <a:xfrm rot="18900549">
                <a:off x="2137033" y="4655966"/>
                <a:ext cx="1413644" cy="1405236"/>
              </a:xfrm>
              <a:prstGeom prst="rect">
                <a:avLst/>
              </a:prstGeom>
              <a:solidFill>
                <a:schemeClr val="bg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arrow" w="med" len="lg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2400" b="0" i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828800" y="4343400"/>
                <a:ext cx="2028825" cy="2028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 useBgFill="1">
          <p:nvSpPr>
            <p:cNvPr id="11" name="Frame 10"/>
            <p:cNvSpPr/>
            <p:nvPr/>
          </p:nvSpPr>
          <p:spPr bwMode="auto">
            <a:xfrm>
              <a:off x="6477000" y="2833687"/>
              <a:ext cx="2590800" cy="2514600"/>
            </a:xfrm>
            <a:prstGeom prst="frame">
              <a:avLst>
                <a:gd name="adj1" fmla="val 10606"/>
              </a:avLst>
            </a:prstGeom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</a:p>
        </p:txBody>
      </p:sp>
      <p:sp>
        <p:nvSpPr>
          <p:cNvPr id="40963" name="Text Box 16"/>
          <p:cNvSpPr txBox="1">
            <a:spLocks noChangeArrowheads="1"/>
          </p:cNvSpPr>
          <p:nvPr/>
        </p:nvSpPr>
        <p:spPr bwMode="auto">
          <a:xfrm>
            <a:off x="1905000" y="5418892"/>
            <a:ext cx="708660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spcBef>
                <a:spcPts val="0"/>
              </a:spcBef>
            </a:pPr>
            <a:r>
              <a:rPr lang="en-US" sz="1800" dirty="0">
                <a:latin typeface="+mj-lt"/>
              </a:rPr>
              <a:t>For more information</a:t>
            </a:r>
            <a:r>
              <a:rPr lang="en-US" sz="1800" dirty="0" smtClean="0">
                <a:latin typeface="+mj-lt"/>
              </a:rPr>
              <a:t>:</a:t>
            </a:r>
            <a:endParaRPr lang="en-US" sz="1800" i="0" dirty="0" smtClean="0">
              <a:latin typeface="+mj-lt"/>
            </a:endParaRPr>
          </a:p>
          <a:p>
            <a:pPr algn="r" eaLnBrk="0" hangingPunct="0">
              <a:spcBef>
                <a:spcPts val="0"/>
              </a:spcBef>
            </a:pPr>
            <a:r>
              <a:rPr lang="en-US" sz="2000" i="0" dirty="0" smtClean="0">
                <a:latin typeface="+mj-lt"/>
              </a:rPr>
              <a:t>http</a:t>
            </a:r>
            <a:r>
              <a:rPr lang="en-US" sz="2000" i="0" dirty="0">
                <a:latin typeface="+mj-lt"/>
              </a:rPr>
              <a:t>://www.cfa.harvard.edu/~scranmer/</a:t>
            </a:r>
            <a:endParaRPr lang="en-US" sz="2000" dirty="0">
              <a:latin typeface="+mj-lt"/>
            </a:endParaRPr>
          </a:p>
        </p:txBody>
      </p:sp>
      <p:sp>
        <p:nvSpPr>
          <p:cNvPr id="6" name="Text Box 20"/>
          <p:cNvSpPr txBox="1">
            <a:spLocks noChangeArrowheads="1"/>
          </p:cNvSpPr>
          <p:nvPr/>
        </p:nvSpPr>
        <p:spPr bwMode="auto">
          <a:xfrm>
            <a:off x="228600" y="754608"/>
            <a:ext cx="8826500" cy="21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ts val="11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Although the “problems” are not conclusively solved, we’re including more and more real physics (e.g., MHD turbulence) in models that are doing better at explaining the heating &amp; acceleration of solar wind plasma.</a:t>
            </a:r>
          </a:p>
          <a:p>
            <a:pPr marL="177800" lvl="0" indent="-177800">
              <a:lnSpc>
                <a:spcPct val="95000"/>
              </a:lnSpc>
              <a:spcBef>
                <a:spcPts val="11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Spectroscopy has been crucial for</a:t>
            </a:r>
            <a:r>
              <a:rPr lang="en-US" sz="2000" dirty="0" smtClean="0">
                <a:solidFill>
                  <a:srgbClr val="000000"/>
                </a:solidFill>
                <a:latin typeface="Times New Roman" pitchFamily="18" charset="0"/>
              </a:rPr>
              <a:t> driving us toward deeper understanding.</a:t>
            </a:r>
            <a:endParaRPr lang="en-US" sz="2000" i="0" dirty="0" smtClean="0">
              <a:latin typeface="+mj-lt"/>
            </a:endParaRPr>
          </a:p>
          <a:p>
            <a:pPr marL="169863" indent="-169863" eaLnBrk="0" hangingPunct="0">
              <a:lnSpc>
                <a:spcPct val="95000"/>
              </a:lnSpc>
              <a:spcBef>
                <a:spcPts val="1100"/>
              </a:spcBef>
              <a:buClr>
                <a:schemeClr val="tx1"/>
              </a:buClr>
              <a:buSzPct val="115000"/>
              <a:buFontTx/>
              <a:buChar char="•"/>
            </a:pPr>
            <a:r>
              <a:rPr lang="en-US" sz="2000" dirty="0" smtClean="0">
                <a:latin typeface="+mj-lt"/>
              </a:rPr>
              <a:t>However, we still do </a:t>
            </a:r>
            <a:r>
              <a:rPr lang="en-US" sz="2000" i="0" dirty="0" smtClean="0">
                <a:latin typeface="+mj-lt"/>
              </a:rPr>
              <a:t>not </a:t>
            </a:r>
            <a:r>
              <a:rPr lang="en-US" sz="2000" i="0" dirty="0">
                <a:latin typeface="+mj-lt"/>
              </a:rPr>
              <a:t>have complete enough observational constraints to be able to choose between competing </a:t>
            </a:r>
            <a:r>
              <a:rPr lang="en-US" sz="2000" i="0" dirty="0" smtClean="0">
                <a:latin typeface="+mj-lt"/>
              </a:rPr>
              <a:t>theories </a:t>
            </a:r>
            <a:r>
              <a:rPr lang="en-US" sz="2000" b="1" i="0" dirty="0" smtClean="0">
                <a:latin typeface="+mj-lt"/>
              </a:rPr>
              <a:t>. . .</a:t>
            </a:r>
            <a:endParaRPr lang="en-US" sz="2000" b="1" i="0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18"/>
          <a:stretch>
            <a:fillRect/>
          </a:stretch>
        </p:blipFill>
        <p:spPr bwMode="auto">
          <a:xfrm>
            <a:off x="5590609" y="2971800"/>
            <a:ext cx="3400991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iris_topb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400" y="4572000"/>
            <a:ext cx="4038600" cy="886404"/>
          </a:xfrm>
          <a:prstGeom prst="rect">
            <a:avLst/>
          </a:prstGeom>
        </p:spPr>
      </p:pic>
      <p:pic>
        <p:nvPicPr>
          <p:cNvPr id="7" name="Picture 6" descr="cpi_header_slide.jpg"/>
          <p:cNvPicPr>
            <a:picLocks noChangeAspect="1"/>
          </p:cNvPicPr>
          <p:nvPr/>
        </p:nvPicPr>
        <p:blipFill>
          <a:blip r:embed="rId5" cstate="print"/>
          <a:srcRect l="11738" t="26773" r="1677" b="21036"/>
          <a:stretch>
            <a:fillRect/>
          </a:stretch>
        </p:blipFill>
        <p:spPr>
          <a:xfrm>
            <a:off x="152400" y="2971800"/>
            <a:ext cx="5314792" cy="13890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4300" y="2273300"/>
            <a:ext cx="8877300" cy="6985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</a:rPr>
              <a:t>extra slides . . 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cpi_coverimage.jpg"/>
          <p:cNvPicPr>
            <a:picLocks noChangeAspect="1"/>
          </p:cNvPicPr>
          <p:nvPr/>
        </p:nvPicPr>
        <p:blipFill>
          <a:blip r:embed="rId2" cstate="print"/>
          <a:srcRect t="3859"/>
          <a:stretch>
            <a:fillRect/>
          </a:stretch>
        </p:blipFill>
        <p:spPr bwMode="auto">
          <a:xfrm>
            <a:off x="1030288" y="0"/>
            <a:ext cx="7083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11" descr="cpi_header_slide.jpg"/>
          <p:cNvPicPr>
            <a:picLocks noChangeAspect="1"/>
          </p:cNvPicPr>
          <p:nvPr/>
        </p:nvPicPr>
        <p:blipFill>
          <a:blip r:embed="rId2" cstate="print"/>
          <a:srcRect l="5031" t="28685" r="1257" b="3825"/>
          <a:stretch>
            <a:fillRect/>
          </a:stretch>
        </p:blipFill>
        <p:spPr bwMode="auto">
          <a:xfrm>
            <a:off x="0" y="0"/>
            <a:ext cx="9144000" cy="288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 bwMode="auto">
          <a:xfrm>
            <a:off x="0" y="2057400"/>
            <a:ext cx="9144000" cy="91440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50000">
                <a:schemeClr val="tx1"/>
              </a:gs>
            </a:gsLst>
            <a:lin ang="5400000" scaled="1"/>
            <a:tileRect/>
          </a:grad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defRPr/>
            </a:pPr>
            <a:endParaRPr lang="en-US" i="1" dirty="0">
              <a:latin typeface="Times New Roman" pitchFamily="18" charset="0"/>
            </a:endParaRP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5100" y="2384425"/>
            <a:ext cx="8686800" cy="394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CPI is a large-aperture ultraviolet coronagraph spectrometer that has been proposed to be deployed on the International Space Station (ISS).</a:t>
            </a: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The primary goal of CPI is to identify and characterize the physical processes that heat and accelerate the plasma in the fast and slow solar wind. </a:t>
            </a: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dirty="0">
                <a:solidFill>
                  <a:schemeClr val="bg1"/>
                </a:solidFill>
                <a:latin typeface="+mj-lt"/>
              </a:rPr>
              <a:t>CPI follows on from the discoveries of UVCS/SOHO, and has unprecedented sensitivity, a wavelength range extending from 25.7 to 126 nm, higher temporal resolution, and the capability to measure line profiles of He II, N V, Ne VII, Ne VIII, Si VIII, S IX, Ar VIII, Ca IX, and Fe X, never before seen in coronal holes above 1.3 solar radii</a:t>
            </a:r>
            <a:r>
              <a:rPr lang="en-US" sz="2000" dirty="0" smtClean="0">
                <a:solidFill>
                  <a:schemeClr val="bg1"/>
                </a:solidFill>
                <a:latin typeface="+mj-lt"/>
              </a:rPr>
              <a:t>.  See white paper at:</a:t>
            </a:r>
            <a:r>
              <a:rPr lang="en-US" sz="2000" dirty="0" smtClean="0">
                <a:solidFill>
                  <a:schemeClr val="bg1"/>
                </a:solidFill>
              </a:rPr>
              <a:t>  </a:t>
            </a:r>
            <a:r>
              <a:rPr lang="en-US" sz="2000" b="1" dirty="0" smtClean="0">
                <a:solidFill>
                  <a:srgbClr val="00C1EE"/>
                </a:solidFill>
                <a:latin typeface="Arial" pitchFamily="34" charset="0"/>
                <a:cs typeface="Arial" pitchFamily="34" charset="0"/>
              </a:rPr>
              <a:t>http://arXiv.org/abs/1104.3817</a:t>
            </a:r>
            <a:endParaRPr lang="en-US" sz="2000" dirty="0">
              <a:solidFill>
                <a:schemeClr val="bg1"/>
              </a:solidFill>
              <a:latin typeface="+mj-lt"/>
            </a:endParaRPr>
          </a:p>
          <a:p>
            <a:pPr marL="177800" indent="-177800">
              <a:spcBef>
                <a:spcPts val="1200"/>
              </a:spcBef>
              <a:buFont typeface="Arial" charset="0"/>
              <a:buChar char="•"/>
            </a:pPr>
            <a:r>
              <a:rPr lang="en-US" sz="2000" b="1" u="sng" dirty="0">
                <a:solidFill>
                  <a:schemeClr val="bg1"/>
                </a:solidFill>
                <a:latin typeface="+mj-lt"/>
              </a:rPr>
              <a:t>2011 September 29</a:t>
            </a:r>
            <a:r>
              <a:rPr lang="en-US" sz="2000" u="sng" dirty="0">
                <a:solidFill>
                  <a:schemeClr val="bg1"/>
                </a:solidFill>
                <a:latin typeface="+mj-lt"/>
              </a:rPr>
              <a:t>:</a:t>
            </a:r>
            <a:r>
              <a:rPr lang="en-US" sz="2000" dirty="0">
                <a:solidFill>
                  <a:schemeClr val="bg1"/>
                </a:solidFill>
                <a:latin typeface="+mj-lt"/>
              </a:rPr>
              <a:t>  NASA selected CPI as an Explorer Mission of Opportunity project to undergo an 11-month Phase A concept study.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Cranmer et al. (2007): other results</a:t>
            </a:r>
          </a:p>
        </p:txBody>
      </p:sp>
      <p:pic>
        <p:nvPicPr>
          <p:cNvPr id="14339" name="Picture 7" descr="fig_zephyr_talk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772400" cy="541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6934200" y="3581400"/>
            <a:ext cx="838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Ulysses</a:t>
            </a:r>
          </a:p>
          <a:p>
            <a:pPr algn="ctr"/>
            <a:r>
              <a:rPr lang="en-US" sz="1200" i="1" dirty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14341" name="TextBox 9"/>
          <p:cNvSpPr txBox="1">
            <a:spLocks noChangeArrowheads="1"/>
          </p:cNvSpPr>
          <p:nvPr/>
        </p:nvSpPr>
        <p:spPr bwMode="auto">
          <a:xfrm>
            <a:off x="1752600" y="4724400"/>
            <a:ext cx="1371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Helios</a:t>
            </a:r>
          </a:p>
          <a:p>
            <a:pPr algn="ctr"/>
            <a:r>
              <a:rPr lang="en-US" sz="1200" i="1" dirty="0">
                <a:solidFill>
                  <a:srgbClr val="004D86"/>
                </a:solidFill>
              </a:rPr>
              <a:t>(0.3-0.5 AU)</a:t>
            </a:r>
          </a:p>
        </p:txBody>
      </p:sp>
      <p:sp>
        <p:nvSpPr>
          <p:cNvPr id="14342" name="TextBox 10"/>
          <p:cNvSpPr txBox="1">
            <a:spLocks noChangeArrowheads="1"/>
          </p:cNvSpPr>
          <p:nvPr/>
        </p:nvSpPr>
        <p:spPr bwMode="auto">
          <a:xfrm>
            <a:off x="4876800" y="3505200"/>
            <a:ext cx="8382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Ulysses</a:t>
            </a:r>
          </a:p>
          <a:p>
            <a:pPr algn="r"/>
            <a:r>
              <a:rPr lang="en-US" sz="1200" i="1" dirty="0">
                <a:solidFill>
                  <a:srgbClr val="004D86"/>
                </a:solidFill>
              </a:rPr>
              <a:t>SWICS</a:t>
            </a:r>
          </a:p>
        </p:txBody>
      </p:sp>
      <p:sp>
        <p:nvSpPr>
          <p:cNvPr id="14343" name="TextBox 11"/>
          <p:cNvSpPr txBox="1">
            <a:spLocks noChangeArrowheads="1"/>
          </p:cNvSpPr>
          <p:nvPr/>
        </p:nvSpPr>
        <p:spPr bwMode="auto">
          <a:xfrm>
            <a:off x="1524000" y="25146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ACE/SWEPAM</a:t>
            </a:r>
          </a:p>
        </p:txBody>
      </p:sp>
      <p:sp>
        <p:nvSpPr>
          <p:cNvPr id="14344" name="TextBox 12"/>
          <p:cNvSpPr txBox="1">
            <a:spLocks noChangeArrowheads="1"/>
          </p:cNvSpPr>
          <p:nvPr/>
        </p:nvSpPr>
        <p:spPr bwMode="auto">
          <a:xfrm>
            <a:off x="6705600" y="2590800"/>
            <a:ext cx="16002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1" dirty="0">
                <a:solidFill>
                  <a:srgbClr val="004D86"/>
                </a:solidFill>
              </a:rPr>
              <a:t>ACE/SWEPAM</a:t>
            </a:r>
          </a:p>
        </p:txBody>
      </p:sp>
      <p:sp>
        <p:nvSpPr>
          <p:cNvPr id="14345" name="TextBox 13"/>
          <p:cNvSpPr txBox="1">
            <a:spLocks noChangeArrowheads="1"/>
          </p:cNvSpPr>
          <p:nvPr/>
        </p:nvSpPr>
        <p:spPr bwMode="auto">
          <a:xfrm>
            <a:off x="4572000" y="1295400"/>
            <a:ext cx="12192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200" i="1" dirty="0">
                <a:solidFill>
                  <a:srgbClr val="004D86"/>
                </a:solidFill>
              </a:rPr>
              <a:t>Wang &amp; Sheeley (1990)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e 33"/>
          <p:cNvSpPr/>
          <p:nvPr/>
        </p:nvSpPr>
        <p:spPr bwMode="auto">
          <a:xfrm>
            <a:off x="947738" y="2209800"/>
            <a:ext cx="7099300" cy="70104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Pie 11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-30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3796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>
                <a:solidFill>
                  <a:schemeClr val="tx2"/>
                </a:solidFill>
                <a:latin typeface="+mj-lt"/>
              </a:rPr>
              <a:t>Anisotropic MHD turbulence</a:t>
            </a:r>
          </a:p>
        </p:txBody>
      </p:sp>
      <p:sp>
        <p:nvSpPr>
          <p:cNvPr id="33797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Can MHD turbulence explain the presence of perpendicular ion heating?</a:t>
            </a:r>
            <a:r>
              <a:rPr lang="en-US" sz="1800" i="0" dirty="0" smtClean="0">
                <a:latin typeface="+mj-lt"/>
              </a:rPr>
              <a:t>  </a:t>
            </a:r>
            <a:r>
              <a:rPr lang="en-US" sz="2000" i="0" dirty="0" smtClean="0">
                <a:latin typeface="+mj-lt"/>
              </a:rPr>
              <a:t>Maybe not!</a:t>
            </a:r>
            <a:endParaRPr lang="en-US" sz="2000" i="0" dirty="0">
              <a:latin typeface="+mj-lt"/>
            </a:endParaRPr>
          </a:p>
        </p:txBody>
      </p:sp>
      <p:cxnSp>
        <p:nvCxnSpPr>
          <p:cNvPr id="33798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3799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038600" y="1143000"/>
            <a:ext cx="914400" cy="461963"/>
            <a:chOff x="4495800" y="1524000"/>
            <a:chExt cx="914400" cy="461665"/>
          </a:xfrm>
        </p:grpSpPr>
        <p:sp>
          <p:nvSpPr>
            <p:cNvPr id="33812" name="TextBox 12"/>
            <p:cNvSpPr txBox="1">
              <a:spLocks noChangeArrowheads="1"/>
            </p:cNvSpPr>
            <p:nvPr/>
          </p:nvSpPr>
          <p:spPr bwMode="auto">
            <a:xfrm>
              <a:off x="4495800" y="152400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33813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686300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33814" name="Straight Connector 15"/>
            <p:cNvCxnSpPr>
              <a:cxnSpLocks noChangeShapeType="1"/>
            </p:cNvCxnSpPr>
            <p:nvPr/>
          </p:nvCxnSpPr>
          <p:spPr bwMode="auto">
            <a:xfrm rot="5400000">
              <a:off x="4745832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33801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k</a:t>
            </a:r>
          </a:p>
        </p:txBody>
      </p:sp>
      <p:cxnSp>
        <p:nvCxnSpPr>
          <p:cNvPr id="33802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33803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33804" name="Freeform 37"/>
          <p:cNvSpPr>
            <a:spLocks/>
          </p:cNvSpPr>
          <p:nvPr/>
        </p:nvSpPr>
        <p:spPr bwMode="auto">
          <a:xfrm rot="-3871456">
            <a:off x="4183857" y="3488531"/>
            <a:ext cx="1841500" cy="303213"/>
          </a:xfrm>
          <a:custGeom>
            <a:avLst/>
            <a:gdLst>
              <a:gd name="T0" fmla="*/ 0 w 1841500"/>
              <a:gd name="T1" fmla="*/ 297836 h 302684"/>
              <a:gd name="T2" fmla="*/ 698500 w 1841500"/>
              <a:gd name="T3" fmla="*/ 2145 h 302684"/>
              <a:gd name="T4" fmla="*/ 1435100 w 1841500"/>
              <a:gd name="T5" fmla="*/ 284979 h 302684"/>
              <a:gd name="T6" fmla="*/ 1841500 w 1841500"/>
              <a:gd name="T7" fmla="*/ 130705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5" name="Freeform 41"/>
          <p:cNvSpPr>
            <a:spLocks/>
          </p:cNvSpPr>
          <p:nvPr/>
        </p:nvSpPr>
        <p:spPr bwMode="auto">
          <a:xfrm rot="-2207428">
            <a:off x="5075238" y="4378325"/>
            <a:ext cx="922337" cy="125413"/>
          </a:xfrm>
          <a:custGeom>
            <a:avLst/>
            <a:gdLst>
              <a:gd name="T0" fmla="*/ 0 w 921026"/>
              <a:gd name="T1" fmla="*/ 120682 h 126219"/>
              <a:gd name="T2" fmla="*/ 930242 w 921026"/>
              <a:gd name="T3" fmla="*/ 0 h 126219"/>
              <a:gd name="T4" fmla="*/ 0 60000 65536"/>
              <a:gd name="T5" fmla="*/ 0 60000 65536"/>
              <a:gd name="T6" fmla="*/ 0 w 921026"/>
              <a:gd name="T7" fmla="*/ 0 h 126219"/>
              <a:gd name="T8" fmla="*/ 921026 w 921026"/>
              <a:gd name="T9" fmla="*/ 126219 h 126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1026" h="126219">
                <a:moveTo>
                  <a:pt x="0" y="126219"/>
                </a:moveTo>
                <a:lnTo>
                  <a:pt x="921026" y="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6" name="Freeform 42"/>
          <p:cNvSpPr>
            <a:spLocks/>
          </p:cNvSpPr>
          <p:nvPr/>
        </p:nvSpPr>
        <p:spPr bwMode="auto">
          <a:xfrm>
            <a:off x="5257800" y="4318000"/>
            <a:ext cx="1905000" cy="928688"/>
          </a:xfrm>
          <a:custGeom>
            <a:avLst/>
            <a:gdLst>
              <a:gd name="T0" fmla="*/ 0 w 1905000"/>
              <a:gd name="T1" fmla="*/ 923414 h 929570"/>
              <a:gd name="T2" fmla="*/ 698500 w 1905000"/>
              <a:gd name="T3" fmla="*/ 633249 h 929570"/>
              <a:gd name="T4" fmla="*/ 1143000 w 1905000"/>
              <a:gd name="T5" fmla="*/ 101278 h 929570"/>
              <a:gd name="T6" fmla="*/ 1905000 w 1905000"/>
              <a:gd name="T7" fmla="*/ 25586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7" name="Freeform 43"/>
          <p:cNvSpPr>
            <a:spLocks/>
          </p:cNvSpPr>
          <p:nvPr/>
        </p:nvSpPr>
        <p:spPr bwMode="auto">
          <a:xfrm>
            <a:off x="5943600" y="5029200"/>
            <a:ext cx="1841500" cy="303213"/>
          </a:xfrm>
          <a:custGeom>
            <a:avLst/>
            <a:gdLst>
              <a:gd name="T0" fmla="*/ 0 w 1841500"/>
              <a:gd name="T1" fmla="*/ 297836 h 302684"/>
              <a:gd name="T2" fmla="*/ 698500 w 1841500"/>
              <a:gd name="T3" fmla="*/ 2145 h 302684"/>
              <a:gd name="T4" fmla="*/ 1435100 w 1841500"/>
              <a:gd name="T5" fmla="*/ 284979 h 302684"/>
              <a:gd name="T6" fmla="*/ 1841500 w 1841500"/>
              <a:gd name="T7" fmla="*/ 130705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3808" name="Freeform 44"/>
          <p:cNvSpPr>
            <a:spLocks/>
          </p:cNvSpPr>
          <p:nvPr/>
        </p:nvSpPr>
        <p:spPr bwMode="auto">
          <a:xfrm rot="-2207428">
            <a:off x="5534025" y="3311525"/>
            <a:ext cx="920750" cy="125413"/>
          </a:xfrm>
          <a:custGeom>
            <a:avLst/>
            <a:gdLst>
              <a:gd name="T0" fmla="*/ 0 w 921026"/>
              <a:gd name="T1" fmla="*/ 120682 h 126219"/>
              <a:gd name="T2" fmla="*/ 919094 w 921026"/>
              <a:gd name="T3" fmla="*/ 0 h 126219"/>
              <a:gd name="T4" fmla="*/ 0 60000 65536"/>
              <a:gd name="T5" fmla="*/ 0 60000 65536"/>
              <a:gd name="T6" fmla="*/ 0 w 921026"/>
              <a:gd name="T7" fmla="*/ 0 h 126219"/>
              <a:gd name="T8" fmla="*/ 921026 w 921026"/>
              <a:gd name="T9" fmla="*/ 126219 h 12621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921026" h="126219">
                <a:moveTo>
                  <a:pt x="0" y="126219"/>
                </a:moveTo>
                <a:lnTo>
                  <a:pt x="921026" y="0"/>
                </a:ln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6858000" y="1981200"/>
            <a:ext cx="1143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7200" i="0" dirty="0">
                <a:latin typeface="+mj-lt"/>
                <a:cs typeface="Arial" pitchFamily="34" charset="0"/>
              </a:rPr>
              <a:t>?</a:t>
            </a:r>
          </a:p>
        </p:txBody>
      </p:sp>
      <p:sp>
        <p:nvSpPr>
          <p:cNvPr id="33810" name="Text Box 14"/>
          <p:cNvSpPr txBox="1">
            <a:spLocks noChangeArrowheads="1"/>
          </p:cNvSpPr>
          <p:nvPr/>
        </p:nvSpPr>
        <p:spPr bwMode="auto">
          <a:xfrm>
            <a:off x="3429000" y="5124450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 dirty="0">
                <a:latin typeface="+mj-lt"/>
              </a:rPr>
              <a:t>Energy input</a:t>
            </a:r>
          </a:p>
        </p:txBody>
      </p:sp>
      <p:pic>
        <p:nvPicPr>
          <p:cNvPr id="33811" name="Picture 21" descr="goldreich_cascade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 l="44868" t="5106" r="8266" b="25525"/>
          <a:stretch>
            <a:fillRect/>
          </a:stretch>
        </p:blipFill>
        <p:spPr bwMode="auto">
          <a:xfrm>
            <a:off x="152400" y="1676400"/>
            <a:ext cx="3429000" cy="352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haven’t we solved it already?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144340" y="3505328"/>
            <a:ext cx="8855321" cy="2590672"/>
            <a:chOff x="144340" y="3505328"/>
            <a:chExt cx="8855321" cy="2590672"/>
          </a:xfrm>
        </p:grpSpPr>
        <p:pic>
          <p:nvPicPr>
            <p:cNvPr id="13" name="Picture 12"/>
            <p:cNvPicPr>
              <a:picLocks noChangeAspect="1" noChangeArrowheads="1"/>
            </p:cNvPicPr>
            <p:nvPr/>
          </p:nvPicPr>
          <p:blipFill>
            <a:blip r:embed="rId2" cstate="print">
              <a:lum bright="4000" contrast="6000"/>
            </a:blip>
            <a:srcRect b="17029"/>
            <a:stretch>
              <a:fillRect/>
            </a:stretch>
          </p:blipFill>
          <p:spPr bwMode="auto">
            <a:xfrm>
              <a:off x="144340" y="3505328"/>
              <a:ext cx="8855321" cy="2590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7924800" y="5791200"/>
              <a:ext cx="10668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 smtClean="0">
                  <a:solidFill>
                    <a:schemeClr val="bg1"/>
                  </a:solidFill>
                </a:rPr>
                <a:t>SDO/AIA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251413" y="838200"/>
            <a:ext cx="4159249" cy="2560320"/>
            <a:chOff x="276813" y="838200"/>
            <a:chExt cx="4159249" cy="2560320"/>
          </a:xfrm>
        </p:grpSpPr>
        <p:pic>
          <p:nvPicPr>
            <p:cNvPr id="16" name="Picture 15" descr="spicules_nso.gif"/>
            <p:cNvPicPr>
              <a:picLocks noChangeAspect="1"/>
            </p:cNvPicPr>
            <p:nvPr/>
          </p:nvPicPr>
          <p:blipFill>
            <a:blip r:embed="rId3" cstate="print">
              <a:lum bright="5000" contrast="10000"/>
            </a:blip>
            <a:srcRect t="11979" b="22246"/>
            <a:stretch>
              <a:fillRect/>
            </a:stretch>
          </p:blipFill>
          <p:spPr>
            <a:xfrm>
              <a:off x="276813" y="838200"/>
              <a:ext cx="4159249" cy="256032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3276600" y="949202"/>
              <a:ext cx="1143000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chemeClr val="bg1"/>
                  </a:solidFill>
                </a:rPr>
                <a:t>IBIS</a:t>
              </a:r>
            </a:p>
            <a:p>
              <a:pPr algn="r"/>
              <a:r>
                <a:rPr lang="en-US" sz="1200" b="1" dirty="0" smtClean="0">
                  <a:solidFill>
                    <a:schemeClr val="bg1"/>
                  </a:solidFill>
                </a:rPr>
                <a:t>K. Reardon</a:t>
              </a:r>
              <a:endParaRPr 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622800" y="838200"/>
            <a:ext cx="4259447" cy="2560320"/>
            <a:chOff x="4622800" y="838200"/>
            <a:chExt cx="4259447" cy="2560320"/>
          </a:xfrm>
        </p:grpSpPr>
        <p:pic>
          <p:nvPicPr>
            <p:cNvPr id="18" name="Picture 17" descr="davis2012_Jmap.gif"/>
            <p:cNvPicPr>
              <a:picLocks noChangeAspect="1"/>
            </p:cNvPicPr>
            <p:nvPr/>
          </p:nvPicPr>
          <p:blipFill>
            <a:blip r:embed="rId4" cstate="print"/>
            <a:srcRect b="5124"/>
            <a:stretch>
              <a:fillRect/>
            </a:stretch>
          </p:blipFill>
          <p:spPr>
            <a:xfrm>
              <a:off x="4622800" y="838200"/>
              <a:ext cx="4259447" cy="256032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7086600" y="914400"/>
              <a:ext cx="1466231" cy="4985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200" b="1" dirty="0" smtClean="0">
                  <a:solidFill>
                    <a:srgbClr val="C00000"/>
                  </a:solidFill>
                </a:rPr>
                <a:t>STEREO HI</a:t>
              </a:r>
            </a:p>
            <a:p>
              <a:pPr algn="r"/>
              <a:r>
                <a:rPr lang="en-US" sz="1200" b="1" dirty="0" smtClean="0">
                  <a:solidFill>
                    <a:srgbClr val="C00000"/>
                  </a:solidFill>
                </a:rPr>
                <a:t>Davis et al. 2012</a:t>
              </a:r>
              <a:endParaRPr lang="en-US" sz="1200" b="1" dirty="0">
                <a:solidFill>
                  <a:srgbClr val="C0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2"/>
          <p:cNvSpPr>
            <a:spLocks noChangeArrowheads="1"/>
          </p:cNvSpPr>
          <p:nvPr/>
        </p:nvSpPr>
        <p:spPr bwMode="auto">
          <a:xfrm rot="-1114617">
            <a:off x="4510088" y="4597400"/>
            <a:ext cx="3200400" cy="533400"/>
          </a:xfrm>
          <a:prstGeom prst="rect">
            <a:avLst/>
          </a:prstGeom>
          <a:blipFill dpi="0" rotWithShape="1">
            <a:blip r:embed="rId2" cstate="print">
              <a:lum bright="6000"/>
            </a:blip>
            <a:srcRect/>
            <a:tile tx="0" ty="0" sx="100000" sy="100000" flip="none" algn="tl"/>
          </a:blip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34" name="Pie 33"/>
          <p:cNvSpPr/>
          <p:nvPr/>
        </p:nvSpPr>
        <p:spPr bwMode="auto">
          <a:xfrm>
            <a:off x="914400" y="2209800"/>
            <a:ext cx="7099300" cy="7010400"/>
          </a:xfrm>
          <a:prstGeom prst="pie">
            <a:avLst>
              <a:gd name="adj1" fmla="val 19921258"/>
              <a:gd name="adj2" fmla="val 21598832"/>
            </a:avLst>
          </a:prstGeom>
          <a:blipFill>
            <a:blip r:embed="rId2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Pie 11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-2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4821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>
                <a:solidFill>
                  <a:schemeClr val="tx2"/>
                </a:solidFill>
                <a:latin typeface="+mj-lt"/>
              </a:rPr>
              <a:t>Anisotropic MHD turbulence</a:t>
            </a:r>
          </a:p>
        </p:txBody>
      </p:sp>
      <p:sp>
        <p:nvSpPr>
          <p:cNvPr id="34822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Can MHD turbulence explain the presence of perpendicular ion heating?</a:t>
            </a:r>
            <a:r>
              <a:rPr lang="en-US" sz="1800" i="0" dirty="0" smtClean="0">
                <a:latin typeface="+mj-lt"/>
              </a:rPr>
              <a:t>  </a:t>
            </a:r>
            <a:r>
              <a:rPr lang="en-US" sz="2000" i="0" dirty="0" smtClean="0">
                <a:latin typeface="+mj-lt"/>
              </a:rPr>
              <a:t>Maybe not!</a:t>
            </a:r>
            <a:endParaRPr lang="en-US" sz="2000" i="0" dirty="0">
              <a:latin typeface="+mj-lt"/>
            </a:endParaRPr>
          </a:p>
        </p:txBody>
      </p:sp>
      <p:sp>
        <p:nvSpPr>
          <p:cNvPr id="34823" name="Text Box 14"/>
          <p:cNvSpPr txBox="1">
            <a:spLocks noChangeArrowheads="1"/>
          </p:cNvSpPr>
          <p:nvPr/>
        </p:nvSpPr>
        <p:spPr bwMode="auto">
          <a:xfrm>
            <a:off x="76200" y="1164152"/>
            <a:ext cx="3733800" cy="343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Alfvén waves propagate ~freely in the </a:t>
            </a:r>
            <a:r>
              <a:rPr lang="en-US" sz="2000" b="1" i="0" dirty="0">
                <a:latin typeface="+mj-lt"/>
              </a:rPr>
              <a:t>parallel</a:t>
            </a:r>
            <a:r>
              <a:rPr lang="en-US" sz="2000" i="0" dirty="0">
                <a:latin typeface="+mj-lt"/>
              </a:rPr>
              <a:t> direction (and don’t interact easily with one another), but field lines can “shuffle” in the </a:t>
            </a:r>
            <a:r>
              <a:rPr lang="en-US" sz="2000" b="1" i="0" dirty="0">
                <a:latin typeface="+mj-lt"/>
              </a:rPr>
              <a:t>perpendicular</a:t>
            </a:r>
            <a:r>
              <a:rPr lang="en-US" sz="2000" i="0" dirty="0">
                <a:latin typeface="+mj-lt"/>
              </a:rPr>
              <a:t> direction.</a:t>
            </a:r>
          </a:p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Thus, when the background field is strong, cascade proceeds mainly in the plane perpendicular to </a:t>
            </a:r>
            <a:r>
              <a:rPr lang="en-US" sz="2000" i="0" dirty="0" smtClean="0">
                <a:latin typeface="+mj-lt"/>
              </a:rPr>
              <a:t>field  </a:t>
            </a:r>
            <a:r>
              <a:rPr lang="en-US" sz="1800" i="0" dirty="0">
                <a:latin typeface="+mj-lt"/>
              </a:rPr>
              <a:t>(Strauss 1976; Montgomery 1982).</a:t>
            </a:r>
          </a:p>
        </p:txBody>
      </p:sp>
      <p:cxnSp>
        <p:nvCxnSpPr>
          <p:cNvPr id="34824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4825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038600" y="1143000"/>
            <a:ext cx="914400" cy="461963"/>
            <a:chOff x="4495800" y="1524000"/>
            <a:chExt cx="914400" cy="461665"/>
          </a:xfrm>
        </p:grpSpPr>
        <p:sp>
          <p:nvSpPr>
            <p:cNvPr id="34840" name="TextBox 12"/>
            <p:cNvSpPr txBox="1">
              <a:spLocks noChangeArrowheads="1"/>
            </p:cNvSpPr>
            <p:nvPr/>
          </p:nvSpPr>
          <p:spPr bwMode="auto">
            <a:xfrm>
              <a:off x="4495800" y="152400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34841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686300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34842" name="Straight Connector 15"/>
            <p:cNvCxnSpPr>
              <a:cxnSpLocks noChangeShapeType="1"/>
            </p:cNvCxnSpPr>
            <p:nvPr/>
          </p:nvCxnSpPr>
          <p:spPr bwMode="auto">
            <a:xfrm rot="5400000">
              <a:off x="4745832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34827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k</a:t>
            </a:r>
          </a:p>
        </p:txBody>
      </p:sp>
      <p:cxnSp>
        <p:nvCxnSpPr>
          <p:cNvPr id="34828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34829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34830" name="Freeform 42"/>
          <p:cNvSpPr>
            <a:spLocks/>
          </p:cNvSpPr>
          <p:nvPr/>
        </p:nvSpPr>
        <p:spPr bwMode="auto">
          <a:xfrm rot="666537">
            <a:off x="5329238" y="4762500"/>
            <a:ext cx="1905000" cy="930275"/>
          </a:xfrm>
          <a:custGeom>
            <a:avLst/>
            <a:gdLst>
              <a:gd name="T0" fmla="*/ 0 w 1905000"/>
              <a:gd name="T1" fmla="*/ 934517 h 929570"/>
              <a:gd name="T2" fmla="*/ 698500 w 1905000"/>
              <a:gd name="T3" fmla="*/ 640863 h 929570"/>
              <a:gd name="T4" fmla="*/ 1143000 w 1905000"/>
              <a:gd name="T5" fmla="*/ 102496 h 929570"/>
              <a:gd name="T6" fmla="*/ 1905000 w 1905000"/>
              <a:gd name="T7" fmla="*/ 25894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1" name="Freeform 43"/>
          <p:cNvSpPr>
            <a:spLocks/>
          </p:cNvSpPr>
          <p:nvPr/>
        </p:nvSpPr>
        <p:spPr bwMode="auto">
          <a:xfrm rot="-485013">
            <a:off x="6070600" y="5294313"/>
            <a:ext cx="1620838" cy="182562"/>
          </a:xfrm>
          <a:custGeom>
            <a:avLst/>
            <a:gdLst>
              <a:gd name="T0" fmla="*/ 0 w 1841500"/>
              <a:gd name="T1" fmla="*/ 5127 h 302684"/>
              <a:gd name="T2" fmla="*/ 251580 w 1841500"/>
              <a:gd name="T3" fmla="*/ 37 h 302684"/>
              <a:gd name="T4" fmla="*/ 516883 w 1841500"/>
              <a:gd name="T5" fmla="*/ 4905 h 302684"/>
              <a:gd name="T6" fmla="*/ 663256 w 1841500"/>
              <a:gd name="T7" fmla="*/ 2250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2" name="Text Box 14"/>
          <p:cNvSpPr txBox="1">
            <a:spLocks noChangeArrowheads="1"/>
          </p:cNvSpPr>
          <p:nvPr/>
        </p:nvSpPr>
        <p:spPr bwMode="auto">
          <a:xfrm>
            <a:off x="3429000" y="5124450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 dirty="0">
                <a:latin typeface="+mj-lt"/>
              </a:rPr>
              <a:t>Energy input</a:t>
            </a:r>
          </a:p>
        </p:txBody>
      </p:sp>
      <p:sp>
        <p:nvSpPr>
          <p:cNvPr id="34833" name="Freeform 14"/>
          <p:cNvSpPr>
            <a:spLocks/>
          </p:cNvSpPr>
          <p:nvPr/>
        </p:nvSpPr>
        <p:spPr bwMode="auto">
          <a:xfrm>
            <a:off x="8077200" y="1676400"/>
            <a:ext cx="219075" cy="244475"/>
          </a:xfrm>
          <a:custGeom>
            <a:avLst/>
            <a:gdLst>
              <a:gd name="T0" fmla="*/ 2147483647 w 491"/>
              <a:gd name="T1" fmla="*/ 2147483647 h 453"/>
              <a:gd name="T2" fmla="*/ 2147483647 w 491"/>
              <a:gd name="T3" fmla="*/ 2147483647 h 453"/>
              <a:gd name="T4" fmla="*/ 2147483647 w 491"/>
              <a:gd name="T5" fmla="*/ 2147483647 h 453"/>
              <a:gd name="T6" fmla="*/ 2147483647 w 491"/>
              <a:gd name="T7" fmla="*/ 2147483647 h 453"/>
              <a:gd name="T8" fmla="*/ 2147483647 w 491"/>
              <a:gd name="T9" fmla="*/ 2147483647 h 453"/>
              <a:gd name="T10" fmla="*/ 2147483647 w 491"/>
              <a:gd name="T11" fmla="*/ 2147483647 h 453"/>
              <a:gd name="T12" fmla="*/ 2147483647 w 491"/>
              <a:gd name="T13" fmla="*/ 2147483647 h 453"/>
              <a:gd name="T14" fmla="*/ 2147483647 w 491"/>
              <a:gd name="T15" fmla="*/ 2147483647 h 453"/>
              <a:gd name="T16" fmla="*/ 2147483647 w 491"/>
              <a:gd name="T17" fmla="*/ 2147483647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1"/>
              <a:gd name="T28" fmla="*/ 0 h 453"/>
              <a:gd name="T29" fmla="*/ 491 w 491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1" h="453">
                <a:moveTo>
                  <a:pt x="32" y="245"/>
                </a:moveTo>
                <a:cubicBezTo>
                  <a:pt x="0" y="293"/>
                  <a:pt x="48" y="421"/>
                  <a:pt x="80" y="437"/>
                </a:cubicBezTo>
                <a:cubicBezTo>
                  <a:pt x="112" y="453"/>
                  <a:pt x="185" y="353"/>
                  <a:pt x="224" y="341"/>
                </a:cubicBezTo>
                <a:cubicBezTo>
                  <a:pt x="263" y="329"/>
                  <a:pt x="285" y="374"/>
                  <a:pt x="312" y="364"/>
                </a:cubicBezTo>
                <a:cubicBezTo>
                  <a:pt x="339" y="354"/>
                  <a:pt x="362" y="324"/>
                  <a:pt x="387" y="280"/>
                </a:cubicBezTo>
                <a:cubicBezTo>
                  <a:pt x="412" y="236"/>
                  <a:pt x="491" y="147"/>
                  <a:pt x="464" y="101"/>
                </a:cubicBezTo>
                <a:cubicBezTo>
                  <a:pt x="437" y="55"/>
                  <a:pt x="291" y="10"/>
                  <a:pt x="224" y="5"/>
                </a:cubicBezTo>
                <a:cubicBezTo>
                  <a:pt x="157" y="0"/>
                  <a:pt x="93" y="32"/>
                  <a:pt x="61" y="72"/>
                </a:cubicBezTo>
                <a:cubicBezTo>
                  <a:pt x="29" y="112"/>
                  <a:pt x="38" y="209"/>
                  <a:pt x="32" y="245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4" name="Freeform 15"/>
          <p:cNvSpPr>
            <a:spLocks/>
          </p:cNvSpPr>
          <p:nvPr/>
        </p:nvSpPr>
        <p:spPr bwMode="auto">
          <a:xfrm rot="16200000" flipH="1">
            <a:off x="8356600" y="1912938"/>
            <a:ext cx="219075" cy="244475"/>
          </a:xfrm>
          <a:custGeom>
            <a:avLst/>
            <a:gdLst>
              <a:gd name="T0" fmla="*/ 2147483647 w 491"/>
              <a:gd name="T1" fmla="*/ 2147483647 h 453"/>
              <a:gd name="T2" fmla="*/ 2147483647 w 491"/>
              <a:gd name="T3" fmla="*/ 2147483647 h 453"/>
              <a:gd name="T4" fmla="*/ 2147483647 w 491"/>
              <a:gd name="T5" fmla="*/ 2147483647 h 453"/>
              <a:gd name="T6" fmla="*/ 2147483647 w 491"/>
              <a:gd name="T7" fmla="*/ 2147483647 h 453"/>
              <a:gd name="T8" fmla="*/ 2147483647 w 491"/>
              <a:gd name="T9" fmla="*/ 2147483647 h 453"/>
              <a:gd name="T10" fmla="*/ 2147483647 w 491"/>
              <a:gd name="T11" fmla="*/ 2147483647 h 453"/>
              <a:gd name="T12" fmla="*/ 2147483647 w 491"/>
              <a:gd name="T13" fmla="*/ 2147483647 h 453"/>
              <a:gd name="T14" fmla="*/ 2147483647 w 491"/>
              <a:gd name="T15" fmla="*/ 2147483647 h 453"/>
              <a:gd name="T16" fmla="*/ 2147483647 w 491"/>
              <a:gd name="T17" fmla="*/ 2147483647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1"/>
              <a:gd name="T28" fmla="*/ 0 h 453"/>
              <a:gd name="T29" fmla="*/ 491 w 491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1" h="453">
                <a:moveTo>
                  <a:pt x="32" y="245"/>
                </a:moveTo>
                <a:cubicBezTo>
                  <a:pt x="0" y="293"/>
                  <a:pt x="48" y="421"/>
                  <a:pt x="80" y="437"/>
                </a:cubicBezTo>
                <a:cubicBezTo>
                  <a:pt x="112" y="453"/>
                  <a:pt x="185" y="353"/>
                  <a:pt x="224" y="341"/>
                </a:cubicBezTo>
                <a:cubicBezTo>
                  <a:pt x="263" y="329"/>
                  <a:pt x="285" y="374"/>
                  <a:pt x="312" y="364"/>
                </a:cubicBezTo>
                <a:cubicBezTo>
                  <a:pt x="339" y="354"/>
                  <a:pt x="362" y="324"/>
                  <a:pt x="387" y="280"/>
                </a:cubicBezTo>
                <a:cubicBezTo>
                  <a:pt x="412" y="236"/>
                  <a:pt x="491" y="147"/>
                  <a:pt x="464" y="101"/>
                </a:cubicBezTo>
                <a:cubicBezTo>
                  <a:pt x="437" y="55"/>
                  <a:pt x="291" y="10"/>
                  <a:pt x="224" y="5"/>
                </a:cubicBezTo>
                <a:cubicBezTo>
                  <a:pt x="157" y="0"/>
                  <a:pt x="93" y="32"/>
                  <a:pt x="61" y="72"/>
                </a:cubicBezTo>
                <a:cubicBezTo>
                  <a:pt x="29" y="112"/>
                  <a:pt x="38" y="209"/>
                  <a:pt x="32" y="245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5" name="Freeform 16"/>
          <p:cNvSpPr>
            <a:spLocks/>
          </p:cNvSpPr>
          <p:nvPr/>
        </p:nvSpPr>
        <p:spPr bwMode="auto">
          <a:xfrm rot="-2488816">
            <a:off x="7975600" y="2065338"/>
            <a:ext cx="219075" cy="244475"/>
          </a:xfrm>
          <a:custGeom>
            <a:avLst/>
            <a:gdLst>
              <a:gd name="T0" fmla="*/ 2147483647 w 491"/>
              <a:gd name="T1" fmla="*/ 2147483647 h 453"/>
              <a:gd name="T2" fmla="*/ 2147483647 w 491"/>
              <a:gd name="T3" fmla="*/ 2147483647 h 453"/>
              <a:gd name="T4" fmla="*/ 2147483647 w 491"/>
              <a:gd name="T5" fmla="*/ 2147483647 h 453"/>
              <a:gd name="T6" fmla="*/ 2147483647 w 491"/>
              <a:gd name="T7" fmla="*/ 2147483647 h 453"/>
              <a:gd name="T8" fmla="*/ 2147483647 w 491"/>
              <a:gd name="T9" fmla="*/ 2147483647 h 453"/>
              <a:gd name="T10" fmla="*/ 2147483647 w 491"/>
              <a:gd name="T11" fmla="*/ 2147483647 h 453"/>
              <a:gd name="T12" fmla="*/ 2147483647 w 491"/>
              <a:gd name="T13" fmla="*/ 2147483647 h 453"/>
              <a:gd name="T14" fmla="*/ 2147483647 w 491"/>
              <a:gd name="T15" fmla="*/ 2147483647 h 453"/>
              <a:gd name="T16" fmla="*/ 2147483647 w 491"/>
              <a:gd name="T17" fmla="*/ 2147483647 h 45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91"/>
              <a:gd name="T28" fmla="*/ 0 h 453"/>
              <a:gd name="T29" fmla="*/ 491 w 491"/>
              <a:gd name="T30" fmla="*/ 453 h 45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91" h="453">
                <a:moveTo>
                  <a:pt x="32" y="245"/>
                </a:moveTo>
                <a:cubicBezTo>
                  <a:pt x="0" y="293"/>
                  <a:pt x="48" y="421"/>
                  <a:pt x="80" y="437"/>
                </a:cubicBezTo>
                <a:cubicBezTo>
                  <a:pt x="112" y="453"/>
                  <a:pt x="185" y="353"/>
                  <a:pt x="224" y="341"/>
                </a:cubicBezTo>
                <a:cubicBezTo>
                  <a:pt x="263" y="329"/>
                  <a:pt x="285" y="374"/>
                  <a:pt x="312" y="364"/>
                </a:cubicBezTo>
                <a:cubicBezTo>
                  <a:pt x="339" y="354"/>
                  <a:pt x="362" y="324"/>
                  <a:pt x="387" y="280"/>
                </a:cubicBezTo>
                <a:cubicBezTo>
                  <a:pt x="412" y="236"/>
                  <a:pt x="491" y="147"/>
                  <a:pt x="464" y="101"/>
                </a:cubicBezTo>
                <a:cubicBezTo>
                  <a:pt x="437" y="55"/>
                  <a:pt x="291" y="10"/>
                  <a:pt x="224" y="5"/>
                </a:cubicBezTo>
                <a:cubicBezTo>
                  <a:pt x="157" y="0"/>
                  <a:pt x="93" y="32"/>
                  <a:pt x="61" y="72"/>
                </a:cubicBezTo>
                <a:cubicBezTo>
                  <a:pt x="29" y="112"/>
                  <a:pt x="38" y="209"/>
                  <a:pt x="32" y="245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6" name="Freeform 17"/>
          <p:cNvSpPr>
            <a:spLocks/>
          </p:cNvSpPr>
          <p:nvPr/>
        </p:nvSpPr>
        <p:spPr bwMode="auto">
          <a:xfrm>
            <a:off x="4648200" y="1684338"/>
            <a:ext cx="782638" cy="211137"/>
          </a:xfrm>
          <a:custGeom>
            <a:avLst/>
            <a:gdLst>
              <a:gd name="T0" fmla="*/ 2147483647 w 598"/>
              <a:gd name="T1" fmla="*/ 2147483647 h 194"/>
              <a:gd name="T2" fmla="*/ 2147483647 w 598"/>
              <a:gd name="T3" fmla="*/ 2147483647 h 194"/>
              <a:gd name="T4" fmla="*/ 2147483647 w 598"/>
              <a:gd name="T5" fmla="*/ 2147483647 h 194"/>
              <a:gd name="T6" fmla="*/ 2147483647 w 598"/>
              <a:gd name="T7" fmla="*/ 2147483647 h 194"/>
              <a:gd name="T8" fmla="*/ 2147483647 w 598"/>
              <a:gd name="T9" fmla="*/ 2147483647 h 194"/>
              <a:gd name="T10" fmla="*/ 2147483647 w 598"/>
              <a:gd name="T11" fmla="*/ 2147483647 h 194"/>
              <a:gd name="T12" fmla="*/ 2147483647 w 598"/>
              <a:gd name="T13" fmla="*/ 2147483647 h 194"/>
              <a:gd name="T14" fmla="*/ 2147483647 w 598"/>
              <a:gd name="T15" fmla="*/ 2147483647 h 194"/>
              <a:gd name="T16" fmla="*/ 2147483647 w 598"/>
              <a:gd name="T17" fmla="*/ 2147483647 h 1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"/>
              <a:gd name="T28" fmla="*/ 0 h 194"/>
              <a:gd name="T29" fmla="*/ 598 w 598"/>
              <a:gd name="T30" fmla="*/ 194 h 1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8" h="194">
                <a:moveTo>
                  <a:pt x="44" y="107"/>
                </a:moveTo>
                <a:cubicBezTo>
                  <a:pt x="0" y="127"/>
                  <a:pt x="66" y="186"/>
                  <a:pt x="109" y="190"/>
                </a:cubicBezTo>
                <a:cubicBezTo>
                  <a:pt x="152" y="194"/>
                  <a:pt x="250" y="136"/>
                  <a:pt x="303" y="131"/>
                </a:cubicBezTo>
                <a:cubicBezTo>
                  <a:pt x="356" y="126"/>
                  <a:pt x="389" y="159"/>
                  <a:pt x="427" y="158"/>
                </a:cubicBezTo>
                <a:cubicBezTo>
                  <a:pt x="465" y="157"/>
                  <a:pt x="508" y="142"/>
                  <a:pt x="530" y="122"/>
                </a:cubicBezTo>
                <a:cubicBezTo>
                  <a:pt x="552" y="102"/>
                  <a:pt x="598" y="60"/>
                  <a:pt x="561" y="40"/>
                </a:cubicBezTo>
                <a:cubicBezTo>
                  <a:pt x="524" y="20"/>
                  <a:pt x="387" y="4"/>
                  <a:pt x="307" y="2"/>
                </a:cubicBezTo>
                <a:cubicBezTo>
                  <a:pt x="227" y="0"/>
                  <a:pt x="127" y="14"/>
                  <a:pt x="83" y="31"/>
                </a:cubicBezTo>
                <a:cubicBezTo>
                  <a:pt x="40" y="49"/>
                  <a:pt x="52" y="91"/>
                  <a:pt x="44" y="107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7" name="Freeform 18"/>
          <p:cNvSpPr>
            <a:spLocks/>
          </p:cNvSpPr>
          <p:nvPr/>
        </p:nvSpPr>
        <p:spPr bwMode="auto">
          <a:xfrm>
            <a:off x="8424863" y="3776663"/>
            <a:ext cx="176212" cy="874712"/>
          </a:xfrm>
          <a:custGeom>
            <a:avLst/>
            <a:gdLst>
              <a:gd name="T0" fmla="*/ 2147483647 w 172"/>
              <a:gd name="T1" fmla="*/ 2147483647 h 552"/>
              <a:gd name="T2" fmla="*/ 2147483647 w 172"/>
              <a:gd name="T3" fmla="*/ 2147483647 h 552"/>
              <a:gd name="T4" fmla="*/ 2147483647 w 172"/>
              <a:gd name="T5" fmla="*/ 2147483647 h 552"/>
              <a:gd name="T6" fmla="*/ 2147483647 w 172"/>
              <a:gd name="T7" fmla="*/ 2147483647 h 552"/>
              <a:gd name="T8" fmla="*/ 2147483647 w 172"/>
              <a:gd name="T9" fmla="*/ 2147483647 h 552"/>
              <a:gd name="T10" fmla="*/ 2147483647 w 172"/>
              <a:gd name="T11" fmla="*/ 2147483647 h 552"/>
              <a:gd name="T12" fmla="*/ 2147483647 w 172"/>
              <a:gd name="T13" fmla="*/ 2147483647 h 552"/>
              <a:gd name="T14" fmla="*/ 2147483647 w 172"/>
              <a:gd name="T15" fmla="*/ 2147483647 h 552"/>
              <a:gd name="T16" fmla="*/ 2147483647 w 172"/>
              <a:gd name="T17" fmla="*/ 2147483647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"/>
              <a:gd name="T28" fmla="*/ 0 h 552"/>
              <a:gd name="T29" fmla="*/ 172 w 172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" h="552">
                <a:moveTo>
                  <a:pt x="47" y="278"/>
                </a:moveTo>
                <a:cubicBezTo>
                  <a:pt x="51" y="348"/>
                  <a:pt x="27" y="488"/>
                  <a:pt x="30" y="520"/>
                </a:cubicBezTo>
                <a:cubicBezTo>
                  <a:pt x="33" y="552"/>
                  <a:pt x="56" y="472"/>
                  <a:pt x="68" y="473"/>
                </a:cubicBezTo>
                <a:cubicBezTo>
                  <a:pt x="80" y="474"/>
                  <a:pt x="95" y="542"/>
                  <a:pt x="105" y="528"/>
                </a:cubicBezTo>
                <a:cubicBezTo>
                  <a:pt x="115" y="514"/>
                  <a:pt x="122" y="454"/>
                  <a:pt x="131" y="389"/>
                </a:cubicBezTo>
                <a:cubicBezTo>
                  <a:pt x="140" y="324"/>
                  <a:pt x="172" y="204"/>
                  <a:pt x="161" y="140"/>
                </a:cubicBezTo>
                <a:cubicBezTo>
                  <a:pt x="151" y="76"/>
                  <a:pt x="94" y="14"/>
                  <a:pt x="68" y="7"/>
                </a:cubicBezTo>
                <a:cubicBezTo>
                  <a:pt x="41" y="0"/>
                  <a:pt x="8" y="55"/>
                  <a:pt x="4" y="100"/>
                </a:cubicBezTo>
                <a:cubicBezTo>
                  <a:pt x="0" y="145"/>
                  <a:pt x="46" y="194"/>
                  <a:pt x="47" y="278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8" name="Freeform 19"/>
          <p:cNvSpPr>
            <a:spLocks/>
          </p:cNvSpPr>
          <p:nvPr/>
        </p:nvSpPr>
        <p:spPr bwMode="auto">
          <a:xfrm flipV="1">
            <a:off x="8177213" y="4002088"/>
            <a:ext cx="176212" cy="874712"/>
          </a:xfrm>
          <a:custGeom>
            <a:avLst/>
            <a:gdLst>
              <a:gd name="T0" fmla="*/ 2147483647 w 172"/>
              <a:gd name="T1" fmla="*/ 2147483647 h 552"/>
              <a:gd name="T2" fmla="*/ 2147483647 w 172"/>
              <a:gd name="T3" fmla="*/ 2147483647 h 552"/>
              <a:gd name="T4" fmla="*/ 2147483647 w 172"/>
              <a:gd name="T5" fmla="*/ 2147483647 h 552"/>
              <a:gd name="T6" fmla="*/ 2147483647 w 172"/>
              <a:gd name="T7" fmla="*/ 2147483647 h 552"/>
              <a:gd name="T8" fmla="*/ 2147483647 w 172"/>
              <a:gd name="T9" fmla="*/ 2147483647 h 552"/>
              <a:gd name="T10" fmla="*/ 2147483647 w 172"/>
              <a:gd name="T11" fmla="*/ 2147483647 h 552"/>
              <a:gd name="T12" fmla="*/ 2147483647 w 172"/>
              <a:gd name="T13" fmla="*/ 2147483647 h 552"/>
              <a:gd name="T14" fmla="*/ 2147483647 w 172"/>
              <a:gd name="T15" fmla="*/ 2147483647 h 552"/>
              <a:gd name="T16" fmla="*/ 2147483647 w 172"/>
              <a:gd name="T17" fmla="*/ 2147483647 h 5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72"/>
              <a:gd name="T28" fmla="*/ 0 h 552"/>
              <a:gd name="T29" fmla="*/ 172 w 172"/>
              <a:gd name="T30" fmla="*/ 552 h 5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72" h="552">
                <a:moveTo>
                  <a:pt x="47" y="278"/>
                </a:moveTo>
                <a:cubicBezTo>
                  <a:pt x="51" y="348"/>
                  <a:pt x="27" y="488"/>
                  <a:pt x="30" y="520"/>
                </a:cubicBezTo>
                <a:cubicBezTo>
                  <a:pt x="33" y="552"/>
                  <a:pt x="56" y="472"/>
                  <a:pt x="68" y="473"/>
                </a:cubicBezTo>
                <a:cubicBezTo>
                  <a:pt x="80" y="474"/>
                  <a:pt x="95" y="542"/>
                  <a:pt x="105" y="528"/>
                </a:cubicBezTo>
                <a:cubicBezTo>
                  <a:pt x="115" y="514"/>
                  <a:pt x="122" y="454"/>
                  <a:pt x="131" y="389"/>
                </a:cubicBezTo>
                <a:cubicBezTo>
                  <a:pt x="140" y="324"/>
                  <a:pt x="172" y="204"/>
                  <a:pt x="161" y="140"/>
                </a:cubicBezTo>
                <a:cubicBezTo>
                  <a:pt x="151" y="76"/>
                  <a:pt x="94" y="14"/>
                  <a:pt x="68" y="7"/>
                </a:cubicBezTo>
                <a:cubicBezTo>
                  <a:pt x="41" y="0"/>
                  <a:pt x="8" y="55"/>
                  <a:pt x="4" y="100"/>
                </a:cubicBezTo>
                <a:cubicBezTo>
                  <a:pt x="0" y="145"/>
                  <a:pt x="46" y="194"/>
                  <a:pt x="47" y="278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4839" name="Freeform 20"/>
          <p:cNvSpPr>
            <a:spLocks/>
          </p:cNvSpPr>
          <p:nvPr/>
        </p:nvSpPr>
        <p:spPr bwMode="auto">
          <a:xfrm rot="10575316">
            <a:off x="4864100" y="2005013"/>
            <a:ext cx="782638" cy="211137"/>
          </a:xfrm>
          <a:custGeom>
            <a:avLst/>
            <a:gdLst>
              <a:gd name="T0" fmla="*/ 2147483647 w 598"/>
              <a:gd name="T1" fmla="*/ 2147483647 h 194"/>
              <a:gd name="T2" fmla="*/ 2147483647 w 598"/>
              <a:gd name="T3" fmla="*/ 2147483647 h 194"/>
              <a:gd name="T4" fmla="*/ 2147483647 w 598"/>
              <a:gd name="T5" fmla="*/ 2147483647 h 194"/>
              <a:gd name="T6" fmla="*/ 2147483647 w 598"/>
              <a:gd name="T7" fmla="*/ 2147483647 h 194"/>
              <a:gd name="T8" fmla="*/ 2147483647 w 598"/>
              <a:gd name="T9" fmla="*/ 2147483647 h 194"/>
              <a:gd name="T10" fmla="*/ 2147483647 w 598"/>
              <a:gd name="T11" fmla="*/ 2147483647 h 194"/>
              <a:gd name="T12" fmla="*/ 2147483647 w 598"/>
              <a:gd name="T13" fmla="*/ 2147483647 h 194"/>
              <a:gd name="T14" fmla="*/ 2147483647 w 598"/>
              <a:gd name="T15" fmla="*/ 2147483647 h 194"/>
              <a:gd name="T16" fmla="*/ 2147483647 w 598"/>
              <a:gd name="T17" fmla="*/ 2147483647 h 19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598"/>
              <a:gd name="T28" fmla="*/ 0 h 194"/>
              <a:gd name="T29" fmla="*/ 598 w 598"/>
              <a:gd name="T30" fmla="*/ 194 h 19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598" h="194">
                <a:moveTo>
                  <a:pt x="44" y="107"/>
                </a:moveTo>
                <a:cubicBezTo>
                  <a:pt x="0" y="127"/>
                  <a:pt x="66" y="186"/>
                  <a:pt x="109" y="190"/>
                </a:cubicBezTo>
                <a:cubicBezTo>
                  <a:pt x="152" y="194"/>
                  <a:pt x="250" y="136"/>
                  <a:pt x="303" y="131"/>
                </a:cubicBezTo>
                <a:cubicBezTo>
                  <a:pt x="356" y="126"/>
                  <a:pt x="389" y="159"/>
                  <a:pt x="427" y="158"/>
                </a:cubicBezTo>
                <a:cubicBezTo>
                  <a:pt x="465" y="157"/>
                  <a:pt x="508" y="142"/>
                  <a:pt x="530" y="122"/>
                </a:cubicBezTo>
                <a:cubicBezTo>
                  <a:pt x="552" y="102"/>
                  <a:pt x="598" y="60"/>
                  <a:pt x="561" y="40"/>
                </a:cubicBezTo>
                <a:cubicBezTo>
                  <a:pt x="524" y="20"/>
                  <a:pt x="387" y="4"/>
                  <a:pt x="307" y="2"/>
                </a:cubicBezTo>
                <a:cubicBezTo>
                  <a:pt x="227" y="0"/>
                  <a:pt x="127" y="14"/>
                  <a:pt x="83" y="31"/>
                </a:cubicBezTo>
                <a:cubicBezTo>
                  <a:pt x="40" y="49"/>
                  <a:pt x="52" y="91"/>
                  <a:pt x="44" y="107"/>
                </a:cubicBezTo>
                <a:close/>
              </a:path>
            </a:pathLst>
          </a:custGeom>
          <a:solidFill>
            <a:srgbClr val="FF6600"/>
          </a:solidFill>
          <a:ln w="25400" cap="flat" cmpd="sng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2"/>
          <p:cNvSpPr>
            <a:spLocks noChangeArrowheads="1"/>
          </p:cNvSpPr>
          <p:nvPr/>
        </p:nvSpPr>
        <p:spPr bwMode="auto">
          <a:xfrm rot="-1114617">
            <a:off x="4510088" y="4597400"/>
            <a:ext cx="3200400" cy="533400"/>
          </a:xfrm>
          <a:prstGeom prst="rect">
            <a:avLst/>
          </a:prstGeom>
          <a:blipFill dpi="0" rotWithShape="1">
            <a:blip r:embed="rId2" cstate="print">
              <a:lum bright="6000"/>
            </a:blip>
            <a:srcRect/>
            <a:tile tx="0" ty="0" sx="100000" sy="100000" flip="none" algn="tl"/>
          </a:blip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34" name="Pie 33"/>
          <p:cNvSpPr/>
          <p:nvPr/>
        </p:nvSpPr>
        <p:spPr bwMode="auto">
          <a:xfrm>
            <a:off x="914400" y="2209800"/>
            <a:ext cx="7099300" cy="7010400"/>
          </a:xfrm>
          <a:prstGeom prst="pie">
            <a:avLst>
              <a:gd name="adj1" fmla="val 19921258"/>
              <a:gd name="adj2" fmla="val 21598832"/>
            </a:avLst>
          </a:prstGeom>
          <a:blipFill>
            <a:blip r:embed="rId2" cstate="print">
              <a:lum bright="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12" name="Pie 11"/>
          <p:cNvSpPr/>
          <p:nvPr/>
        </p:nvSpPr>
        <p:spPr bwMode="auto">
          <a:xfrm>
            <a:off x="3887788" y="5105400"/>
            <a:ext cx="1219200" cy="1219200"/>
          </a:xfrm>
          <a:prstGeom prst="pie">
            <a:avLst>
              <a:gd name="adj1" fmla="val 16202251"/>
              <a:gd name="adj2" fmla="val 21598625"/>
            </a:avLst>
          </a:prstGeom>
          <a:blipFill>
            <a:blip r:embed="rId2" cstate="print">
              <a:lum bright="-27000"/>
            </a:blip>
            <a:tile tx="0" ty="0" sx="100000" sy="100000" flip="none" algn="tl"/>
          </a:blip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/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>
                <a:solidFill>
                  <a:schemeClr val="tx2"/>
                </a:solidFill>
                <a:latin typeface="+mj-lt"/>
              </a:rPr>
              <a:t>Anisotropic MHD turbulence</a:t>
            </a: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ct val="70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Can MHD turbulence explain the presence of perpendicular ion heating?</a:t>
            </a:r>
            <a:r>
              <a:rPr lang="en-US" sz="1800" i="0" dirty="0" smtClean="0">
                <a:latin typeface="+mj-lt"/>
              </a:rPr>
              <a:t>  </a:t>
            </a:r>
            <a:r>
              <a:rPr lang="en-US" sz="2000" i="0" dirty="0" smtClean="0">
                <a:latin typeface="+mj-lt"/>
              </a:rPr>
              <a:t>Maybe not!</a:t>
            </a:r>
            <a:endParaRPr lang="en-US" sz="2000" i="0" dirty="0">
              <a:latin typeface="+mj-lt"/>
            </a:endParaRPr>
          </a:p>
        </p:txBody>
      </p:sp>
      <p:cxnSp>
        <p:nvCxnSpPr>
          <p:cNvPr id="35847" name="Straight Arrow Connector 5"/>
          <p:cNvCxnSpPr>
            <a:cxnSpLocks noChangeShapeType="1"/>
          </p:cNvCxnSpPr>
          <p:nvPr/>
        </p:nvCxnSpPr>
        <p:spPr bwMode="auto">
          <a:xfrm rot="5400000" flipH="1" flipV="1">
            <a:off x="2172494" y="3620294"/>
            <a:ext cx="4648200" cy="1588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5848" name="Straight Arrow Connector 7"/>
          <p:cNvCxnSpPr>
            <a:cxnSpLocks noChangeShapeType="1"/>
          </p:cNvCxnSpPr>
          <p:nvPr/>
        </p:nvCxnSpPr>
        <p:spPr bwMode="auto">
          <a:xfrm>
            <a:off x="4267200" y="5713413"/>
            <a:ext cx="46482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4038600" y="1143000"/>
            <a:ext cx="914400" cy="461963"/>
            <a:chOff x="4495800" y="1524000"/>
            <a:chExt cx="914400" cy="461665"/>
          </a:xfrm>
        </p:grpSpPr>
        <p:sp>
          <p:nvSpPr>
            <p:cNvPr id="35866" name="TextBox 12"/>
            <p:cNvSpPr txBox="1">
              <a:spLocks noChangeArrowheads="1"/>
            </p:cNvSpPr>
            <p:nvPr/>
          </p:nvSpPr>
          <p:spPr bwMode="auto">
            <a:xfrm>
              <a:off x="4495800" y="1524000"/>
              <a:ext cx="9144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dirty="0"/>
                <a:t>k</a:t>
              </a:r>
            </a:p>
          </p:txBody>
        </p:sp>
        <p:cxnSp>
          <p:nvCxnSpPr>
            <p:cNvPr id="35867" name="Straight Connector 14"/>
            <p:cNvCxnSpPr>
              <a:cxnSpLocks noChangeShapeType="1"/>
            </p:cNvCxnSpPr>
            <p:nvPr/>
          </p:nvCxnSpPr>
          <p:spPr bwMode="auto">
            <a:xfrm rot="5400000">
              <a:off x="4686300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  <p:cxnSp>
          <p:nvCxnSpPr>
            <p:cNvPr id="35868" name="Straight Connector 15"/>
            <p:cNvCxnSpPr>
              <a:cxnSpLocks noChangeShapeType="1"/>
            </p:cNvCxnSpPr>
            <p:nvPr/>
          </p:nvCxnSpPr>
          <p:spPr bwMode="auto">
            <a:xfrm rot="5400000">
              <a:off x="4745832" y="1897856"/>
              <a:ext cx="152400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round/>
              <a:headEnd/>
              <a:tailEnd type="none" w="med" len="lg"/>
            </a:ln>
          </p:spPr>
        </p:cxnSp>
      </p:grpSp>
      <p:sp>
        <p:nvSpPr>
          <p:cNvPr id="35850" name="TextBox 16"/>
          <p:cNvSpPr txBox="1">
            <a:spLocks noChangeArrowheads="1"/>
          </p:cNvSpPr>
          <p:nvPr/>
        </p:nvSpPr>
        <p:spPr bwMode="auto">
          <a:xfrm>
            <a:off x="8458200" y="5181600"/>
            <a:ext cx="5969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k</a:t>
            </a:r>
          </a:p>
        </p:txBody>
      </p:sp>
      <p:cxnSp>
        <p:nvCxnSpPr>
          <p:cNvPr id="35851" name="Straight Connector 17"/>
          <p:cNvCxnSpPr>
            <a:cxnSpLocks noChangeShapeType="1"/>
          </p:cNvCxnSpPr>
          <p:nvPr/>
        </p:nvCxnSpPr>
        <p:spPr bwMode="auto">
          <a:xfrm rot="10800000">
            <a:off x="8680450" y="5588000"/>
            <a:ext cx="1524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cxnSp>
        <p:nvCxnSpPr>
          <p:cNvPr id="35852" name="Straight Connector 18"/>
          <p:cNvCxnSpPr>
            <a:cxnSpLocks noChangeShapeType="1"/>
          </p:cNvCxnSpPr>
          <p:nvPr/>
        </p:nvCxnSpPr>
        <p:spPr bwMode="auto">
          <a:xfrm rot="5400000">
            <a:off x="8699500" y="5532438"/>
            <a:ext cx="114300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 type="none" w="med" len="lg"/>
          </a:ln>
        </p:spPr>
      </p:cxnSp>
      <p:sp>
        <p:nvSpPr>
          <p:cNvPr id="35853" name="Freeform 42"/>
          <p:cNvSpPr>
            <a:spLocks/>
          </p:cNvSpPr>
          <p:nvPr/>
        </p:nvSpPr>
        <p:spPr bwMode="auto">
          <a:xfrm rot="666537">
            <a:off x="5329238" y="4762500"/>
            <a:ext cx="1905000" cy="930275"/>
          </a:xfrm>
          <a:custGeom>
            <a:avLst/>
            <a:gdLst>
              <a:gd name="T0" fmla="*/ 0 w 1905000"/>
              <a:gd name="T1" fmla="*/ 934517 h 929570"/>
              <a:gd name="T2" fmla="*/ 698500 w 1905000"/>
              <a:gd name="T3" fmla="*/ 640863 h 929570"/>
              <a:gd name="T4" fmla="*/ 1143000 w 1905000"/>
              <a:gd name="T5" fmla="*/ 102496 h 929570"/>
              <a:gd name="T6" fmla="*/ 1905000 w 1905000"/>
              <a:gd name="T7" fmla="*/ 25894 h 929570"/>
              <a:gd name="T8" fmla="*/ 0 60000 65536"/>
              <a:gd name="T9" fmla="*/ 0 60000 65536"/>
              <a:gd name="T10" fmla="*/ 0 60000 65536"/>
              <a:gd name="T11" fmla="*/ 0 60000 65536"/>
              <a:gd name="T12" fmla="*/ 0 w 1905000"/>
              <a:gd name="T13" fmla="*/ 0 h 929570"/>
              <a:gd name="T14" fmla="*/ 1905000 w 1905000"/>
              <a:gd name="T15" fmla="*/ 929570 h 92957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905000" h="929570">
                <a:moveTo>
                  <a:pt x="0" y="929570"/>
                </a:moveTo>
                <a:cubicBezTo>
                  <a:pt x="229658" y="784578"/>
                  <a:pt x="508000" y="775406"/>
                  <a:pt x="698500" y="637470"/>
                </a:cubicBezTo>
                <a:cubicBezTo>
                  <a:pt x="889000" y="499534"/>
                  <a:pt x="941917" y="203906"/>
                  <a:pt x="1143000" y="101953"/>
                </a:cubicBezTo>
                <a:cubicBezTo>
                  <a:pt x="1344083" y="0"/>
                  <a:pt x="1905000" y="25754"/>
                  <a:pt x="1905000" y="25754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4" name="Freeform 43"/>
          <p:cNvSpPr>
            <a:spLocks/>
          </p:cNvSpPr>
          <p:nvPr/>
        </p:nvSpPr>
        <p:spPr bwMode="auto">
          <a:xfrm rot="-485013">
            <a:off x="6070600" y="5294313"/>
            <a:ext cx="1620838" cy="182562"/>
          </a:xfrm>
          <a:custGeom>
            <a:avLst/>
            <a:gdLst>
              <a:gd name="T0" fmla="*/ 0 w 1841500"/>
              <a:gd name="T1" fmla="*/ 5127 h 302684"/>
              <a:gd name="T2" fmla="*/ 251580 w 1841500"/>
              <a:gd name="T3" fmla="*/ 37 h 302684"/>
              <a:gd name="T4" fmla="*/ 516883 w 1841500"/>
              <a:gd name="T5" fmla="*/ 4905 h 302684"/>
              <a:gd name="T6" fmla="*/ 663256 w 1841500"/>
              <a:gd name="T7" fmla="*/ 2250 h 302684"/>
              <a:gd name="T8" fmla="*/ 0 60000 65536"/>
              <a:gd name="T9" fmla="*/ 0 60000 65536"/>
              <a:gd name="T10" fmla="*/ 0 60000 65536"/>
              <a:gd name="T11" fmla="*/ 0 60000 65536"/>
              <a:gd name="T12" fmla="*/ 0 w 1841500"/>
              <a:gd name="T13" fmla="*/ 0 h 302684"/>
              <a:gd name="T14" fmla="*/ 1841500 w 1841500"/>
              <a:gd name="T15" fmla="*/ 302684 h 30268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841500" h="302684">
                <a:moveTo>
                  <a:pt x="0" y="294217"/>
                </a:moveTo>
                <a:cubicBezTo>
                  <a:pt x="229658" y="149225"/>
                  <a:pt x="459317" y="4234"/>
                  <a:pt x="698500" y="2117"/>
                </a:cubicBezTo>
                <a:cubicBezTo>
                  <a:pt x="937683" y="0"/>
                  <a:pt x="1244600" y="260350"/>
                  <a:pt x="1435100" y="281517"/>
                </a:cubicBezTo>
                <a:cubicBezTo>
                  <a:pt x="1625600" y="302684"/>
                  <a:pt x="1841500" y="129117"/>
                  <a:pt x="1841500" y="129117"/>
                </a:cubicBezTo>
              </a:path>
            </a:pathLst>
          </a:cu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lg"/>
          </a:ln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5855" name="Text Box 14"/>
          <p:cNvSpPr txBox="1">
            <a:spLocks noChangeArrowheads="1"/>
          </p:cNvSpPr>
          <p:nvPr/>
        </p:nvSpPr>
        <p:spPr bwMode="auto">
          <a:xfrm>
            <a:off x="3429000" y="5124450"/>
            <a:ext cx="1066800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algn="r" eaLnBrk="0" hangingPunct="0">
              <a:lnSpc>
                <a:spcPct val="90000"/>
              </a:lnSpc>
              <a:spcBef>
                <a:spcPct val="70000"/>
              </a:spcBef>
              <a:buSzPct val="115000"/>
            </a:pPr>
            <a:r>
              <a:rPr lang="en-US" sz="1800" i="0" dirty="0">
                <a:latin typeface="+mj-lt"/>
              </a:rPr>
              <a:t>Energy input</a:t>
            </a:r>
          </a:p>
        </p:txBody>
      </p:sp>
      <p:cxnSp>
        <p:nvCxnSpPr>
          <p:cNvPr id="35856" name="Straight Arrow Connector 23"/>
          <p:cNvCxnSpPr>
            <a:cxnSpLocks noChangeShapeType="1"/>
          </p:cNvCxnSpPr>
          <p:nvPr/>
        </p:nvCxnSpPr>
        <p:spPr bwMode="auto">
          <a:xfrm rot="5400000" flipH="1" flipV="1">
            <a:off x="6037263" y="3717925"/>
            <a:ext cx="4233862" cy="1588"/>
          </a:xfrm>
          <a:prstGeom prst="straightConnector1">
            <a:avLst/>
          </a:prstGeom>
          <a:noFill/>
          <a:ln w="38100" algn="ctr">
            <a:solidFill>
              <a:srgbClr val="0000B1">
                <a:alpha val="74901"/>
              </a:srgbClr>
            </a:solidFill>
            <a:prstDash val="sysDash"/>
            <a:round/>
            <a:headEnd/>
            <a:tailEnd/>
          </a:ln>
        </p:spPr>
      </p:cxnSp>
      <p:cxnSp>
        <p:nvCxnSpPr>
          <p:cNvPr id="35857" name="Straight Arrow Connector 24"/>
          <p:cNvCxnSpPr>
            <a:cxnSpLocks noChangeShapeType="1"/>
          </p:cNvCxnSpPr>
          <p:nvPr/>
        </p:nvCxnSpPr>
        <p:spPr bwMode="auto">
          <a:xfrm>
            <a:off x="4267200" y="2133600"/>
            <a:ext cx="4267200" cy="1588"/>
          </a:xfrm>
          <a:prstGeom prst="straightConnector1">
            <a:avLst/>
          </a:prstGeom>
          <a:noFill/>
          <a:ln w="38100" algn="ctr">
            <a:solidFill>
              <a:srgbClr val="E60000">
                <a:alpha val="74901"/>
              </a:srgbClr>
            </a:solidFill>
            <a:prstDash val="sysDash"/>
            <a:round/>
            <a:headEnd/>
            <a:tailEnd/>
          </a:ln>
        </p:spPr>
      </p:cxnSp>
      <p:sp>
        <p:nvSpPr>
          <p:cNvPr id="35858" name="Up Arrow 25"/>
          <p:cNvSpPr>
            <a:spLocks noChangeArrowheads="1"/>
          </p:cNvSpPr>
          <p:nvPr/>
        </p:nvSpPr>
        <p:spPr bwMode="auto">
          <a:xfrm>
            <a:off x="5638800" y="1905000"/>
            <a:ext cx="7239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E60000">
              <a:alpha val="74901"/>
            </a:srgbClr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>
              <a:solidFill>
                <a:srgbClr val="E60000"/>
              </a:solidFill>
            </a:endParaRPr>
          </a:p>
        </p:txBody>
      </p:sp>
      <p:sp>
        <p:nvSpPr>
          <p:cNvPr id="35859" name="TextBox 26"/>
          <p:cNvSpPr txBox="1">
            <a:spLocks noChangeArrowheads="1"/>
          </p:cNvSpPr>
          <p:nvPr/>
        </p:nvSpPr>
        <p:spPr bwMode="auto">
          <a:xfrm>
            <a:off x="4572000" y="1566863"/>
            <a:ext cx="312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0" dirty="0">
                <a:solidFill>
                  <a:srgbClr val="E60000"/>
                </a:solidFill>
                <a:latin typeface="Arial" charset="0"/>
                <a:cs typeface="Arial" charset="0"/>
              </a:rPr>
              <a:t>ion cyclotron waves</a:t>
            </a:r>
          </a:p>
        </p:txBody>
      </p:sp>
      <p:sp>
        <p:nvSpPr>
          <p:cNvPr id="35860" name="Up Arrow 27"/>
          <p:cNvSpPr>
            <a:spLocks noChangeArrowheads="1"/>
          </p:cNvSpPr>
          <p:nvPr/>
        </p:nvSpPr>
        <p:spPr bwMode="auto">
          <a:xfrm rot="5400000">
            <a:off x="7916863" y="3798888"/>
            <a:ext cx="723900" cy="2286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B1">
              <a:alpha val="74901"/>
            </a:srgbClr>
          </a:solidFill>
          <a:ln w="19050" algn="ctr">
            <a:noFill/>
            <a:round/>
            <a:headEnd/>
            <a:tailEnd type="arrow" w="med" len="lg"/>
          </a:ln>
        </p:spPr>
        <p:txBody>
          <a:bodyPr wrap="none" anchor="ctr"/>
          <a:lstStyle/>
          <a:p>
            <a:pPr algn="ctr" eaLnBrk="0" hangingPunct="0"/>
            <a:endParaRPr lang="en-US" dirty="0"/>
          </a:p>
        </p:txBody>
      </p:sp>
      <p:sp>
        <p:nvSpPr>
          <p:cNvPr id="35861" name="TextBox 28"/>
          <p:cNvSpPr txBox="1">
            <a:spLocks noChangeArrowheads="1"/>
          </p:cNvSpPr>
          <p:nvPr/>
        </p:nvSpPr>
        <p:spPr bwMode="auto">
          <a:xfrm rot="5400000">
            <a:off x="6993732" y="3812381"/>
            <a:ext cx="31242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 i="0" dirty="0">
                <a:solidFill>
                  <a:srgbClr val="0000B1"/>
                </a:solidFill>
                <a:latin typeface="Arial" charset="0"/>
                <a:cs typeface="Arial" charset="0"/>
              </a:rPr>
              <a:t>kinetic Alfvén waves</a:t>
            </a:r>
          </a:p>
        </p:txBody>
      </p:sp>
      <p:sp>
        <p:nvSpPr>
          <p:cNvPr id="30" name="TextBox 29"/>
          <p:cNvSpPr txBox="1"/>
          <p:nvPr/>
        </p:nvSpPr>
        <p:spPr>
          <a:xfrm rot="16200000">
            <a:off x="3571875" y="1971675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i="0" dirty="0">
                <a:solidFill>
                  <a:srgbClr val="E60000"/>
                </a:solidFill>
                <a:latin typeface="+mj-lt"/>
                <a:cs typeface="Arial" pitchFamily="34" charset="0"/>
              </a:rPr>
              <a:t>Ω</a:t>
            </a:r>
            <a:r>
              <a:rPr lang="en-US" b="1" i="0" baseline="-24000" dirty="0">
                <a:solidFill>
                  <a:srgbClr val="E60000"/>
                </a:solidFill>
                <a:latin typeface="+mj-lt"/>
                <a:cs typeface="Arial" pitchFamily="34" charset="0"/>
              </a:rPr>
              <a:t>p</a:t>
            </a:r>
            <a:r>
              <a:rPr lang="en-US" sz="2000" b="1" i="0" dirty="0">
                <a:solidFill>
                  <a:srgbClr val="E60000"/>
                </a:solidFill>
                <a:latin typeface="+mj-lt"/>
                <a:cs typeface="Arial" pitchFamily="34" charset="0"/>
              </a:rPr>
              <a:t>/V</a:t>
            </a:r>
            <a:r>
              <a:rPr lang="en-US" b="1" i="0" baseline="-24000" dirty="0">
                <a:solidFill>
                  <a:srgbClr val="E60000"/>
                </a:solidFill>
                <a:latin typeface="+mj-lt"/>
                <a:cs typeface="Arial" pitchFamily="34" charset="0"/>
              </a:rPr>
              <a:t>A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00963" y="5767388"/>
            <a:ext cx="9906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l-GR" sz="2000" b="1" i="0" dirty="0">
                <a:solidFill>
                  <a:srgbClr val="0000B1"/>
                </a:solidFill>
                <a:latin typeface="+mj-lt"/>
                <a:cs typeface="Arial" pitchFamily="34" charset="0"/>
              </a:rPr>
              <a:t>Ω</a:t>
            </a:r>
            <a:r>
              <a:rPr lang="en-US" b="1" i="0" baseline="-24000" dirty="0">
                <a:solidFill>
                  <a:srgbClr val="0000B1"/>
                </a:solidFill>
                <a:latin typeface="+mj-lt"/>
                <a:cs typeface="Arial" pitchFamily="34" charset="0"/>
              </a:rPr>
              <a:t>p</a:t>
            </a:r>
            <a:r>
              <a:rPr lang="en-US" sz="2000" b="1" i="0" dirty="0">
                <a:solidFill>
                  <a:srgbClr val="0000B1"/>
                </a:solidFill>
                <a:latin typeface="+mj-lt"/>
                <a:cs typeface="Arial" pitchFamily="34" charset="0"/>
              </a:rPr>
              <a:t>/c</a:t>
            </a:r>
            <a:r>
              <a:rPr lang="en-US" sz="2800" b="1" i="0" baseline="-24000" dirty="0">
                <a:solidFill>
                  <a:srgbClr val="0000B1"/>
                </a:solidFill>
                <a:latin typeface="+mj-lt"/>
                <a:cs typeface="Arial" pitchFamily="34" charset="0"/>
              </a:rPr>
              <a:t>s</a:t>
            </a:r>
          </a:p>
        </p:txBody>
      </p:sp>
      <p:sp>
        <p:nvSpPr>
          <p:cNvPr id="35864" name="Text Box 14"/>
          <p:cNvSpPr txBox="1">
            <a:spLocks noChangeArrowheads="1"/>
          </p:cNvSpPr>
          <p:nvPr/>
        </p:nvSpPr>
        <p:spPr bwMode="auto">
          <a:xfrm>
            <a:off x="76200" y="4495800"/>
            <a:ext cx="34290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In a low-</a:t>
            </a:r>
            <a:r>
              <a:rPr lang="el-GR" sz="2000" i="0" dirty="0">
                <a:latin typeface="+mj-lt"/>
              </a:rPr>
              <a:t>β</a:t>
            </a:r>
            <a:r>
              <a:rPr lang="en-US" sz="2000" i="0" dirty="0">
                <a:latin typeface="+mj-lt"/>
              </a:rPr>
              <a:t> plasma, cyclotron waves heat </a:t>
            </a:r>
            <a:r>
              <a:rPr lang="en-US" sz="2000" b="1" i="0" dirty="0">
                <a:solidFill>
                  <a:srgbClr val="FF0000"/>
                </a:solidFill>
                <a:latin typeface="+mj-lt"/>
              </a:rPr>
              <a:t>ions &amp; protons</a:t>
            </a:r>
            <a:r>
              <a:rPr lang="en-US" sz="2000" i="0" dirty="0">
                <a:latin typeface="+mj-lt"/>
              </a:rPr>
              <a:t> when they damp, but kinetic Alfvén waves are Landau-damped, heating </a:t>
            </a:r>
            <a:r>
              <a:rPr lang="en-US" sz="2000" b="1" i="0" dirty="0">
                <a:solidFill>
                  <a:srgbClr val="0000CC"/>
                </a:solidFill>
                <a:latin typeface="+mj-lt"/>
              </a:rPr>
              <a:t>electrons.</a:t>
            </a:r>
            <a:endParaRPr lang="en-US" sz="2000" i="0" dirty="0">
              <a:latin typeface="+mj-lt"/>
            </a:endParaRPr>
          </a:p>
        </p:txBody>
      </p:sp>
      <p:sp>
        <p:nvSpPr>
          <p:cNvPr id="32" name="Text Box 14"/>
          <p:cNvSpPr txBox="1">
            <a:spLocks noChangeArrowheads="1"/>
          </p:cNvSpPr>
          <p:nvPr/>
        </p:nvSpPr>
        <p:spPr bwMode="auto">
          <a:xfrm>
            <a:off x="76200" y="1164152"/>
            <a:ext cx="3733800" cy="343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Alfvén waves propagate ~freely in the </a:t>
            </a:r>
            <a:r>
              <a:rPr lang="en-US" sz="2000" b="1" i="0" dirty="0">
                <a:latin typeface="+mj-lt"/>
              </a:rPr>
              <a:t>parallel</a:t>
            </a:r>
            <a:r>
              <a:rPr lang="en-US" sz="2000" i="0" dirty="0">
                <a:latin typeface="+mj-lt"/>
              </a:rPr>
              <a:t> direction (and don’t interact easily with one another), but field lines can “shuffle” in the </a:t>
            </a:r>
            <a:r>
              <a:rPr lang="en-US" sz="2000" b="1" i="0" dirty="0">
                <a:latin typeface="+mj-lt"/>
              </a:rPr>
              <a:t>perpendicular</a:t>
            </a:r>
            <a:r>
              <a:rPr lang="en-US" sz="2000" i="0" dirty="0">
                <a:latin typeface="+mj-lt"/>
              </a:rPr>
              <a:t> direction.</a:t>
            </a:r>
          </a:p>
          <a:p>
            <a:pPr marL="169863" indent="-169863" eaLnBrk="0" hangingPunct="0">
              <a:lnSpc>
                <a:spcPct val="92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>
                <a:latin typeface="+mj-lt"/>
              </a:rPr>
              <a:t>Thus, when the background field is strong, cascade proceeds mainly in the plane perpendicular to field </a:t>
            </a:r>
            <a:r>
              <a:rPr lang="en-US" sz="2000" i="0" dirty="0" smtClean="0">
                <a:latin typeface="+mj-lt"/>
              </a:rPr>
              <a:t> </a:t>
            </a:r>
            <a:r>
              <a:rPr lang="en-US" sz="1800" i="0" dirty="0" smtClean="0">
                <a:latin typeface="+mj-lt"/>
              </a:rPr>
              <a:t>(</a:t>
            </a:r>
            <a:r>
              <a:rPr lang="en-US" sz="1800" i="0" dirty="0">
                <a:latin typeface="+mj-lt"/>
              </a:rPr>
              <a:t>Strauss 1976; Montgomery 1982).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ounded Rectangle 39"/>
          <p:cNvSpPr/>
          <p:nvPr/>
        </p:nvSpPr>
        <p:spPr bwMode="auto">
          <a:xfrm>
            <a:off x="114300" y="2209800"/>
            <a:ext cx="8877300" cy="533400"/>
          </a:xfrm>
          <a:prstGeom prst="roundRect">
            <a:avLst>
              <a:gd name="adj" fmla="val 7408"/>
            </a:avLst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2000" i="0" dirty="0" smtClean="0">
                <a:latin typeface="+mj-lt"/>
              </a:rPr>
              <a:t>We model the wave transport → cascade → coupling → heating, in fast solar wind.</a:t>
            </a: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Multi-mode coupling?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1328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Fast-mode waves propagate – and cascade – more isotropically than Alfvén waves.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Chandran (2005) suggested that Alfvén and fast-mode waves may share energy via nonlinear couplings (AAF, AFF).  If coupling is strong enough, some high-frequency fast-mode wave energy may feed </a:t>
            </a:r>
            <a:r>
              <a:rPr lang="en-US" sz="2000" dirty="0" smtClean="0">
                <a:latin typeface="+mj-lt"/>
              </a:rPr>
              <a:t>back</a:t>
            </a:r>
            <a:r>
              <a:rPr lang="en-US" sz="2000" i="0" dirty="0" smtClean="0">
                <a:latin typeface="+mj-lt"/>
              </a:rPr>
              <a:t> to the Alfvén modes  →  ion cyclotron!</a:t>
            </a:r>
          </a:p>
        </p:txBody>
      </p:sp>
      <p:grpSp>
        <p:nvGrpSpPr>
          <p:cNvPr id="2" name="Group 41"/>
          <p:cNvGrpSpPr/>
          <p:nvPr/>
        </p:nvGrpSpPr>
        <p:grpSpPr>
          <a:xfrm>
            <a:off x="76200" y="2819400"/>
            <a:ext cx="9067800" cy="3059906"/>
            <a:chOff x="76200" y="2819400"/>
            <a:chExt cx="9067800" cy="3059906"/>
          </a:xfrm>
        </p:grpSpPr>
        <p:pic>
          <p:nvPicPr>
            <p:cNvPr id="33" name="Picture 32" descr="eqns_Um.gif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627" t="63012" r="4627"/>
            <a:stretch>
              <a:fillRect/>
            </a:stretch>
          </p:blipFill>
          <p:spPr>
            <a:xfrm>
              <a:off x="762000" y="3581401"/>
              <a:ext cx="5715000" cy="969216"/>
            </a:xfrm>
            <a:prstGeom prst="rect">
              <a:avLst/>
            </a:prstGeom>
          </p:spPr>
        </p:pic>
        <p:sp>
          <p:nvSpPr>
            <p:cNvPr id="35" name="Text Box 14"/>
            <p:cNvSpPr txBox="1">
              <a:spLocks noChangeArrowheads="1"/>
            </p:cNvSpPr>
            <p:nvPr/>
          </p:nvSpPr>
          <p:spPr bwMode="auto">
            <a:xfrm>
              <a:off x="6858000" y="3886200"/>
              <a:ext cx="1828800" cy="3416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algn="ctr" eaLnBrk="0" hangingPunct="0">
                <a:lnSpc>
                  <a:spcPct val="90000"/>
                </a:lnSpc>
                <a:spcBef>
                  <a:spcPts val="1200"/>
                </a:spcBef>
                <a:buSzPct val="115000"/>
              </a:pPr>
              <a:r>
                <a:rPr lang="en-US" sz="1800" i="0" dirty="0" smtClean="0">
                  <a:latin typeface="+mj-lt"/>
                </a:rPr>
                <a:t>(Jacques 1977)</a:t>
              </a:r>
              <a:endParaRPr lang="en-US" sz="1800" i="0" dirty="0">
                <a:latin typeface="+mj-lt"/>
              </a:endParaRPr>
            </a:p>
          </p:txBody>
        </p:sp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76200" y="4648200"/>
              <a:ext cx="6477000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169863" indent="-169863" eaLnBrk="0" hangingPunct="0">
                <a:lnSpc>
                  <a:spcPct val="90000"/>
                </a:lnSpc>
                <a:spcBef>
                  <a:spcPts val="1200"/>
                </a:spcBef>
                <a:buSzPct val="115000"/>
              </a:pPr>
              <a:r>
                <a:rPr lang="en-US" sz="2000" i="0" dirty="0" smtClean="0">
                  <a:latin typeface="+mj-lt"/>
                </a:rPr>
                <a:t>For the Alfvén waves, </a:t>
              </a:r>
              <a:r>
                <a:rPr lang="en-US" sz="2000" i="1" dirty="0" smtClean="0">
                  <a:latin typeface="+mj-lt"/>
                </a:rPr>
                <a:t>Q</a:t>
              </a:r>
              <a:r>
                <a:rPr lang="en-US" baseline="-22000" dirty="0" smtClean="0">
                  <a:latin typeface="+mj-lt"/>
                </a:rPr>
                <a:t>m</a:t>
              </a:r>
              <a:r>
                <a:rPr lang="en-US" sz="2000" i="0" dirty="0" smtClean="0">
                  <a:latin typeface="+mj-lt"/>
                </a:rPr>
                <a:t> depends on:</a:t>
              </a:r>
            </a:p>
            <a:p>
              <a:pPr marL="228600" indent="-165100" eaLnBrk="0" hangingPunct="0">
                <a:lnSpc>
                  <a:spcPct val="90000"/>
                </a:lnSpc>
                <a:spcBef>
                  <a:spcPts val="12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latin typeface="+mj-lt"/>
                </a:rPr>
                <a:t>Wave reflection:</a:t>
              </a:r>
              <a:r>
                <a:rPr lang="en-US" sz="2000" dirty="0" smtClean="0">
                  <a:latin typeface="+mj-lt"/>
                </a:rPr>
                <a:t>  </a:t>
              </a:r>
              <a:r>
                <a:rPr lang="en-US" sz="2000" b="1" i="1" dirty="0" smtClean="0">
                  <a:latin typeface="+mj-lt"/>
                </a:rPr>
                <a:t>Z</a:t>
              </a:r>
              <a:r>
                <a:rPr lang="en-US" b="1" i="0" baseline="-25000" dirty="0" smtClean="0">
                  <a:latin typeface="+mj-lt"/>
                </a:rPr>
                <a:t>+</a:t>
              </a:r>
              <a:r>
                <a:rPr lang="en-US" sz="2000" b="1" i="0" dirty="0" smtClean="0">
                  <a:latin typeface="+mj-lt"/>
                </a:rPr>
                <a:t>  ≠ </a:t>
              </a:r>
              <a:r>
                <a:rPr lang="en-US" sz="2000" b="1" i="1" dirty="0" smtClean="0">
                  <a:latin typeface="+mj-lt"/>
                </a:rPr>
                <a:t>Z</a:t>
              </a:r>
              <a:r>
                <a:rPr lang="en-US" b="1" i="0" baseline="-25000" dirty="0" smtClean="0">
                  <a:latin typeface="+mj-lt"/>
                </a:rPr>
                <a:t>–</a:t>
              </a:r>
              <a:r>
                <a:rPr lang="en-US" sz="2000" b="1" i="0" dirty="0" smtClean="0">
                  <a:latin typeface="+mj-lt"/>
                </a:rPr>
                <a:t>  </a:t>
              </a:r>
              <a:r>
                <a:rPr lang="en-US" sz="2000" i="0" dirty="0" smtClean="0">
                  <a:latin typeface="+mj-lt"/>
                </a:rPr>
                <a:t>  (Chandran &amp; Hollweg 2009)</a:t>
              </a:r>
            </a:p>
            <a:p>
              <a:pPr marL="228600" indent="-165100" eaLnBrk="0" hangingPunct="0">
                <a:lnSpc>
                  <a:spcPct val="90000"/>
                </a:lnSpc>
                <a:spcBef>
                  <a:spcPts val="1200"/>
                </a:spcBef>
                <a:buSzPct val="115000"/>
                <a:buFontTx/>
                <a:buChar char="•"/>
              </a:pPr>
              <a:r>
                <a:rPr lang="en-US" sz="2000" i="0" dirty="0" smtClean="0">
                  <a:latin typeface="+mj-lt"/>
                </a:rPr>
                <a:t>Turb. correlation length </a:t>
              </a:r>
              <a:r>
                <a:rPr lang="en-US" sz="2000" dirty="0" smtClean="0">
                  <a:latin typeface="+mj-lt"/>
                </a:rPr>
                <a:t> </a:t>
              </a:r>
              <a:r>
                <a:rPr lang="en-US" sz="2000" b="1" i="1" dirty="0" smtClean="0">
                  <a:latin typeface="+mj-lt"/>
                </a:rPr>
                <a:t>L</a:t>
              </a:r>
              <a:r>
                <a:rPr lang="en-US" sz="2000" i="0" dirty="0" smtClean="0">
                  <a:latin typeface="+mj-lt"/>
                </a:rPr>
                <a:t>  (obeys its own transport eqn.)</a:t>
              </a:r>
              <a:endParaRPr lang="en-US" sz="2000" i="0" dirty="0">
                <a:latin typeface="+mj-lt"/>
              </a:endParaRPr>
            </a:p>
          </p:txBody>
        </p:sp>
        <p:sp>
          <p:nvSpPr>
            <p:cNvPr id="37" name="Rounded Rectangle 36"/>
            <p:cNvSpPr/>
            <p:nvPr/>
          </p:nvSpPr>
          <p:spPr bwMode="auto">
            <a:xfrm>
              <a:off x="6553200" y="4572000"/>
              <a:ext cx="2286000" cy="1295400"/>
            </a:xfrm>
            <a:prstGeom prst="roundRect">
              <a:avLst/>
            </a:prstGeom>
            <a:solidFill>
              <a:srgbClr val="FFFF99"/>
            </a:solidFill>
            <a:ln w="19050" cap="flat" cmpd="sng" algn="ctr">
              <a:noFill/>
              <a:prstDash val="solid"/>
              <a:round/>
              <a:headEnd type="none" w="med" len="med"/>
              <a:tailEnd type="arrow" w="med" len="lg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Damping rate:</a:t>
              </a:r>
            </a:p>
            <a:p>
              <a:pPr marL="0" marR="0" indent="0" algn="ctr" defTabSz="914400" rtl="0" eaLnBrk="0" fontAlgn="base" latinLnBrk="0" hangingPunct="0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800" b="1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rPr>
                <a:t>  </a:t>
              </a:r>
            </a:p>
            <a:p>
              <a:pPr marL="228600" marR="0" indent="-1651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i="0" dirty="0" smtClean="0">
                  <a:latin typeface="+mj-lt"/>
                </a:rPr>
                <a:t>turb. cascade</a:t>
              </a:r>
            </a:p>
            <a:p>
              <a:pPr marL="228600" marR="0" indent="-16510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itchFamily="34" charset="0"/>
                <a:buChar char="•"/>
                <a:tabLst/>
              </a:pPr>
              <a:r>
                <a:rPr lang="en-US" sz="2000" i="0" dirty="0" smtClean="0">
                  <a:latin typeface="+mj-lt"/>
                </a:rPr>
                <a:t>visc/cond/Ohm</a:t>
              </a:r>
            </a:p>
          </p:txBody>
        </p:sp>
        <p:cxnSp>
          <p:nvCxnSpPr>
            <p:cNvPr id="39" name="Straight Arrow Connector 38"/>
            <p:cNvCxnSpPr/>
            <p:nvPr/>
          </p:nvCxnSpPr>
          <p:spPr bwMode="auto">
            <a:xfrm flipH="1" flipV="1">
              <a:off x="6172200" y="4368800"/>
              <a:ext cx="381000" cy="355600"/>
            </a:xfrm>
            <a:prstGeom prst="straightConnector1">
              <a:avLst/>
            </a:prstGeom>
            <a:solidFill>
              <a:schemeClr val="accent1"/>
            </a:solidFill>
            <a:ln w="34925" cap="flat" cmpd="sng" algn="ctr">
              <a:solidFill>
                <a:schemeClr val="tx1">
                  <a:lumMod val="50000"/>
                  <a:lumOff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41" name="Text Box 14"/>
            <p:cNvSpPr txBox="1">
              <a:spLocks noChangeArrowheads="1"/>
            </p:cNvSpPr>
            <p:nvPr/>
          </p:nvSpPr>
          <p:spPr bwMode="auto">
            <a:xfrm>
              <a:off x="76200" y="2819400"/>
              <a:ext cx="90678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eaLnBrk="0" hangingPunct="0">
                <a:lnSpc>
                  <a:spcPct val="90000"/>
                </a:lnSpc>
                <a:spcBef>
                  <a:spcPts val="1500"/>
                </a:spcBef>
                <a:buSzPct val="115000"/>
                <a:buFont typeface="Arial" pitchFamily="34" charset="0"/>
                <a:buChar char="•"/>
              </a:pPr>
              <a:r>
                <a:rPr lang="en-US" sz="2000" i="0" dirty="0" smtClean="0">
                  <a:latin typeface="+mj-lt"/>
                </a:rPr>
                <a:t>First, we solve </a:t>
              </a:r>
              <a:r>
                <a:rPr lang="en-US" sz="2000" b="1" i="0" dirty="0" smtClean="0">
                  <a:solidFill>
                    <a:srgbClr val="C00000"/>
                  </a:solidFill>
                  <a:latin typeface="+mj-lt"/>
                </a:rPr>
                <a:t>radial transport equations</a:t>
              </a:r>
              <a:r>
                <a:rPr lang="en-US" sz="2000" i="0" dirty="0" smtClean="0">
                  <a:latin typeface="+mj-lt"/>
                </a:rPr>
                <a:t> for the energy densities (</a:t>
              </a:r>
              <a:r>
                <a:rPr lang="en-US" sz="2000" i="1" dirty="0" smtClean="0">
                  <a:latin typeface="+mj-lt"/>
                </a:rPr>
                <a:t>U</a:t>
              </a:r>
              <a:r>
                <a:rPr lang="en-US" sz="2000" baseline="-24000" dirty="0" smtClean="0">
                  <a:latin typeface="+mj-lt"/>
                </a:rPr>
                <a:t>m</a:t>
              </a:r>
              <a:r>
                <a:rPr lang="en-US" sz="2000" i="0" dirty="0" smtClean="0">
                  <a:latin typeface="+mj-lt"/>
                </a:rPr>
                <a:t>) of the individual Alfvén, fast, and slow mode fluctuations.</a:t>
              </a:r>
              <a:endParaRPr lang="en-US" sz="2000" i="0" dirty="0">
                <a:latin typeface="+mj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Alfvén, fast, &amp; slow mode waves in fast wind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76200" y="801688"/>
            <a:ext cx="906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We compute how the A, F, S modes perturb velocity, magnetic field, &amp; density:</a:t>
            </a:r>
            <a:endParaRPr lang="en-US" sz="2000" i="0" dirty="0">
              <a:latin typeface="+mj-lt"/>
            </a:endParaRPr>
          </a:p>
        </p:txBody>
      </p:sp>
      <p:pic>
        <p:nvPicPr>
          <p:cNvPr id="29" name="Picture 28" descr="eqns_Um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9305"/>
          <a:stretch>
            <a:fillRect/>
          </a:stretch>
        </p:blipFill>
        <p:spPr>
          <a:xfrm>
            <a:off x="1752600" y="1143000"/>
            <a:ext cx="5257800" cy="838200"/>
          </a:xfrm>
          <a:prstGeom prst="rect">
            <a:avLst/>
          </a:prstGeom>
        </p:spPr>
      </p:pic>
      <p:sp>
        <p:nvSpPr>
          <p:cNvPr id="8" name="Text Box 14"/>
          <p:cNvSpPr txBox="1">
            <a:spLocks noChangeArrowheads="1"/>
          </p:cNvSpPr>
          <p:nvPr/>
        </p:nvSpPr>
        <p:spPr bwMode="auto">
          <a:xfrm>
            <a:off x="76200" y="2057400"/>
            <a:ext cx="906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u="sng" dirty="0" smtClean="0">
                <a:latin typeface="+mj-lt"/>
              </a:rPr>
              <a:t>Free parameters:</a:t>
            </a:r>
            <a:r>
              <a:rPr lang="en-US" sz="2000" i="0" dirty="0" smtClean="0">
                <a:latin typeface="+mj-lt"/>
              </a:rPr>
              <a:t> lower boundary conditions on </a:t>
            </a:r>
            <a:r>
              <a:rPr lang="en-US" sz="2000" i="1" dirty="0" smtClean="0">
                <a:latin typeface="+mj-lt"/>
              </a:rPr>
              <a:t>U</a:t>
            </a:r>
            <a:r>
              <a:rPr lang="en-US" baseline="-22000" dirty="0" smtClean="0">
                <a:latin typeface="+mj-lt"/>
              </a:rPr>
              <a:t>m</a:t>
            </a:r>
            <a:r>
              <a:rPr lang="en-US" sz="2000" i="0" dirty="0" smtClean="0">
                <a:latin typeface="+mj-lt"/>
              </a:rPr>
              <a:t> &amp; normalization for corr. length.</a:t>
            </a:r>
            <a:endParaRPr lang="en-US" sz="2000" i="0" dirty="0">
              <a:latin typeface="+mj-lt"/>
            </a:endParaRPr>
          </a:p>
        </p:txBody>
      </p:sp>
      <p:pic>
        <p:nvPicPr>
          <p:cNvPr id="9" name="Picture 8" descr="f03a_sheban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2514601"/>
            <a:ext cx="4308210" cy="3592947"/>
          </a:xfrm>
          <a:prstGeom prst="rect">
            <a:avLst/>
          </a:prstGeom>
        </p:spPr>
      </p:pic>
      <p:pic>
        <p:nvPicPr>
          <p:cNvPr id="10" name="Picture 9" descr="f03b_shebang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8200" y="2514600"/>
            <a:ext cx="4343400" cy="3592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 bwMode="auto">
          <a:xfrm>
            <a:off x="4876800" y="2438400"/>
            <a:ext cx="1066800" cy="1397000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round/>
            <a:headEnd type="none" w="med" len="med"/>
            <a:tailEnd type="arrow" w="med" len="lg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Alfvén, fast, &amp; slow mode waves in fast wind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76200" y="762000"/>
            <a:ext cx="9067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u="sng" dirty="0" smtClean="0">
                <a:latin typeface="+mj-lt"/>
              </a:rPr>
              <a:t>Caveat:</a:t>
            </a:r>
            <a:r>
              <a:rPr lang="en-US" sz="2000" i="0" dirty="0" smtClean="0">
                <a:latin typeface="+mj-lt"/>
              </a:rPr>
              <a:t>  changing correlation length (</a:t>
            </a:r>
            <a:r>
              <a:rPr lang="en-US" sz="2000" i="1" dirty="0" smtClean="0">
                <a:latin typeface="+mj-lt"/>
              </a:rPr>
              <a:t>L</a:t>
            </a:r>
            <a:r>
              <a:rPr lang="en-US" sz="2000" i="0" dirty="0" smtClean="0">
                <a:latin typeface="+mj-lt"/>
              </a:rPr>
              <a:t> ~ 1/</a:t>
            </a:r>
            <a:r>
              <a:rPr lang="en-US" sz="2000" dirty="0" smtClean="0">
                <a:latin typeface="+mj-lt"/>
              </a:rPr>
              <a:t>k</a:t>
            </a:r>
            <a:r>
              <a:rPr lang="en-US" i="0" baseline="-22000" dirty="0" smtClean="0">
                <a:latin typeface="+mj-lt"/>
              </a:rPr>
              <a:t>outer</a:t>
            </a:r>
            <a:r>
              <a:rPr lang="en-US" sz="2000" i="0" dirty="0" smtClean="0">
                <a:latin typeface="+mj-lt"/>
              </a:rPr>
              <a:t>) changes collisional damping a lot:</a:t>
            </a:r>
            <a:endParaRPr lang="en-US" sz="2000" i="0" dirty="0">
              <a:latin typeface="+mj-lt"/>
            </a:endParaRPr>
          </a:p>
        </p:txBody>
      </p:sp>
      <p:pic>
        <p:nvPicPr>
          <p:cNvPr id="6" name="Picture 5" descr="f04_shebang_vary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600" y="1295400"/>
            <a:ext cx="4876800" cy="48146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24400" y="2939736"/>
            <a:ext cx="1066800" cy="840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88000"/>
              </a:lnSpc>
            </a:pPr>
            <a:r>
              <a:rPr lang="en-US" sz="1600" b="1" i="0" dirty="0" smtClean="0">
                <a:solidFill>
                  <a:srgbClr val="FF0000"/>
                </a:solidFill>
                <a:latin typeface="+mj-lt"/>
              </a:rPr>
              <a:t>300 km</a:t>
            </a:r>
          </a:p>
          <a:p>
            <a:pPr>
              <a:lnSpc>
                <a:spcPct val="88000"/>
              </a:lnSpc>
            </a:pPr>
            <a:r>
              <a:rPr lang="en-US" sz="1600" b="1" i="0" dirty="0" smtClean="0">
                <a:solidFill>
                  <a:srgbClr val="FF9933"/>
                </a:solidFill>
                <a:latin typeface="+mj-lt"/>
              </a:rPr>
              <a:t>200 km</a:t>
            </a:r>
          </a:p>
          <a:p>
            <a:pPr>
              <a:lnSpc>
                <a:spcPct val="88000"/>
              </a:lnSpc>
            </a:pPr>
            <a:r>
              <a:rPr lang="en-US" sz="1600" b="1" i="0" dirty="0" smtClean="0">
                <a:solidFill>
                  <a:srgbClr val="00B050"/>
                </a:solidFill>
                <a:latin typeface="+mj-lt"/>
              </a:rPr>
              <a:t>130 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24384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>
                <a:latin typeface="+mj-lt"/>
              </a:rPr>
              <a:t>L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i="0" dirty="0" smtClean="0">
                <a:latin typeface="+mj-lt"/>
              </a:rPr>
              <a:t>at</a:t>
            </a:r>
            <a:r>
              <a:rPr lang="en-US" sz="1600" dirty="0" smtClean="0">
                <a:latin typeface="+mj-lt"/>
              </a:rPr>
              <a:t> </a:t>
            </a:r>
            <a:r>
              <a:rPr lang="en-US" sz="1600" i="1" dirty="0" smtClean="0">
                <a:latin typeface="+mj-lt"/>
              </a:rPr>
              <a:t>r</a:t>
            </a:r>
            <a:r>
              <a:rPr lang="en-US" sz="1600" dirty="0" smtClean="0">
                <a:latin typeface="+mj-lt"/>
              </a:rPr>
              <a:t> = </a:t>
            </a:r>
            <a:r>
              <a:rPr lang="en-US" sz="1600" i="1" dirty="0" smtClean="0">
                <a:latin typeface="+mj-lt"/>
              </a:rPr>
              <a:t>R</a:t>
            </a:r>
            <a:r>
              <a:rPr lang="en-US" i="0" baseline="-25000" dirty="0" smtClean="0">
                <a:latin typeface="+mj-lt"/>
              </a:rPr>
              <a:t>s</a:t>
            </a:r>
            <a:r>
              <a:rPr lang="en-US" i="0" dirty="0" smtClean="0">
                <a:latin typeface="+mj-lt"/>
              </a:rPr>
              <a:t> </a:t>
            </a:r>
            <a:r>
              <a:rPr lang="en-US" sz="1600" b="1" i="0" dirty="0" smtClean="0">
                <a:latin typeface="+mj-lt"/>
              </a:rPr>
              <a:t>:</a:t>
            </a:r>
            <a:endParaRPr lang="en-US" sz="1600" b="1" i="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60800" y="37084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solidFill>
                  <a:srgbClr val="00C1EE"/>
                </a:solidFill>
                <a:latin typeface="+mj-lt"/>
              </a:rPr>
              <a:t>100 km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60800" y="44196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solidFill>
                  <a:schemeClr val="accent2">
                    <a:lumMod val="75000"/>
                  </a:schemeClr>
                </a:solidFill>
                <a:latin typeface="+mj-lt"/>
              </a:rPr>
              <a:t>50 km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768600" y="4953000"/>
            <a:ext cx="1066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0" dirty="0" smtClean="0">
                <a:latin typeface="+mj-lt"/>
              </a:rPr>
              <a:t>30 km</a:t>
            </a: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6324600" y="2534993"/>
            <a:ext cx="2514600" cy="1148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1800" i="0" dirty="0" smtClean="0">
                <a:latin typeface="+mj-lt"/>
              </a:rPr>
              <a:t>Earlier estimates:</a:t>
            </a:r>
          </a:p>
          <a:p>
            <a:pPr algn="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1800" b="1" i="0" dirty="0" smtClean="0">
                <a:latin typeface="+mj-lt"/>
              </a:rPr>
              <a:t>75 km</a:t>
            </a:r>
            <a:r>
              <a:rPr lang="en-US" sz="1800" i="0" dirty="0" smtClean="0">
                <a:latin typeface="+mj-lt"/>
              </a:rPr>
              <a:t> (CvB07)</a:t>
            </a:r>
          </a:p>
          <a:p>
            <a:pPr algn="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1800" b="1" i="0" dirty="0" smtClean="0">
                <a:latin typeface="+mj-lt"/>
              </a:rPr>
              <a:t>300 km</a:t>
            </a:r>
            <a:r>
              <a:rPr lang="en-US" sz="1800" i="0" dirty="0" smtClean="0">
                <a:latin typeface="+mj-lt"/>
              </a:rPr>
              <a:t> (CvB05)</a:t>
            </a:r>
            <a:endParaRPr lang="en-US" sz="1800" i="0" dirty="0">
              <a:latin typeface="+mj-lt"/>
            </a:endParaRP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5041900" y="4305300"/>
            <a:ext cx="3733800" cy="1554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It’s unlikely for Sun-generated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slow-mode</a:t>
            </a:r>
            <a:r>
              <a:rPr lang="en-US" sz="2000" i="0" dirty="0" smtClean="0">
                <a:latin typeface="+mj-lt"/>
              </a:rPr>
              <a:t> waves to survive to large heights, so we ignore them for remainder of this work (see, however, Howes et al. 2011).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5041900" y="1282700"/>
            <a:ext cx="4114800" cy="969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5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Our standard model for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fast-mode</a:t>
            </a:r>
            <a:r>
              <a:rPr lang="en-US" sz="2000" i="0" dirty="0" smtClean="0">
                <a:latin typeface="+mj-lt"/>
              </a:rPr>
              <a:t> waves is a representative example, not a definitive prediction!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Model cascade </a:t>
            </a:r>
            <a:r>
              <a:rPr lang="en-US" sz="3200" b="1" dirty="0" smtClean="0">
                <a:solidFill>
                  <a:schemeClr val="tx2"/>
                </a:solidFill>
                <a:latin typeface="+mj-lt"/>
              </a:rPr>
              <a:t>+</a:t>
            </a:r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 Alfvén/fast-mode coupling 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0" y="776407"/>
            <a:ext cx="9144000" cy="1546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Clr>
                <a:srgbClr val="111111"/>
              </a:buClr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Turbulent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cascade</a:t>
            </a:r>
            <a:r>
              <a:rPr lang="en-US" sz="2000" i="0" dirty="0" smtClean="0">
                <a:latin typeface="+mj-lt"/>
              </a:rPr>
              <a:t> modeled as time-steady advection/diffusion in wavenumber space.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Clr>
                <a:srgbClr val="111111"/>
              </a:buClr>
              <a:buSzPct val="115000"/>
              <a:buFontTx/>
              <a:buChar char="•"/>
            </a:pP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Dissipation</a:t>
            </a:r>
            <a:r>
              <a:rPr lang="en-US" sz="2000" i="0" dirty="0" smtClean="0">
                <a:latin typeface="+mj-lt"/>
              </a:rPr>
              <a:t> from KAW Landau damping (A) and transit-time damping (F) included.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Clr>
                <a:srgbClr val="111111"/>
              </a:buClr>
              <a:buSzPct val="115000"/>
              <a:buFontTx/>
              <a:buChar char="•"/>
            </a:pP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Coupling</a:t>
            </a:r>
            <a:r>
              <a:rPr lang="en-US" sz="2000" i="0" dirty="0" smtClean="0">
                <a:latin typeface="+mj-lt"/>
              </a:rPr>
              <a:t> between A &amp; F modes treated with Chandran (2005) weak turb. timescale.</a:t>
            </a:r>
          </a:p>
          <a:p>
            <a:pPr marL="169863" indent="-169863" eaLnBrk="0" hangingPunct="0">
              <a:lnSpc>
                <a:spcPct val="90000"/>
              </a:lnSpc>
              <a:spcBef>
                <a:spcPts val="900"/>
              </a:spcBef>
              <a:buSzPct val="115000"/>
              <a:buFontTx/>
              <a:buChar char="•"/>
            </a:pPr>
            <a:endParaRPr lang="en-US" sz="2000" i="0" dirty="0">
              <a:latin typeface="+mj-lt"/>
            </a:endParaRPr>
          </a:p>
        </p:txBody>
      </p:sp>
      <p:pic>
        <p:nvPicPr>
          <p:cNvPr id="4" name="Picture 3" descr="ipaper_spectra.gif"/>
          <p:cNvPicPr>
            <a:picLocks noChangeAspect="1"/>
          </p:cNvPicPr>
          <p:nvPr/>
        </p:nvPicPr>
        <p:blipFill>
          <a:blip r:embed="rId2" cstate="print"/>
          <a:srcRect b="49577"/>
          <a:stretch>
            <a:fillRect/>
          </a:stretch>
        </p:blipFill>
        <p:spPr>
          <a:xfrm>
            <a:off x="304800" y="2485659"/>
            <a:ext cx="4084443" cy="3457939"/>
          </a:xfrm>
          <a:prstGeom prst="rect">
            <a:avLst/>
          </a:prstGeom>
        </p:spPr>
      </p:pic>
      <p:pic>
        <p:nvPicPr>
          <p:cNvPr id="5" name="Picture 4" descr="ipaper_spectra.gif"/>
          <p:cNvPicPr>
            <a:picLocks noChangeAspect="1"/>
          </p:cNvPicPr>
          <p:nvPr/>
        </p:nvPicPr>
        <p:blipFill>
          <a:blip r:embed="rId2" cstate="print"/>
          <a:srcRect t="49577"/>
          <a:stretch>
            <a:fillRect/>
          </a:stretch>
        </p:blipFill>
        <p:spPr>
          <a:xfrm>
            <a:off x="4724400" y="2485657"/>
            <a:ext cx="4084443" cy="3457943"/>
          </a:xfrm>
          <a:prstGeom prst="rect">
            <a:avLst/>
          </a:prstGeom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381000" y="2095381"/>
            <a:ext cx="40386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2000" dirty="0" smtClean="0">
                <a:latin typeface="+mj-lt"/>
              </a:rPr>
              <a:t>Pure Alfvén mode:</a:t>
            </a:r>
          </a:p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endParaRPr lang="en-US" sz="2000" dirty="0">
              <a:latin typeface="+mj-lt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648200" y="2095381"/>
            <a:ext cx="449580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2000" dirty="0" smtClean="0">
                <a:latin typeface="+mj-lt"/>
              </a:rPr>
              <a:t>Alfvén mode with AAF/AFF coupling:</a:t>
            </a:r>
          </a:p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Preliminary coupling results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101600" y="725488"/>
            <a:ext cx="8915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0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We computed heating rates for protons &amp; electrons from Vlasov-Maxwell dispersion.  Fast-mode wave power varied up &amp; down from the standard model </a:t>
            </a:r>
            <a:r>
              <a:rPr lang="en-US" sz="2000" b="1" i="0" dirty="0" smtClean="0">
                <a:latin typeface="+mj-lt"/>
              </a:rPr>
              <a:t>. . . </a:t>
            </a:r>
            <a:endParaRPr lang="en-US" sz="2000" b="1" i="0" dirty="0">
              <a:latin typeface="+mj-lt"/>
            </a:endParaRPr>
          </a:p>
        </p:txBody>
      </p:sp>
      <p:pic>
        <p:nvPicPr>
          <p:cNvPr id="6" name="Picture 5" descr="QpQe_agu_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447800"/>
            <a:ext cx="8229600" cy="4735318"/>
          </a:xfrm>
          <a:prstGeom prst="rect">
            <a:avLst/>
          </a:prstGeom>
        </p:spPr>
      </p:pic>
      <p:pic>
        <p:nvPicPr>
          <p:cNvPr id="7" name="Picture 6" descr="QpQe_agu_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1447800"/>
            <a:ext cx="8229600" cy="4735318"/>
          </a:xfrm>
          <a:prstGeom prst="rect">
            <a:avLst/>
          </a:prstGeom>
        </p:spPr>
      </p:pic>
      <p:grpSp>
        <p:nvGrpSpPr>
          <p:cNvPr id="2" name="Group 10"/>
          <p:cNvGrpSpPr/>
          <p:nvPr/>
        </p:nvGrpSpPr>
        <p:grpSpPr>
          <a:xfrm>
            <a:off x="6781800" y="2590800"/>
            <a:ext cx="1295400" cy="1408331"/>
            <a:chOff x="6781800" y="2590800"/>
            <a:chExt cx="1295400" cy="1408331"/>
          </a:xfrm>
        </p:grpSpPr>
        <p:sp>
          <p:nvSpPr>
            <p:cNvPr id="8" name="TextBox 7"/>
            <p:cNvSpPr txBox="1"/>
            <p:nvPr/>
          </p:nvSpPr>
          <p:spPr>
            <a:xfrm>
              <a:off x="6781800" y="3352800"/>
              <a:ext cx="1295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00" b="1" i="1" dirty="0" smtClean="0">
                  <a:solidFill>
                    <a:srgbClr val="737373"/>
                  </a:solidFill>
                  <a:latin typeface="+mj-lt"/>
                </a:rPr>
                <a:t>Helios &amp; Ulysses</a:t>
              </a:r>
              <a:endParaRPr lang="en-US" sz="1800" b="1" i="1" dirty="0">
                <a:solidFill>
                  <a:srgbClr val="737373"/>
                </a:solidFill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 flipH="1" flipV="1">
              <a:off x="7162800" y="2590800"/>
              <a:ext cx="76200" cy="762000"/>
            </a:xfrm>
            <a:prstGeom prst="straightConnector1">
              <a:avLst/>
            </a:prstGeom>
            <a:solidFill>
              <a:schemeClr val="accent1"/>
            </a:solidFill>
            <a:ln w="31750" cap="flat" cmpd="sng" algn="ctr">
              <a:solidFill>
                <a:srgbClr val="848484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ChangeArrowheads="1"/>
          </p:cNvSpPr>
          <p:nvPr/>
        </p:nvSpPr>
        <p:spPr bwMode="auto">
          <a:xfrm>
            <a:off x="114300" y="63500"/>
            <a:ext cx="88773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n-US" sz="3200" b="1" i="1" dirty="0" smtClean="0">
                <a:solidFill>
                  <a:schemeClr val="tx2"/>
                </a:solidFill>
                <a:latin typeface="+mj-lt"/>
              </a:rPr>
              <a:t>Preferential heavy ion heating</a:t>
            </a:r>
            <a:endParaRPr lang="en-US" sz="3200" b="1" i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5846" name="Text Box 14"/>
          <p:cNvSpPr txBox="1">
            <a:spLocks noChangeArrowheads="1"/>
          </p:cNvSpPr>
          <p:nvPr/>
        </p:nvSpPr>
        <p:spPr bwMode="auto">
          <a:xfrm>
            <a:off x="228600" y="749181"/>
            <a:ext cx="8610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eaLnBrk="0" hangingPunct="0">
              <a:lnSpc>
                <a:spcPct val="90000"/>
              </a:lnSpc>
              <a:spcBef>
                <a:spcPts val="1200"/>
              </a:spcBef>
              <a:buSzPct val="115000"/>
              <a:buFontTx/>
              <a:buChar char="•"/>
            </a:pPr>
            <a:r>
              <a:rPr lang="en-US" sz="2000" i="0" dirty="0" smtClean="0">
                <a:latin typeface="+mj-lt"/>
              </a:rPr>
              <a:t>UV spectroscopy provides constraints on </a:t>
            </a:r>
            <a:r>
              <a:rPr lang="en-US" sz="2000" dirty="0" smtClean="0">
                <a:latin typeface="+mj-lt"/>
              </a:rPr>
              <a:t>Q</a:t>
            </a:r>
            <a:r>
              <a:rPr lang="en-US" i="0" baseline="-22000" dirty="0" smtClean="0">
                <a:latin typeface="+mj-lt"/>
              </a:rPr>
              <a:t>ion</a:t>
            </a:r>
            <a:r>
              <a:rPr lang="en-US" sz="2000" i="0" dirty="0" smtClean="0">
                <a:latin typeface="+mj-lt"/>
              </a:rPr>
              <a:t> for 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O</a:t>
            </a:r>
            <a:r>
              <a:rPr lang="en-US" b="1" i="0" baseline="28000" dirty="0" smtClean="0">
                <a:solidFill>
                  <a:srgbClr val="C00000"/>
                </a:solidFill>
                <a:latin typeface="+mj-lt"/>
              </a:rPr>
              <a:t>+5</a:t>
            </a:r>
            <a:r>
              <a:rPr lang="en-US" sz="2000" b="1" i="0" dirty="0" smtClean="0">
                <a:solidFill>
                  <a:srgbClr val="C00000"/>
                </a:solidFill>
                <a:latin typeface="+mj-lt"/>
              </a:rPr>
              <a:t> ions</a:t>
            </a:r>
            <a:r>
              <a:rPr lang="en-US" sz="2000" i="0" dirty="0" smtClean="0">
                <a:latin typeface="+mj-lt"/>
              </a:rPr>
              <a:t> in the corona</a:t>
            </a:r>
            <a:r>
              <a:rPr lang="en-US" sz="2000" b="1" i="0" dirty="0" smtClean="0">
                <a:latin typeface="+mj-lt"/>
              </a:rPr>
              <a:t> . . .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28600" y="5715000"/>
            <a:ext cx="8610600" cy="341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ctr" eaLnBrk="0" hangingPunct="0">
              <a:lnSpc>
                <a:spcPct val="90000"/>
              </a:lnSpc>
              <a:spcBef>
                <a:spcPts val="1200"/>
              </a:spcBef>
              <a:buSzPct val="115000"/>
            </a:pPr>
            <a:r>
              <a:rPr lang="en-US" sz="1800" i="0" dirty="0" smtClean="0">
                <a:latin typeface="+mj-lt"/>
              </a:rPr>
              <a:t>SUMER (Landi &amp; Cranmer 2009);  UVCS (Cranmer et al. 1999)</a:t>
            </a:r>
            <a:endParaRPr lang="en-US" sz="1800" b="1" i="0" dirty="0" smtClean="0">
              <a:latin typeface="+mj-lt"/>
            </a:endParaRPr>
          </a:p>
        </p:txBody>
      </p:sp>
      <p:pic>
        <p:nvPicPr>
          <p:cNvPr id="6" name="Picture 5" descr="Qovi_bonn.gif"/>
          <p:cNvPicPr>
            <a:picLocks noChangeAspect="1"/>
          </p:cNvPicPr>
          <p:nvPr/>
        </p:nvPicPr>
        <p:blipFill>
          <a:blip r:embed="rId2" cstate="print">
            <a:lum bright="-2000" contrast="2000"/>
          </a:blip>
          <a:stretch>
            <a:fillRect/>
          </a:stretch>
        </p:blipFill>
        <p:spPr>
          <a:xfrm>
            <a:off x="152400" y="1143000"/>
            <a:ext cx="8839200" cy="4516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 err="1" smtClean="0"/>
              <a:t>cartoonified</a:t>
            </a:r>
            <a:r>
              <a:rPr lang="en-US" dirty="0" smtClean="0"/>
              <a:t> view of multi-scale complexity</a:t>
            </a:r>
          </a:p>
        </p:txBody>
      </p:sp>
      <p:pic>
        <p:nvPicPr>
          <p:cNvPr id="12292" name="Picture 28" descr="tu05_crop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70204"/>
              </a:clrFrom>
              <a:clrTo>
                <a:srgbClr val="07020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399" y="3505200"/>
            <a:ext cx="5638801" cy="260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 Box 30"/>
          <p:cNvSpPr txBox="1">
            <a:spLocks noChangeArrowheads="1"/>
          </p:cNvSpPr>
          <p:nvPr/>
        </p:nvSpPr>
        <p:spPr bwMode="auto">
          <a:xfrm>
            <a:off x="381000" y="4572000"/>
            <a:ext cx="91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0" dirty="0">
                <a:latin typeface="+mn-lt"/>
              </a:rPr>
              <a:t>Tu et al. (2005)</a:t>
            </a:r>
            <a:endParaRPr lang="en-US" sz="1200" dirty="0">
              <a:latin typeface="+mn-lt"/>
            </a:endParaRPr>
          </a:p>
        </p:txBody>
      </p:sp>
      <p:pic>
        <p:nvPicPr>
          <p:cNvPr id="12295" name="Picture 31" descr="funnel_fisk_sw1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04439"/>
            <a:ext cx="1936052" cy="2448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Text Box 32"/>
          <p:cNvSpPr txBox="1">
            <a:spLocks noChangeArrowheads="1"/>
          </p:cNvSpPr>
          <p:nvPr/>
        </p:nvSpPr>
        <p:spPr bwMode="auto">
          <a:xfrm>
            <a:off x="304800" y="990600"/>
            <a:ext cx="685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 i="0" dirty="0">
                <a:latin typeface="+mn-lt"/>
              </a:rPr>
              <a:t>Fisk (2005)</a:t>
            </a:r>
            <a:endParaRPr lang="en-US" sz="1200" dirty="0">
              <a:latin typeface="+mn-lt"/>
            </a:endParaRPr>
          </a:p>
        </p:txBody>
      </p:sp>
      <p:pic>
        <p:nvPicPr>
          <p:cNvPr id="11" name="Picture 10" descr="schrijver01_cartoon2.gif"/>
          <p:cNvPicPr>
            <a:picLocks noChangeAspect="1"/>
          </p:cNvPicPr>
          <p:nvPr/>
        </p:nvPicPr>
        <p:blipFill>
          <a:blip r:embed="rId4" cstate="print"/>
          <a:srcRect r="1463" b="4665"/>
          <a:stretch>
            <a:fillRect/>
          </a:stretch>
        </p:blipFill>
        <p:spPr bwMode="auto">
          <a:xfrm>
            <a:off x="5791200" y="914400"/>
            <a:ext cx="3206750" cy="516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848600" y="5419725"/>
            <a:ext cx="1066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1200" i="0" dirty="0" err="1">
                <a:latin typeface="+mn-lt"/>
              </a:rPr>
              <a:t>Schrijver</a:t>
            </a:r>
            <a:r>
              <a:rPr lang="en-US" sz="1200" i="0" dirty="0">
                <a:latin typeface="+mn-lt"/>
              </a:rPr>
              <a:t> (2001)</a:t>
            </a:r>
          </a:p>
        </p:txBody>
      </p:sp>
      <p:sp>
        <p:nvSpPr>
          <p:cNvPr id="10" name="Text Box 32"/>
          <p:cNvSpPr txBox="1">
            <a:spLocks noChangeArrowheads="1"/>
          </p:cNvSpPr>
          <p:nvPr/>
        </p:nvSpPr>
        <p:spPr bwMode="auto">
          <a:xfrm>
            <a:off x="2819400" y="3174168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i="0" dirty="0" smtClean="0">
                <a:latin typeface="+mn-lt"/>
              </a:rPr>
              <a:t>Cranmer &amp; van </a:t>
            </a:r>
            <a:r>
              <a:rPr lang="en-US" sz="1200" i="0" dirty="0" err="1" smtClean="0">
                <a:latin typeface="+mn-lt"/>
              </a:rPr>
              <a:t>Ballegooijen</a:t>
            </a:r>
            <a:r>
              <a:rPr lang="en-US" sz="1200" i="0" dirty="0" smtClean="0">
                <a:latin typeface="+mn-lt"/>
              </a:rPr>
              <a:t> (2005</a:t>
            </a:r>
            <a:r>
              <a:rPr lang="en-US" sz="1200" i="0" dirty="0">
                <a:latin typeface="+mn-lt"/>
              </a:rPr>
              <a:t>)</a:t>
            </a:r>
            <a:endParaRPr lang="en-US" sz="1200" dirty="0">
              <a:latin typeface="+mn-lt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667000" y="890054"/>
            <a:ext cx="2743200" cy="2310346"/>
            <a:chOff x="2667000" y="914400"/>
            <a:chExt cx="2743200" cy="2310346"/>
          </a:xfrm>
        </p:grpSpPr>
        <p:pic>
          <p:nvPicPr>
            <p:cNvPr id="9" name="Picture 4" descr="cvb05_cartoon_color"/>
            <p:cNvPicPr>
              <a:picLocks noChangeAspect="1" noChangeArrowheads="1"/>
            </p:cNvPicPr>
            <p:nvPr/>
          </p:nvPicPr>
          <p:blipFill>
            <a:blip r:embed="rId5" cstate="print">
              <a:lum bright="-4000"/>
            </a:blip>
            <a:srcRect l="816" t="2474" r="68571" b="12371"/>
            <a:stretch>
              <a:fillRect/>
            </a:stretch>
          </p:blipFill>
          <p:spPr bwMode="auto">
            <a:xfrm>
              <a:off x="2667000" y="914400"/>
              <a:ext cx="2743200" cy="2310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" name="Rectangle 12"/>
            <p:cNvSpPr/>
            <p:nvPr/>
          </p:nvSpPr>
          <p:spPr bwMode="auto">
            <a:xfrm>
              <a:off x="2743200" y="2647167"/>
              <a:ext cx="381000" cy="228600"/>
            </a:xfrm>
            <a:prstGeom prst="rect">
              <a:avLst/>
            </a:prstGeom>
            <a:solidFill>
              <a:srgbClr val="F4F3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342900" marR="0" indent="-342900" algn="l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and slow solar wind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037" y="736600"/>
            <a:ext cx="87804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114300" indent="-114300">
              <a:spcBef>
                <a:spcPct val="40000"/>
              </a:spcBef>
              <a:buSzPct val="115000"/>
              <a:buFont typeface="Arial" pitchFamily="34" charset="0"/>
              <a:buChar char="•"/>
            </a:pPr>
            <a:r>
              <a:rPr lang="en-US" sz="2000" b="1" dirty="0" smtClean="0">
                <a:latin typeface="+mj-lt"/>
              </a:rPr>
              <a:t> </a:t>
            </a:r>
            <a:r>
              <a:rPr lang="en-US" sz="2000" b="1" i="0" dirty="0" smtClean="0">
                <a:solidFill>
                  <a:srgbClr val="FF0000"/>
                </a:solidFill>
                <a:latin typeface="+mj-lt"/>
              </a:rPr>
              <a:t>High-speed </a:t>
            </a:r>
            <a:r>
              <a:rPr lang="en-US" sz="2000" b="1" i="0" dirty="0">
                <a:solidFill>
                  <a:srgbClr val="FF0000"/>
                </a:solidFill>
                <a:latin typeface="+mj-lt"/>
              </a:rPr>
              <a:t>wind:</a:t>
            </a:r>
            <a:r>
              <a:rPr lang="en-US" sz="2000" i="0" dirty="0">
                <a:latin typeface="+mj-lt"/>
              </a:rPr>
              <a:t>  strong connections to </a:t>
            </a:r>
            <a:r>
              <a:rPr lang="en-US" sz="2000" i="0" dirty="0" smtClean="0">
                <a:latin typeface="+mj-lt"/>
              </a:rPr>
              <a:t>largest </a:t>
            </a:r>
            <a:r>
              <a:rPr lang="en-US" sz="2000" i="0" dirty="0">
                <a:latin typeface="+mj-lt"/>
              </a:rPr>
              <a:t>coronal holes</a:t>
            </a: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6037" y="1257637"/>
            <a:ext cx="28956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14300" indent="-114300">
              <a:spcBef>
                <a:spcPct val="40000"/>
              </a:spcBef>
              <a:buSzPct val="115000"/>
              <a:buFont typeface="Arial" pitchFamily="34" charset="0"/>
              <a:buChar char="•"/>
            </a:pPr>
            <a:r>
              <a:rPr lang="en-US" sz="2000" b="1" i="0" dirty="0" smtClean="0">
                <a:latin typeface="+mj-lt"/>
              </a:rPr>
              <a:t> </a:t>
            </a:r>
            <a:r>
              <a:rPr lang="en-US" sz="2000" b="1" i="0" dirty="0" smtClean="0">
                <a:solidFill>
                  <a:srgbClr val="0000FF"/>
                </a:solidFill>
                <a:latin typeface="+mj-lt"/>
              </a:rPr>
              <a:t>Low-speed </a:t>
            </a:r>
            <a:r>
              <a:rPr lang="en-US" sz="2000" b="1" i="0" dirty="0">
                <a:solidFill>
                  <a:srgbClr val="0000FF"/>
                </a:solidFill>
                <a:latin typeface="+mj-lt"/>
              </a:rPr>
              <a:t>wind:</a:t>
            </a:r>
            <a:r>
              <a:rPr lang="en-US" sz="2000" i="0" dirty="0">
                <a:latin typeface="+mj-lt"/>
              </a:rPr>
              <a:t> still no agreement </a:t>
            </a:r>
            <a:r>
              <a:rPr lang="en-US" sz="2000" i="0" dirty="0" smtClean="0">
                <a:latin typeface="+mj-lt"/>
              </a:rPr>
              <a:t>on </a:t>
            </a:r>
            <a:r>
              <a:rPr lang="en-US" sz="2000" i="0" dirty="0">
                <a:latin typeface="+mj-lt"/>
              </a:rPr>
              <a:t>the full range of coronal sources:</a:t>
            </a:r>
          </a:p>
        </p:txBody>
      </p:sp>
      <p:sp>
        <p:nvSpPr>
          <p:cNvPr id="16" name="Text Box 10"/>
          <p:cNvSpPr txBox="1">
            <a:spLocks noChangeArrowheads="1"/>
          </p:cNvSpPr>
          <p:nvPr/>
        </p:nvSpPr>
        <p:spPr bwMode="auto">
          <a:xfrm>
            <a:off x="3054350" y="1206500"/>
            <a:ext cx="3384550" cy="128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lnSpc>
                <a:spcPct val="93000"/>
              </a:lnSpc>
              <a:spcBef>
                <a:spcPct val="5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>
                <a:latin typeface="+mj-lt"/>
              </a:rPr>
              <a:t>hole/streamer </a:t>
            </a:r>
            <a:r>
              <a:rPr lang="en-US" sz="2000" i="0" dirty="0" smtClean="0">
                <a:latin typeface="+mj-lt"/>
              </a:rPr>
              <a:t>boundaries</a:t>
            </a:r>
            <a:endParaRPr lang="en-US" sz="2000" i="0" dirty="0">
              <a:latin typeface="+mj-lt"/>
            </a:endParaRPr>
          </a:p>
          <a:p>
            <a:pPr marL="177800" indent="-177800">
              <a:lnSpc>
                <a:spcPct val="93000"/>
              </a:lnSpc>
              <a:spcBef>
                <a:spcPct val="5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 smtClean="0">
                <a:latin typeface="+mj-lt"/>
              </a:rPr>
              <a:t>HCS plasma sheets (“stalks”)</a:t>
            </a:r>
            <a:endParaRPr lang="en-US" sz="2000" i="0" dirty="0">
              <a:latin typeface="+mj-lt"/>
            </a:endParaRPr>
          </a:p>
          <a:p>
            <a:pPr marL="177800" indent="-177800">
              <a:lnSpc>
                <a:spcPct val="93000"/>
              </a:lnSpc>
              <a:spcBef>
                <a:spcPct val="5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>
                <a:latin typeface="+mj-lt"/>
              </a:rPr>
              <a:t>small coronal </a:t>
            </a:r>
            <a:r>
              <a:rPr lang="en-US" sz="2000" i="0" dirty="0" smtClean="0">
                <a:latin typeface="+mj-lt"/>
              </a:rPr>
              <a:t>holes?  ARs?</a:t>
            </a:r>
            <a:endParaRPr lang="en-US" sz="2000" i="0" dirty="0">
              <a:latin typeface="+mj-lt"/>
            </a:endParaRPr>
          </a:p>
          <a:p>
            <a:pPr marL="177800" indent="-177800">
              <a:lnSpc>
                <a:spcPct val="93000"/>
              </a:lnSpc>
              <a:spcBef>
                <a:spcPct val="5000"/>
              </a:spcBef>
              <a:buSzPct val="115000"/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“pseudo-streamers?” </a:t>
            </a:r>
            <a:endParaRPr lang="en-US" sz="2000" i="0" dirty="0">
              <a:latin typeface="+mj-lt"/>
            </a:endParaRPr>
          </a:p>
        </p:txBody>
      </p:sp>
      <p:sp>
        <p:nvSpPr>
          <p:cNvPr id="18" name="AutoShape 11"/>
          <p:cNvSpPr>
            <a:spLocks/>
          </p:cNvSpPr>
          <p:nvPr/>
        </p:nvSpPr>
        <p:spPr bwMode="auto">
          <a:xfrm>
            <a:off x="2914650" y="1282700"/>
            <a:ext cx="190500" cy="11303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Arial" pitchFamily="34" charset="0"/>
              <a:buChar char="•"/>
            </a:pPr>
            <a:endParaRPr lang="en-US">
              <a:latin typeface="+mj-lt"/>
            </a:endParaRPr>
          </a:p>
        </p:txBody>
      </p:sp>
      <p:pic>
        <p:nvPicPr>
          <p:cNvPr id="8" name="Picture 7" descr="geiss95_cartoon1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25000"/>
          </a:blip>
          <a:stretch>
            <a:fillRect/>
          </a:stretch>
        </p:blipFill>
        <p:spPr>
          <a:xfrm rot="20832820">
            <a:off x="6032863" y="768756"/>
            <a:ext cx="3185904" cy="2453147"/>
          </a:xfrm>
          <a:prstGeom prst="rect">
            <a:avLst/>
          </a:prstGeom>
        </p:spPr>
      </p:pic>
      <p:pic>
        <p:nvPicPr>
          <p:cNvPr id="9" name="Picture 9" descr="fl_ec0812_022_terrestrial.jpg"/>
          <p:cNvPicPr>
            <a:picLocks noChangeAspect="1"/>
          </p:cNvPicPr>
          <p:nvPr/>
        </p:nvPicPr>
        <p:blipFill>
          <a:blip r:embed="rId4" cstate="print">
            <a:lum bright="-12000" contrast="16000"/>
          </a:blip>
          <a:srcRect t="21600" r="31680" b="43200"/>
          <a:stretch>
            <a:fillRect/>
          </a:stretch>
        </p:blipFill>
        <p:spPr bwMode="auto">
          <a:xfrm>
            <a:off x="3848100" y="3475502"/>
            <a:ext cx="5084303" cy="2620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 bwMode="auto">
          <a:xfrm>
            <a:off x="5029200" y="2514600"/>
            <a:ext cx="609600" cy="2286000"/>
          </a:xfrm>
          <a:prstGeom prst="straightConnector1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stealth" w="lg" len="lg"/>
          </a:ln>
          <a:effectLst/>
        </p:spPr>
      </p:cxnSp>
      <p:pic>
        <p:nvPicPr>
          <p:cNvPr id="19" name="cranmer_summ07_wavelet.mpg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90500" y="2667000"/>
            <a:ext cx="3429000" cy="3429000"/>
          </a:xfrm>
          <a:prstGeom prst="rect">
            <a:avLst/>
          </a:prstGeom>
        </p:spPr>
      </p:pic>
      <p:sp>
        <p:nvSpPr>
          <p:cNvPr id="21" name="Text Box 75"/>
          <p:cNvSpPr txBox="1">
            <a:spLocks noChangeArrowheads="1"/>
          </p:cNvSpPr>
          <p:nvPr/>
        </p:nvSpPr>
        <p:spPr bwMode="auto">
          <a:xfrm>
            <a:off x="3886200" y="5791200"/>
            <a:ext cx="1524000" cy="307777"/>
          </a:xfrm>
          <a:prstGeom prst="rect">
            <a:avLst/>
          </a:prstGeom>
          <a:solidFill>
            <a:schemeClr val="bg1">
              <a:alpha val="63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</a:pPr>
            <a:r>
              <a:rPr lang="en-US" sz="1400" i="0" dirty="0" err="1" smtClean="0">
                <a:latin typeface="+mj-lt"/>
              </a:rPr>
              <a:t>Rušin</a:t>
            </a:r>
            <a:r>
              <a:rPr lang="en-US" sz="1400" i="0" dirty="0" smtClean="0">
                <a:latin typeface="+mj-lt"/>
              </a:rPr>
              <a:t> et </a:t>
            </a:r>
            <a:r>
              <a:rPr lang="en-US" sz="1400" i="0" dirty="0">
                <a:latin typeface="+mj-lt"/>
              </a:rPr>
              <a:t>al. (</a:t>
            </a:r>
            <a:r>
              <a:rPr lang="en-US" sz="1400" i="0" dirty="0" smtClean="0">
                <a:latin typeface="+mj-lt"/>
              </a:rPr>
              <a:t>2010)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4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Fast and slow solar wind</a:t>
            </a:r>
          </a:p>
        </p:txBody>
      </p:sp>
      <p:sp>
        <p:nvSpPr>
          <p:cNvPr id="13" name="Text Box 3"/>
          <p:cNvSpPr txBox="1">
            <a:spLocks noChangeArrowheads="1"/>
          </p:cNvSpPr>
          <p:nvPr/>
        </p:nvSpPr>
        <p:spPr bwMode="auto">
          <a:xfrm>
            <a:off x="46037" y="885825"/>
            <a:ext cx="3611563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Bef>
                <a:spcPct val="40000"/>
              </a:spcBef>
              <a:buSzPct val="115000"/>
              <a:buFont typeface="Arial" pitchFamily="34" charset="0"/>
              <a:buChar char="•"/>
            </a:pPr>
            <a:r>
              <a:rPr lang="en-US" sz="2000" b="1" i="1" dirty="0" smtClean="0">
                <a:latin typeface="+mj-lt"/>
              </a:rPr>
              <a:t>Ulysses</a:t>
            </a:r>
            <a:r>
              <a:rPr lang="en-US" sz="2000" dirty="0" smtClean="0">
                <a:latin typeface="+mj-lt"/>
              </a:rPr>
              <a:t> revealed that the high-latitude fast wind is structurally “simpler” than the chaotic slow wind in the ecliptic.</a:t>
            </a:r>
            <a:endParaRPr lang="en-US" sz="2000" i="0" dirty="0">
              <a:latin typeface="+mj-lt"/>
            </a:endParaRP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6037" y="2387600"/>
            <a:ext cx="38401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Bef>
                <a:spcPct val="40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 smtClean="0">
                <a:latin typeface="+mj-lt"/>
              </a:rPr>
              <a:t>How “bimodal” are the 2 types?</a:t>
            </a:r>
            <a:endParaRPr lang="en-US" sz="2000" i="0" dirty="0">
              <a:latin typeface="+mj-lt"/>
            </a:endParaRPr>
          </a:p>
        </p:txBody>
      </p:sp>
      <p:grpSp>
        <p:nvGrpSpPr>
          <p:cNvPr id="2" name="Group 16"/>
          <p:cNvGrpSpPr/>
          <p:nvPr/>
        </p:nvGrpSpPr>
        <p:grpSpPr>
          <a:xfrm>
            <a:off x="76200" y="2921000"/>
            <a:ext cx="4775439" cy="3130550"/>
            <a:chOff x="76200" y="2921000"/>
            <a:chExt cx="4775439" cy="3130550"/>
          </a:xfrm>
        </p:grpSpPr>
        <p:pic>
          <p:nvPicPr>
            <p:cNvPr id="9" name="Picture 8" descr="geiss95_comp_mine.gif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200" y="2921000"/>
              <a:ext cx="4775439" cy="3130550"/>
            </a:xfrm>
            <a:prstGeom prst="rect">
              <a:avLst/>
            </a:prstGeom>
          </p:spPr>
        </p:pic>
        <p:sp>
          <p:nvSpPr>
            <p:cNvPr id="11" name="Text Box 32"/>
            <p:cNvSpPr txBox="1">
              <a:spLocks noChangeArrowheads="1"/>
            </p:cNvSpPr>
            <p:nvPr/>
          </p:nvSpPr>
          <p:spPr bwMode="auto">
            <a:xfrm>
              <a:off x="533400" y="3225800"/>
              <a:ext cx="1828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i="0" dirty="0" err="1" smtClean="0">
                  <a:latin typeface="+mn-lt"/>
                </a:rPr>
                <a:t>Geiss</a:t>
              </a:r>
              <a:r>
                <a:rPr lang="en-US" sz="1400" i="0" dirty="0" smtClean="0">
                  <a:latin typeface="+mn-lt"/>
                </a:rPr>
                <a:t> et al 1995</a:t>
              </a:r>
              <a:endParaRPr lang="en-US" sz="1400" dirty="0">
                <a:latin typeface="+mn-lt"/>
              </a:endParaRPr>
            </a:p>
          </p:txBody>
        </p:sp>
      </p:grpSp>
      <p:grpSp>
        <p:nvGrpSpPr>
          <p:cNvPr id="3" name="Group 18"/>
          <p:cNvGrpSpPr/>
          <p:nvPr/>
        </p:nvGrpSpPr>
        <p:grpSpPr>
          <a:xfrm>
            <a:off x="4996222" y="3289300"/>
            <a:ext cx="4003315" cy="2762250"/>
            <a:chOff x="4996222" y="3289300"/>
            <a:chExt cx="4003315" cy="2762250"/>
          </a:xfrm>
        </p:grpSpPr>
        <p:pic>
          <p:nvPicPr>
            <p:cNvPr id="10" name="Picture 9" descr="freezein_ace.gif"/>
            <p:cNvPicPr>
              <a:picLocks noChangeAspect="1"/>
            </p:cNvPicPr>
            <p:nvPr/>
          </p:nvPicPr>
          <p:blipFill>
            <a:blip r:embed="rId3" cstate="print">
              <a:lum bright="-20000" contrast="31000"/>
            </a:blip>
            <a:stretch>
              <a:fillRect/>
            </a:stretch>
          </p:blipFill>
          <p:spPr>
            <a:xfrm>
              <a:off x="4996222" y="3289300"/>
              <a:ext cx="4003315" cy="2762250"/>
            </a:xfrm>
            <a:prstGeom prst="rect">
              <a:avLst/>
            </a:prstGeom>
          </p:spPr>
        </p:pic>
        <p:sp>
          <p:nvSpPr>
            <p:cNvPr id="12" name="Text Box 32"/>
            <p:cNvSpPr txBox="1">
              <a:spLocks noChangeArrowheads="1"/>
            </p:cNvSpPr>
            <p:nvPr/>
          </p:nvSpPr>
          <p:spPr bwMode="auto">
            <a:xfrm>
              <a:off x="6934200" y="3464580"/>
              <a:ext cx="1828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ts val="0"/>
                </a:spcBef>
              </a:pPr>
              <a:r>
                <a:rPr lang="en-US" sz="1400" i="1" dirty="0" smtClean="0">
                  <a:latin typeface="+mn-lt"/>
                </a:rPr>
                <a:t>ACE</a:t>
              </a:r>
            </a:p>
            <a:p>
              <a:pPr algn="r">
                <a:spcBef>
                  <a:spcPts val="0"/>
                </a:spcBef>
              </a:pPr>
              <a:r>
                <a:rPr lang="en-US" sz="1400" dirty="0" smtClean="0">
                  <a:latin typeface="+mn-lt"/>
                </a:rPr>
                <a:t>SWICS</a:t>
              </a:r>
              <a:endParaRPr lang="en-US" sz="1400" dirty="0">
                <a:latin typeface="+mn-lt"/>
              </a:endParaRPr>
            </a:p>
          </p:txBody>
        </p:sp>
      </p:grpSp>
      <p:pic>
        <p:nvPicPr>
          <p:cNvPr id="14" name="Picture 74" descr="ulysses_3passes_mccomas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5000" contrast="3000"/>
          </a:blip>
          <a:srcRect l="5760" r="6720" b="31034"/>
          <a:stretch>
            <a:fillRect/>
          </a:stretch>
        </p:blipFill>
        <p:spPr bwMode="auto">
          <a:xfrm>
            <a:off x="3788532" y="762000"/>
            <a:ext cx="5221989" cy="1909889"/>
          </a:xfrm>
          <a:prstGeom prst="rect">
            <a:avLst/>
          </a:prstGeom>
          <a:noFill/>
        </p:spPr>
      </p:pic>
      <p:sp>
        <p:nvSpPr>
          <p:cNvPr id="15" name="Text Box 75"/>
          <p:cNvSpPr txBox="1">
            <a:spLocks noChangeArrowheads="1"/>
          </p:cNvSpPr>
          <p:nvPr/>
        </p:nvSpPr>
        <p:spPr bwMode="auto">
          <a:xfrm>
            <a:off x="7150100" y="2654300"/>
            <a:ext cx="1905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"/>
              </a:spcBef>
            </a:pPr>
            <a:r>
              <a:rPr lang="en-US" sz="1400" i="0" dirty="0" err="1">
                <a:latin typeface="+mj-lt"/>
              </a:rPr>
              <a:t>McComas</a:t>
            </a:r>
            <a:r>
              <a:rPr lang="en-US" sz="1400" i="0" dirty="0">
                <a:latin typeface="+mj-lt"/>
              </a:rPr>
              <a:t> et al. (2008)</a:t>
            </a:r>
            <a:endParaRPr lang="en-US" sz="14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mechanism for fast and slow wind?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6200" y="838200"/>
            <a:ext cx="6324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indent="-177800">
              <a:spcBef>
                <a:spcPct val="40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 smtClean="0">
                <a:latin typeface="+mj-lt"/>
              </a:rPr>
              <a:t>Should that be the default </a:t>
            </a:r>
            <a:r>
              <a:rPr lang="en-US" sz="2000" b="1" i="0" dirty="0" smtClean="0">
                <a:solidFill>
                  <a:srgbClr val="FF0000"/>
                </a:solidFill>
                <a:latin typeface="+mj-lt"/>
              </a:rPr>
              <a:t>Occam’s Razor</a:t>
            </a:r>
            <a:r>
              <a:rPr lang="en-US" sz="2000" i="0" dirty="0" smtClean="0">
                <a:latin typeface="+mj-lt"/>
              </a:rPr>
              <a:t> point of view?</a:t>
            </a:r>
          </a:p>
          <a:p>
            <a:pPr marL="177800" indent="-177800">
              <a:spcBef>
                <a:spcPct val="40000"/>
              </a:spcBef>
              <a:buSzPct val="115000"/>
              <a:buFont typeface="Arial" pitchFamily="34" charset="0"/>
              <a:buChar char="•"/>
            </a:pPr>
            <a:r>
              <a:rPr lang="en-US" sz="2000" dirty="0" smtClean="0">
                <a:latin typeface="+mj-lt"/>
              </a:rPr>
              <a:t>At least 2 pieces of evidence point to a single mechanism.</a:t>
            </a:r>
            <a:endParaRPr lang="en-US" sz="2000" b="1" i="0" dirty="0">
              <a:latin typeface="+mj-lt"/>
            </a:endParaRPr>
          </a:p>
        </p:txBody>
      </p:sp>
      <p:pic>
        <p:nvPicPr>
          <p:cNvPr id="24" name="Picture 23" descr="geiss95_cartoon1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33000" contrast="25000"/>
          </a:blip>
          <a:stretch>
            <a:fillRect/>
          </a:stretch>
        </p:blipFill>
        <p:spPr>
          <a:xfrm rot="20832820">
            <a:off x="6032863" y="768756"/>
            <a:ext cx="3185904" cy="2453147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80472" y="1676400"/>
            <a:ext cx="8763000" cy="4453711"/>
            <a:chOff x="228600" y="1676400"/>
            <a:chExt cx="8763000" cy="4453711"/>
          </a:xfrm>
        </p:grpSpPr>
        <p:sp>
          <p:nvSpPr>
            <p:cNvPr id="15" name="Text Box 3"/>
            <p:cNvSpPr txBox="1">
              <a:spLocks noChangeArrowheads="1"/>
            </p:cNvSpPr>
            <p:nvPr/>
          </p:nvSpPr>
          <p:spPr bwMode="auto">
            <a:xfrm>
              <a:off x="228600" y="1676400"/>
              <a:ext cx="5791200" cy="10279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92100" lvl="1" indent="-292100">
                <a:lnSpc>
                  <a:spcPct val="93000"/>
                </a:lnSpc>
                <a:spcBef>
                  <a:spcPts val="600"/>
                </a:spcBef>
                <a:buClr>
                  <a:srgbClr val="008000"/>
                </a:buClr>
                <a:buSzPct val="115000"/>
                <a:buFont typeface="Wingdings" pitchFamily="2" charset="2"/>
                <a:buChar char="Ø"/>
              </a:pPr>
              <a:r>
                <a:rPr lang="en-US" sz="2000" i="0" dirty="0" smtClean="0">
                  <a:latin typeface="+mj-lt"/>
                </a:rPr>
                <a:t>Plasma in the </a:t>
              </a:r>
              <a:r>
                <a:rPr lang="en-US" sz="2000" i="0" dirty="0" err="1" smtClean="0">
                  <a:latin typeface="+mj-lt"/>
                </a:rPr>
                <a:t>chromosphere</a:t>
              </a:r>
              <a:r>
                <a:rPr lang="en-US" sz="2000" i="0" dirty="0" smtClean="0">
                  <a:latin typeface="+mj-lt"/>
                </a:rPr>
                <a:t>/TR </a:t>
              </a:r>
              <a:r>
                <a:rPr lang="en-US" sz="2000" i="0" dirty="0" err="1" smtClean="0">
                  <a:latin typeface="+mj-lt"/>
                </a:rPr>
                <a:t>doesen’t</a:t>
              </a:r>
              <a:r>
                <a:rPr lang="en-US" sz="2000" i="0" dirty="0" smtClean="0">
                  <a:latin typeface="+mj-lt"/>
                </a:rPr>
                <a:t> seem to “care” about overlying large-scale MHD.</a:t>
              </a:r>
            </a:p>
            <a:p>
              <a:pPr marL="292100" lvl="1" indent="-292100">
                <a:lnSpc>
                  <a:spcPct val="93000"/>
                </a:lnSpc>
                <a:spcBef>
                  <a:spcPts val="600"/>
                </a:spcBef>
                <a:buClr>
                  <a:srgbClr val="008000"/>
                </a:buClr>
                <a:buSzPct val="115000"/>
                <a:buFont typeface="Wingdings" pitchFamily="2" charset="2"/>
                <a:buChar char="Ø"/>
              </a:pPr>
              <a:r>
                <a:rPr lang="en-US" sz="2000" dirty="0" smtClean="0">
                  <a:latin typeface="+mj-lt"/>
                </a:rPr>
                <a:t>In many models, wind mass/energy flux is set </a:t>
              </a:r>
              <a:r>
                <a:rPr lang="en-US" sz="2000" b="1" dirty="0" smtClean="0">
                  <a:latin typeface="+mj-lt"/>
                </a:rPr>
                <a:t>≤</a:t>
              </a:r>
              <a:r>
                <a:rPr lang="en-US" sz="2000" dirty="0" smtClean="0">
                  <a:latin typeface="+mj-lt"/>
                </a:rPr>
                <a:t> TR.</a:t>
              </a:r>
              <a:endParaRPr lang="en-US" sz="2000" i="0" dirty="0">
                <a:latin typeface="+mj-lt"/>
              </a:endParaRPr>
            </a:p>
          </p:txBody>
        </p:sp>
        <p:pic>
          <p:nvPicPr>
            <p:cNvPr id="17" name="Picture 16" descr="lechat_universal_flux.gif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67046" y="3683000"/>
              <a:ext cx="4824554" cy="2447111"/>
            </a:xfrm>
            <a:prstGeom prst="rect">
              <a:avLst/>
            </a:prstGeom>
          </p:spPr>
        </p:pic>
        <p:pic>
          <p:nvPicPr>
            <p:cNvPr id="19" name="Picture 18" descr="eit195_1996_06_16.jpg"/>
            <p:cNvPicPr>
              <a:picLocks noChangeAspect="1"/>
            </p:cNvPicPr>
            <p:nvPr/>
          </p:nvPicPr>
          <p:blipFill>
            <a:blip r:embed="rId4" cstate="print"/>
            <a:srcRect l="45000" t="8437" r="5625" b="8437"/>
            <a:stretch>
              <a:fillRect/>
            </a:stretch>
          </p:blipFill>
          <p:spPr>
            <a:xfrm>
              <a:off x="2133600" y="2743200"/>
              <a:ext cx="1905000" cy="3322320"/>
            </a:xfrm>
            <a:prstGeom prst="rect">
              <a:avLst/>
            </a:prstGeom>
          </p:spPr>
        </p:pic>
        <p:pic>
          <p:nvPicPr>
            <p:cNvPr id="20" name="Picture 19" descr="sumer_OIV_787_1996_06_16.gif"/>
            <p:cNvPicPr>
              <a:picLocks noChangeAspect="1"/>
            </p:cNvPicPr>
            <p:nvPr/>
          </p:nvPicPr>
          <p:blipFill>
            <a:blip r:embed="rId5" cstate="print"/>
            <a:srcRect l="48205" b="4413"/>
            <a:stretch>
              <a:fillRect/>
            </a:stretch>
          </p:blipFill>
          <p:spPr>
            <a:xfrm>
              <a:off x="230229" y="2743200"/>
              <a:ext cx="1721155" cy="3322320"/>
            </a:xfrm>
            <a:prstGeom prst="rect">
              <a:avLst/>
            </a:prstGeom>
          </p:spPr>
        </p:pic>
        <p:sp>
          <p:nvSpPr>
            <p:cNvPr id="21" name="Text Box 3"/>
            <p:cNvSpPr txBox="1">
              <a:spLocks noChangeArrowheads="1"/>
            </p:cNvSpPr>
            <p:nvPr/>
          </p:nvSpPr>
          <p:spPr bwMode="auto">
            <a:xfrm>
              <a:off x="4419600" y="3289300"/>
              <a:ext cx="44196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marL="292100" lvl="1" indent="-292100">
                <a:spcBef>
                  <a:spcPct val="40000"/>
                </a:spcBef>
                <a:buClr>
                  <a:srgbClr val="008000"/>
                </a:buClr>
                <a:buSzPct val="115000"/>
                <a:buFont typeface="Wingdings" pitchFamily="2" charset="2"/>
                <a:buChar char="Ø"/>
              </a:pPr>
              <a:r>
                <a:rPr lang="en-US" sz="2000" i="0" dirty="0" smtClean="0">
                  <a:latin typeface="+mj-lt"/>
                </a:rPr>
                <a:t>The energy flux is roughly </a:t>
              </a:r>
              <a:r>
                <a:rPr lang="en-US" sz="2000" i="0" dirty="0" smtClean="0">
                  <a:latin typeface="+mj-lt"/>
                </a:rPr>
                <a:t>constant.</a:t>
              </a:r>
              <a:endParaRPr lang="en-US" sz="2000" i="0" dirty="0">
                <a:latin typeface="+mj-lt"/>
              </a:endParaRPr>
            </a:p>
          </p:txBody>
        </p:sp>
        <p:sp>
          <p:nvSpPr>
            <p:cNvPr id="22" name="Text Box 32"/>
            <p:cNvSpPr txBox="1">
              <a:spLocks noChangeArrowheads="1"/>
            </p:cNvSpPr>
            <p:nvPr/>
          </p:nvSpPr>
          <p:spPr bwMode="auto">
            <a:xfrm>
              <a:off x="7239000" y="4581959"/>
              <a:ext cx="1752600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i="0" dirty="0" smtClean="0">
                  <a:latin typeface="+mn-lt"/>
                </a:rPr>
                <a:t>Le Chat et al. 2012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25" name="Text Box 32"/>
            <p:cNvSpPr txBox="1">
              <a:spLocks noChangeArrowheads="1"/>
            </p:cNvSpPr>
            <p:nvPr/>
          </p:nvSpPr>
          <p:spPr bwMode="auto">
            <a:xfrm>
              <a:off x="838200" y="5715000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log T = 5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" name="Text Box 32"/>
            <p:cNvSpPr txBox="1">
              <a:spLocks noChangeArrowheads="1"/>
            </p:cNvSpPr>
            <p:nvPr/>
          </p:nvSpPr>
          <p:spPr bwMode="auto">
            <a:xfrm>
              <a:off x="2971800" y="5715000"/>
              <a:ext cx="10668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log T = 6</a:t>
              </a:r>
              <a:endParaRPr lang="en-US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coronal heating problem</a:t>
            </a:r>
          </a:p>
        </p:txBody>
      </p:sp>
      <p:sp>
        <p:nvSpPr>
          <p:cNvPr id="34" name="Text Box 3"/>
          <p:cNvSpPr txBox="1">
            <a:spLocks noChangeArrowheads="1"/>
          </p:cNvSpPr>
          <p:nvPr/>
        </p:nvSpPr>
        <p:spPr bwMode="auto">
          <a:xfrm>
            <a:off x="3962400" y="1524000"/>
            <a:ext cx="4826000" cy="1261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7800" indent="-177800">
              <a:lnSpc>
                <a:spcPct val="95000"/>
              </a:lnSpc>
              <a:spcBef>
                <a:spcPct val="50000"/>
              </a:spcBef>
              <a:buSzPct val="115000"/>
              <a:buFont typeface="Arial" pitchFamily="34" charset="0"/>
              <a:buChar char="•"/>
            </a:pPr>
            <a:r>
              <a:rPr lang="en-US" sz="2000" i="0" dirty="0" smtClean="0">
                <a:latin typeface="+mn-lt"/>
              </a:rPr>
              <a:t>Once we have a ~10</a:t>
            </a:r>
            <a:r>
              <a:rPr lang="en-US" i="0" baseline="28000" dirty="0" smtClean="0">
                <a:latin typeface="+mn-lt"/>
              </a:rPr>
              <a:t>6</a:t>
            </a:r>
            <a:r>
              <a:rPr lang="en-US" sz="2000" i="0" dirty="0" smtClean="0">
                <a:latin typeface="+mn-lt"/>
              </a:rPr>
              <a:t> K corona, we still don’t know if Parker’s (1958) theory for </a:t>
            </a:r>
            <a:r>
              <a:rPr lang="en-US" sz="2000" b="1" i="0" dirty="0" smtClean="0">
                <a:solidFill>
                  <a:srgbClr val="C00000"/>
                </a:solidFill>
                <a:latin typeface="+mn-lt"/>
              </a:rPr>
              <a:t>gas-pressure acceleration</a:t>
            </a:r>
            <a:r>
              <a:rPr lang="en-US" sz="2000" i="0" dirty="0" smtClean="0">
                <a:latin typeface="+mn-lt"/>
              </a:rPr>
              <a:t> is sufficient for driving the solar wind.</a:t>
            </a:r>
            <a:endParaRPr lang="en-US" sz="2000" i="0" dirty="0">
              <a:latin typeface="+mn-lt"/>
            </a:endParaRPr>
          </a:p>
        </p:txBody>
      </p:sp>
      <p:pic>
        <p:nvPicPr>
          <p:cNvPr id="35" name="Picture 10" descr="trace_limb"/>
          <p:cNvPicPr>
            <a:picLocks noChangeAspect="1" noChangeArrowheads="1"/>
          </p:cNvPicPr>
          <p:nvPr/>
        </p:nvPicPr>
        <p:blipFill>
          <a:blip r:embed="rId2" cstate="print"/>
          <a:srcRect t="3265" b="6531"/>
          <a:stretch>
            <a:fillRect/>
          </a:stretch>
        </p:blipFill>
        <p:spPr bwMode="auto">
          <a:xfrm>
            <a:off x="228600" y="1283724"/>
            <a:ext cx="3429000" cy="2145276"/>
          </a:xfrm>
          <a:prstGeom prst="rect">
            <a:avLst/>
          </a:prstGeom>
          <a:noFill/>
          <a:ln>
            <a:miter lim="800000"/>
            <a:headEnd/>
            <a:tailEnd/>
          </a:ln>
        </p:spPr>
      </p:pic>
      <p:sp>
        <p:nvSpPr>
          <p:cNvPr id="36" name="Text Box 13"/>
          <p:cNvSpPr txBox="1">
            <a:spLocks noChangeArrowheads="1"/>
          </p:cNvSpPr>
          <p:nvPr/>
        </p:nvSpPr>
        <p:spPr bwMode="auto">
          <a:xfrm>
            <a:off x="0" y="762000"/>
            <a:ext cx="89916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69863" indent="-169863" algn="r">
              <a:spcBef>
                <a:spcPct val="40000"/>
              </a:spcBef>
              <a:buSzPct val="115000"/>
            </a:pPr>
            <a:r>
              <a:rPr lang="en-US" sz="2000" i="0" dirty="0" smtClean="0">
                <a:latin typeface="+mn-lt"/>
              </a:rPr>
              <a:t>Although convection provides ample kinetic energy for heating the corona, we still do not understand the physics that makes it happen.</a:t>
            </a:r>
            <a:endParaRPr lang="en-US" sz="2000" b="1" dirty="0">
              <a:latin typeface="+mn-lt"/>
            </a:endParaRPr>
          </a:p>
        </p:txBody>
      </p:sp>
      <p:grpSp>
        <p:nvGrpSpPr>
          <p:cNvPr id="37" name="Group 13"/>
          <p:cNvGrpSpPr/>
          <p:nvPr/>
        </p:nvGrpSpPr>
        <p:grpSpPr>
          <a:xfrm>
            <a:off x="228600" y="3525752"/>
            <a:ext cx="3886200" cy="2468648"/>
            <a:chOff x="228600" y="3276601"/>
            <a:chExt cx="3886200" cy="2468648"/>
          </a:xfrm>
        </p:grpSpPr>
        <p:pic>
          <p:nvPicPr>
            <p:cNvPr id="38" name="Picture 9" descr="my_druck.gif"/>
            <p:cNvPicPr>
              <a:picLocks noChangeAspect="1"/>
            </p:cNvPicPr>
            <p:nvPr/>
          </p:nvPicPr>
          <p:blipFill>
            <a:blip r:embed="rId3" cstate="print">
              <a:lum bright="-2000"/>
            </a:blip>
            <a:srcRect l="26197" t="8377" r="23662" b="28482"/>
            <a:stretch>
              <a:fillRect/>
            </a:stretch>
          </p:blipFill>
          <p:spPr bwMode="auto">
            <a:xfrm>
              <a:off x="228600" y="3276601"/>
              <a:ext cx="3886200" cy="2468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Oval 4"/>
            <p:cNvSpPr>
              <a:spLocks noChangeArrowheads="1"/>
            </p:cNvSpPr>
            <p:nvPr/>
          </p:nvSpPr>
          <p:spPr bwMode="auto">
            <a:xfrm>
              <a:off x="1419225" y="4276725"/>
              <a:ext cx="1259724" cy="1259724"/>
            </a:xfrm>
            <a:prstGeom prst="ellipse">
              <a:avLst/>
            </a:prstGeom>
            <a:solidFill>
              <a:schemeClr val="tx1"/>
            </a:solidFill>
            <a:ln w="19050" algn="ctr">
              <a:noFill/>
              <a:round/>
              <a:headEnd/>
              <a:tailEnd type="arrow" w="med" len="lg"/>
            </a:ln>
          </p:spPr>
          <p:txBody>
            <a:bodyPr wrap="none" anchor="ctr"/>
            <a:lstStyle/>
            <a:p>
              <a:pPr algn="ctr" eaLnBrk="0" hangingPunct="0"/>
              <a:endParaRPr lang="en-US">
                <a:latin typeface="+mn-lt"/>
              </a:endParaRPr>
            </a:p>
          </p:txBody>
        </p:sp>
      </p:grpSp>
      <p:pic>
        <p:nvPicPr>
          <p:cNvPr id="40" name="Picture 8" descr="efri_parker_cri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63440" y="2819401"/>
            <a:ext cx="4023360" cy="776438"/>
          </a:xfrm>
          <a:prstGeom prst="rect">
            <a:avLst/>
          </a:prstGeom>
          <a:noFill/>
        </p:spPr>
      </p:pic>
      <p:pic>
        <p:nvPicPr>
          <p:cNvPr id="41986" name="Picture 2" descr="https://www.cfa.harvard.edu/~scranmer/parker58_fig1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3440" y="3581400"/>
            <a:ext cx="4023360" cy="2455146"/>
          </a:xfrm>
          <a:prstGeom prst="rect">
            <a:avLst/>
          </a:prstGeom>
          <a:noFill/>
        </p:spPr>
      </p:pic>
      <p:pic>
        <p:nvPicPr>
          <p:cNvPr id="13" name="Picture 12" descr="parker.jpg"/>
          <p:cNvPicPr>
            <a:picLocks noChangeAspect="1"/>
          </p:cNvPicPr>
          <p:nvPr/>
        </p:nvPicPr>
        <p:blipFill>
          <a:blip r:embed="rId6" cstate="print">
            <a:lum contrast="12000"/>
          </a:blip>
          <a:srcRect l="6739" t="3396" r="6739" b="13585"/>
          <a:stretch>
            <a:fillRect/>
          </a:stretch>
        </p:blipFill>
        <p:spPr>
          <a:xfrm>
            <a:off x="1765683" y="4799107"/>
            <a:ext cx="562069" cy="713384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the dominant source of energy?</a:t>
            </a: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2743200"/>
            <a:ext cx="2525713" cy="3783013"/>
            <a:chOff x="3504" y="624"/>
            <a:chExt cx="919" cy="1376"/>
          </a:xfrm>
        </p:grpSpPr>
        <p:sp>
          <p:nvSpPr>
            <p:cNvPr id="20502" name="Arc 14"/>
            <p:cNvSpPr>
              <a:spLocks/>
            </p:cNvSpPr>
            <p:nvPr/>
          </p:nvSpPr>
          <p:spPr bwMode="auto">
            <a:xfrm>
              <a:off x="3504" y="1178"/>
              <a:ext cx="919" cy="822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3" name="Freeform 15"/>
            <p:cNvSpPr>
              <a:spLocks/>
            </p:cNvSpPr>
            <p:nvPr/>
          </p:nvSpPr>
          <p:spPr bwMode="auto">
            <a:xfrm>
              <a:off x="3598" y="1230"/>
              <a:ext cx="188" cy="152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4" name="Freeform 16"/>
            <p:cNvSpPr>
              <a:spLocks/>
            </p:cNvSpPr>
            <p:nvPr/>
          </p:nvSpPr>
          <p:spPr bwMode="auto">
            <a:xfrm>
              <a:off x="3805" y="1236"/>
              <a:ext cx="41" cy="148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5" name="Freeform 17"/>
            <p:cNvSpPr>
              <a:spLocks/>
            </p:cNvSpPr>
            <p:nvPr/>
          </p:nvSpPr>
          <p:spPr bwMode="auto">
            <a:xfrm>
              <a:off x="3865" y="1206"/>
              <a:ext cx="214" cy="163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6" name="Freeform 18"/>
            <p:cNvSpPr>
              <a:spLocks/>
            </p:cNvSpPr>
            <p:nvPr/>
          </p:nvSpPr>
          <p:spPr bwMode="auto">
            <a:xfrm>
              <a:off x="4108" y="1226"/>
              <a:ext cx="203" cy="143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7" name="Freeform 19"/>
            <p:cNvSpPr>
              <a:spLocks/>
            </p:cNvSpPr>
            <p:nvPr/>
          </p:nvSpPr>
          <p:spPr bwMode="auto">
            <a:xfrm>
              <a:off x="3504" y="624"/>
              <a:ext cx="422" cy="581"/>
            </a:xfrm>
            <a:custGeom>
              <a:avLst/>
              <a:gdLst>
                <a:gd name="T0" fmla="*/ 0 w 1060"/>
                <a:gd name="T1" fmla="*/ 0 h 1460"/>
                <a:gd name="T2" fmla="*/ 0 w 1060"/>
                <a:gd name="T3" fmla="*/ 0 h 1460"/>
                <a:gd name="T4" fmla="*/ 0 w 1060"/>
                <a:gd name="T5" fmla="*/ 0 h 1460"/>
                <a:gd name="T6" fmla="*/ 0 w 1060"/>
                <a:gd name="T7" fmla="*/ 0 h 1460"/>
                <a:gd name="T8" fmla="*/ 0 w 1060"/>
                <a:gd name="T9" fmla="*/ 0 h 1460"/>
                <a:gd name="T10" fmla="*/ 0 w 1060"/>
                <a:gd name="T11" fmla="*/ 0 h 1460"/>
                <a:gd name="T12" fmla="*/ 0 w 1060"/>
                <a:gd name="T13" fmla="*/ 0 h 1460"/>
                <a:gd name="T14" fmla="*/ 0 w 1060"/>
                <a:gd name="T15" fmla="*/ 0 h 1460"/>
                <a:gd name="T16" fmla="*/ 0 w 1060"/>
                <a:gd name="T17" fmla="*/ 0 h 1460"/>
                <a:gd name="T18" fmla="*/ 0 w 1060"/>
                <a:gd name="T19" fmla="*/ 0 h 1460"/>
                <a:gd name="T20" fmla="*/ 0 w 1060"/>
                <a:gd name="T21" fmla="*/ 0 h 1460"/>
                <a:gd name="T22" fmla="*/ 0 w 1060"/>
                <a:gd name="T23" fmla="*/ 0 h 146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60"/>
                <a:gd name="T38" fmla="*/ 1060 w 1060"/>
                <a:gd name="T39" fmla="*/ 1460 h 146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60">
                  <a:moveTo>
                    <a:pt x="0" y="52"/>
                  </a:moveTo>
                  <a:cubicBezTo>
                    <a:pt x="16" y="99"/>
                    <a:pt x="32" y="225"/>
                    <a:pt x="96" y="336"/>
                  </a:cubicBezTo>
                  <a:cubicBezTo>
                    <a:pt x="160" y="447"/>
                    <a:pt x="328" y="592"/>
                    <a:pt x="384" y="720"/>
                  </a:cubicBezTo>
                  <a:cubicBezTo>
                    <a:pt x="440" y="848"/>
                    <a:pt x="400" y="1008"/>
                    <a:pt x="432" y="1104"/>
                  </a:cubicBezTo>
                  <a:cubicBezTo>
                    <a:pt x="464" y="1200"/>
                    <a:pt x="559" y="1237"/>
                    <a:pt x="576" y="1296"/>
                  </a:cubicBezTo>
                  <a:cubicBezTo>
                    <a:pt x="593" y="1355"/>
                    <a:pt x="529" y="1435"/>
                    <a:pt x="536" y="1460"/>
                  </a:cubicBezTo>
                  <a:lnTo>
                    <a:pt x="616" y="1444"/>
                  </a:lnTo>
                  <a:cubicBezTo>
                    <a:pt x="634" y="1407"/>
                    <a:pt x="659" y="1301"/>
                    <a:pt x="644" y="1236"/>
                  </a:cubicBezTo>
                  <a:cubicBezTo>
                    <a:pt x="629" y="1171"/>
                    <a:pt x="525" y="1133"/>
                    <a:pt x="528" y="1056"/>
                  </a:cubicBezTo>
                  <a:cubicBezTo>
                    <a:pt x="531" y="979"/>
                    <a:pt x="586" y="883"/>
                    <a:pt x="664" y="772"/>
                  </a:cubicBezTo>
                  <a:cubicBezTo>
                    <a:pt x="742" y="661"/>
                    <a:pt x="930" y="517"/>
                    <a:pt x="995" y="388"/>
                  </a:cubicBezTo>
                  <a:cubicBezTo>
                    <a:pt x="1060" y="259"/>
                    <a:pt x="1043" y="81"/>
                    <a:pt x="105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8" name="Freeform 20"/>
            <p:cNvSpPr>
              <a:spLocks/>
            </p:cNvSpPr>
            <p:nvPr/>
          </p:nvSpPr>
          <p:spPr bwMode="auto">
            <a:xfrm>
              <a:off x="3944" y="630"/>
              <a:ext cx="408" cy="559"/>
            </a:xfrm>
            <a:custGeom>
              <a:avLst/>
              <a:gdLst>
                <a:gd name="T0" fmla="*/ 0 w 1024"/>
                <a:gd name="T1" fmla="*/ 0 h 1404"/>
                <a:gd name="T2" fmla="*/ 0 w 1024"/>
                <a:gd name="T3" fmla="*/ 0 h 1404"/>
                <a:gd name="T4" fmla="*/ 0 w 1024"/>
                <a:gd name="T5" fmla="*/ 0 h 1404"/>
                <a:gd name="T6" fmla="*/ 0 w 1024"/>
                <a:gd name="T7" fmla="*/ 0 h 1404"/>
                <a:gd name="T8" fmla="*/ 0 w 1024"/>
                <a:gd name="T9" fmla="*/ 0 h 1404"/>
                <a:gd name="T10" fmla="*/ 0 w 1024"/>
                <a:gd name="T11" fmla="*/ 0 h 1404"/>
                <a:gd name="T12" fmla="*/ 0 w 1024"/>
                <a:gd name="T13" fmla="*/ 0 h 1404"/>
                <a:gd name="T14" fmla="*/ 0 w 1024"/>
                <a:gd name="T15" fmla="*/ 0 h 1404"/>
                <a:gd name="T16" fmla="*/ 0 w 1024"/>
                <a:gd name="T17" fmla="*/ 0 h 1404"/>
                <a:gd name="T18" fmla="*/ 0 w 1024"/>
                <a:gd name="T19" fmla="*/ 0 h 1404"/>
                <a:gd name="T20" fmla="*/ 0 w 1024"/>
                <a:gd name="T21" fmla="*/ 0 h 1404"/>
                <a:gd name="T22" fmla="*/ 0 w 1024"/>
                <a:gd name="T23" fmla="*/ 0 h 1404"/>
                <a:gd name="T24" fmla="*/ 0 w 1024"/>
                <a:gd name="T25" fmla="*/ 0 h 140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1024"/>
                <a:gd name="T40" fmla="*/ 0 h 1404"/>
                <a:gd name="T41" fmla="*/ 1024 w 1024"/>
                <a:gd name="T42" fmla="*/ 1404 h 1404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1024" h="1404">
                  <a:moveTo>
                    <a:pt x="1024" y="20"/>
                  </a:moveTo>
                  <a:cubicBezTo>
                    <a:pt x="1001" y="94"/>
                    <a:pt x="953" y="346"/>
                    <a:pt x="884" y="464"/>
                  </a:cubicBezTo>
                  <a:cubicBezTo>
                    <a:pt x="815" y="582"/>
                    <a:pt x="658" y="629"/>
                    <a:pt x="612" y="728"/>
                  </a:cubicBezTo>
                  <a:cubicBezTo>
                    <a:pt x="566" y="827"/>
                    <a:pt x="633" y="973"/>
                    <a:pt x="608" y="1060"/>
                  </a:cubicBezTo>
                  <a:cubicBezTo>
                    <a:pt x="583" y="1147"/>
                    <a:pt x="482" y="1195"/>
                    <a:pt x="464" y="1252"/>
                  </a:cubicBezTo>
                  <a:cubicBezTo>
                    <a:pt x="446" y="1309"/>
                    <a:pt x="507" y="1379"/>
                    <a:pt x="500" y="1404"/>
                  </a:cubicBezTo>
                  <a:lnTo>
                    <a:pt x="424" y="1400"/>
                  </a:lnTo>
                  <a:cubicBezTo>
                    <a:pt x="407" y="1365"/>
                    <a:pt x="381" y="1257"/>
                    <a:pt x="396" y="1192"/>
                  </a:cubicBezTo>
                  <a:cubicBezTo>
                    <a:pt x="411" y="1127"/>
                    <a:pt x="509" y="1069"/>
                    <a:pt x="512" y="1012"/>
                  </a:cubicBezTo>
                  <a:cubicBezTo>
                    <a:pt x="515" y="955"/>
                    <a:pt x="450" y="923"/>
                    <a:pt x="412" y="852"/>
                  </a:cubicBezTo>
                  <a:cubicBezTo>
                    <a:pt x="374" y="781"/>
                    <a:pt x="345" y="669"/>
                    <a:pt x="284" y="584"/>
                  </a:cubicBezTo>
                  <a:cubicBezTo>
                    <a:pt x="223" y="499"/>
                    <a:pt x="90" y="441"/>
                    <a:pt x="45" y="344"/>
                  </a:cubicBezTo>
                  <a:cubicBezTo>
                    <a:pt x="0" y="247"/>
                    <a:pt x="22" y="72"/>
                    <a:pt x="16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100000">
                  <a:srgbClr val="FF0000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9" name="Freeform 21"/>
            <p:cNvSpPr>
              <a:spLocks/>
            </p:cNvSpPr>
            <p:nvPr/>
          </p:nvSpPr>
          <p:spPr bwMode="auto">
            <a:xfrm>
              <a:off x="3550" y="968"/>
              <a:ext cx="89" cy="221"/>
            </a:xfrm>
            <a:custGeom>
              <a:avLst/>
              <a:gdLst>
                <a:gd name="T0" fmla="*/ 0 w 224"/>
                <a:gd name="T1" fmla="*/ 0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10" name="Freeform 22"/>
            <p:cNvSpPr>
              <a:spLocks/>
            </p:cNvSpPr>
            <p:nvPr/>
          </p:nvSpPr>
          <p:spPr bwMode="auto">
            <a:xfrm>
              <a:off x="3810" y="949"/>
              <a:ext cx="35" cy="15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11" name="Freeform 23"/>
            <p:cNvSpPr>
              <a:spLocks/>
            </p:cNvSpPr>
            <p:nvPr/>
          </p:nvSpPr>
          <p:spPr bwMode="auto">
            <a:xfrm rot="797259">
              <a:off x="3982" y="949"/>
              <a:ext cx="77" cy="191"/>
            </a:xfrm>
            <a:custGeom>
              <a:avLst/>
              <a:gdLst>
                <a:gd name="T0" fmla="*/ 0 w 224"/>
                <a:gd name="T1" fmla="*/ 0 h 480"/>
                <a:gd name="T2" fmla="*/ 0 w 224"/>
                <a:gd name="T3" fmla="*/ 0 h 480"/>
                <a:gd name="T4" fmla="*/ 0 w 224"/>
                <a:gd name="T5" fmla="*/ 0 h 480"/>
                <a:gd name="T6" fmla="*/ 0 w 22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4"/>
                <a:gd name="T13" fmla="*/ 0 h 480"/>
                <a:gd name="T14" fmla="*/ 224 w 22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4" h="480">
                  <a:moveTo>
                    <a:pt x="112" y="480"/>
                  </a:moveTo>
                  <a:cubicBezTo>
                    <a:pt x="168" y="408"/>
                    <a:pt x="224" y="336"/>
                    <a:pt x="208" y="288"/>
                  </a:cubicBezTo>
                  <a:cubicBezTo>
                    <a:pt x="192" y="240"/>
                    <a:pt x="32" y="240"/>
                    <a:pt x="16" y="192"/>
                  </a:cubicBezTo>
                  <a:cubicBezTo>
                    <a:pt x="0" y="144"/>
                    <a:pt x="56" y="72"/>
                    <a:pt x="112" y="0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12" name="Freeform 24"/>
            <p:cNvSpPr>
              <a:spLocks/>
            </p:cNvSpPr>
            <p:nvPr/>
          </p:nvSpPr>
          <p:spPr bwMode="auto">
            <a:xfrm rot="1031635" flipH="1">
              <a:off x="4231" y="1006"/>
              <a:ext cx="35" cy="153"/>
            </a:xfrm>
            <a:custGeom>
              <a:avLst/>
              <a:gdLst>
                <a:gd name="T0" fmla="*/ 0 w 88"/>
                <a:gd name="T1" fmla="*/ 0 h 332"/>
                <a:gd name="T2" fmla="*/ 0 w 88"/>
                <a:gd name="T3" fmla="*/ 0 h 332"/>
                <a:gd name="T4" fmla="*/ 0 w 88"/>
                <a:gd name="T5" fmla="*/ 0 h 332"/>
                <a:gd name="T6" fmla="*/ 0 w 88"/>
                <a:gd name="T7" fmla="*/ 0 h 3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88"/>
                <a:gd name="T13" fmla="*/ 0 h 332"/>
                <a:gd name="T14" fmla="*/ 88 w 88"/>
                <a:gd name="T15" fmla="*/ 332 h 3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88" h="332">
                  <a:moveTo>
                    <a:pt x="66" y="0"/>
                  </a:moveTo>
                  <a:cubicBezTo>
                    <a:pt x="55" y="17"/>
                    <a:pt x="0" y="71"/>
                    <a:pt x="2" y="104"/>
                  </a:cubicBezTo>
                  <a:cubicBezTo>
                    <a:pt x="4" y="137"/>
                    <a:pt x="68" y="158"/>
                    <a:pt x="78" y="196"/>
                  </a:cubicBezTo>
                  <a:cubicBezTo>
                    <a:pt x="88" y="234"/>
                    <a:pt x="65" y="304"/>
                    <a:pt x="62" y="332"/>
                  </a:cubicBezTo>
                </a:path>
              </a:pathLst>
            </a:custGeom>
            <a:noFill/>
            <a:ln w="19050" cap="flat" cmpd="sng">
              <a:solidFill>
                <a:srgbClr val="33333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170488" y="2743200"/>
            <a:ext cx="2525712" cy="3770313"/>
            <a:chOff x="4608" y="624"/>
            <a:chExt cx="919" cy="1372"/>
          </a:xfrm>
        </p:grpSpPr>
        <p:sp>
          <p:nvSpPr>
            <p:cNvPr id="20491" name="Arc 26"/>
            <p:cNvSpPr>
              <a:spLocks/>
            </p:cNvSpPr>
            <p:nvPr/>
          </p:nvSpPr>
          <p:spPr bwMode="auto">
            <a:xfrm>
              <a:off x="4608" y="1174"/>
              <a:ext cx="919" cy="822"/>
            </a:xfrm>
            <a:custGeom>
              <a:avLst/>
              <a:gdLst>
                <a:gd name="T0" fmla="*/ 0 w 19491"/>
                <a:gd name="T1" fmla="*/ 0 h 21600"/>
                <a:gd name="T2" fmla="*/ 0 w 19491"/>
                <a:gd name="T3" fmla="*/ 0 h 21600"/>
                <a:gd name="T4" fmla="*/ 0 w 19491"/>
                <a:gd name="T5" fmla="*/ 0 h 21600"/>
                <a:gd name="T6" fmla="*/ 0 60000 65536"/>
                <a:gd name="T7" fmla="*/ 0 60000 65536"/>
                <a:gd name="T8" fmla="*/ 0 60000 65536"/>
                <a:gd name="T9" fmla="*/ 0 w 19491"/>
                <a:gd name="T10" fmla="*/ 0 h 21600"/>
                <a:gd name="T11" fmla="*/ 19491 w 1949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491" h="21600" fill="none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</a:path>
                <a:path w="19491" h="21600" stroke="0" extrusionOk="0">
                  <a:moveTo>
                    <a:pt x="0" y="2399"/>
                  </a:moveTo>
                  <a:cubicBezTo>
                    <a:pt x="3059" y="822"/>
                    <a:pt x="6451" y="-1"/>
                    <a:pt x="9894" y="0"/>
                  </a:cubicBezTo>
                  <a:cubicBezTo>
                    <a:pt x="13223" y="0"/>
                    <a:pt x="16508" y="769"/>
                    <a:pt x="19490" y="2249"/>
                  </a:cubicBezTo>
                  <a:lnTo>
                    <a:pt x="9894" y="21600"/>
                  </a:lnTo>
                  <a:close/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2" name="Freeform 27"/>
            <p:cNvSpPr>
              <a:spLocks/>
            </p:cNvSpPr>
            <p:nvPr/>
          </p:nvSpPr>
          <p:spPr bwMode="auto">
            <a:xfrm>
              <a:off x="4702" y="1226"/>
              <a:ext cx="188" cy="152"/>
            </a:xfrm>
            <a:custGeom>
              <a:avLst/>
              <a:gdLst>
                <a:gd name="T0" fmla="*/ 0 w 472"/>
                <a:gd name="T1" fmla="*/ 0 h 544"/>
                <a:gd name="T2" fmla="*/ 0 w 472"/>
                <a:gd name="T3" fmla="*/ 0 h 544"/>
                <a:gd name="T4" fmla="*/ 0 w 472"/>
                <a:gd name="T5" fmla="*/ 0 h 544"/>
                <a:gd name="T6" fmla="*/ 0 w 472"/>
                <a:gd name="T7" fmla="*/ 0 h 544"/>
                <a:gd name="T8" fmla="*/ 0 w 472"/>
                <a:gd name="T9" fmla="*/ 0 h 5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72"/>
                <a:gd name="T16" fmla="*/ 0 h 544"/>
                <a:gd name="T17" fmla="*/ 472 w 472"/>
                <a:gd name="T18" fmla="*/ 544 h 5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72" h="544">
                  <a:moveTo>
                    <a:pt x="328" y="544"/>
                  </a:moveTo>
                  <a:cubicBezTo>
                    <a:pt x="204" y="524"/>
                    <a:pt x="80" y="504"/>
                    <a:pt x="40" y="448"/>
                  </a:cubicBezTo>
                  <a:cubicBezTo>
                    <a:pt x="0" y="392"/>
                    <a:pt x="48" y="280"/>
                    <a:pt x="88" y="208"/>
                  </a:cubicBezTo>
                  <a:cubicBezTo>
                    <a:pt x="128" y="136"/>
                    <a:pt x="216" y="32"/>
                    <a:pt x="280" y="16"/>
                  </a:cubicBezTo>
                  <a:cubicBezTo>
                    <a:pt x="344" y="0"/>
                    <a:pt x="408" y="56"/>
                    <a:pt x="472" y="112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3" name="Freeform 28"/>
            <p:cNvSpPr>
              <a:spLocks/>
            </p:cNvSpPr>
            <p:nvPr/>
          </p:nvSpPr>
          <p:spPr bwMode="auto">
            <a:xfrm>
              <a:off x="4909" y="1232"/>
              <a:ext cx="41" cy="148"/>
            </a:xfrm>
            <a:custGeom>
              <a:avLst/>
              <a:gdLst>
                <a:gd name="T0" fmla="*/ 0 w 104"/>
                <a:gd name="T1" fmla="*/ 0 h 480"/>
                <a:gd name="T2" fmla="*/ 0 w 104"/>
                <a:gd name="T3" fmla="*/ 0 h 480"/>
                <a:gd name="T4" fmla="*/ 0 w 104"/>
                <a:gd name="T5" fmla="*/ 0 h 480"/>
                <a:gd name="T6" fmla="*/ 0 w 104"/>
                <a:gd name="T7" fmla="*/ 0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4"/>
                <a:gd name="T13" fmla="*/ 0 h 480"/>
                <a:gd name="T14" fmla="*/ 104 w 104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4" h="480">
                  <a:moveTo>
                    <a:pt x="0" y="0"/>
                  </a:moveTo>
                  <a:cubicBezTo>
                    <a:pt x="44" y="48"/>
                    <a:pt x="88" y="96"/>
                    <a:pt x="96" y="144"/>
                  </a:cubicBezTo>
                  <a:cubicBezTo>
                    <a:pt x="104" y="192"/>
                    <a:pt x="48" y="232"/>
                    <a:pt x="48" y="288"/>
                  </a:cubicBezTo>
                  <a:cubicBezTo>
                    <a:pt x="48" y="344"/>
                    <a:pt x="88" y="448"/>
                    <a:pt x="96" y="480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4" name="Freeform 29"/>
            <p:cNvSpPr>
              <a:spLocks/>
            </p:cNvSpPr>
            <p:nvPr/>
          </p:nvSpPr>
          <p:spPr bwMode="auto">
            <a:xfrm>
              <a:off x="4969" y="1203"/>
              <a:ext cx="214" cy="162"/>
            </a:xfrm>
            <a:custGeom>
              <a:avLst/>
              <a:gdLst>
                <a:gd name="T0" fmla="*/ 0 w 536"/>
                <a:gd name="T1" fmla="*/ 0 h 528"/>
                <a:gd name="T2" fmla="*/ 0 w 536"/>
                <a:gd name="T3" fmla="*/ 0 h 528"/>
                <a:gd name="T4" fmla="*/ 0 w 536"/>
                <a:gd name="T5" fmla="*/ 0 h 528"/>
                <a:gd name="T6" fmla="*/ 0 w 536"/>
                <a:gd name="T7" fmla="*/ 0 h 528"/>
                <a:gd name="T8" fmla="*/ 0 w 536"/>
                <a:gd name="T9" fmla="*/ 0 h 528"/>
                <a:gd name="T10" fmla="*/ 0 w 536"/>
                <a:gd name="T11" fmla="*/ 0 h 52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6"/>
                <a:gd name="T19" fmla="*/ 0 h 528"/>
                <a:gd name="T20" fmla="*/ 536 w 536"/>
                <a:gd name="T21" fmla="*/ 528 h 52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6" h="528">
                  <a:moveTo>
                    <a:pt x="176" y="528"/>
                  </a:moveTo>
                  <a:cubicBezTo>
                    <a:pt x="292" y="516"/>
                    <a:pt x="408" y="504"/>
                    <a:pt x="464" y="432"/>
                  </a:cubicBezTo>
                  <a:cubicBezTo>
                    <a:pt x="520" y="360"/>
                    <a:pt x="536" y="168"/>
                    <a:pt x="512" y="96"/>
                  </a:cubicBezTo>
                  <a:cubicBezTo>
                    <a:pt x="488" y="24"/>
                    <a:pt x="400" y="0"/>
                    <a:pt x="320" y="0"/>
                  </a:cubicBezTo>
                  <a:cubicBezTo>
                    <a:pt x="240" y="0"/>
                    <a:pt x="64" y="48"/>
                    <a:pt x="32" y="96"/>
                  </a:cubicBezTo>
                  <a:cubicBezTo>
                    <a:pt x="0" y="144"/>
                    <a:pt x="64" y="216"/>
                    <a:pt x="128" y="288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5" name="Freeform 30"/>
            <p:cNvSpPr>
              <a:spLocks/>
            </p:cNvSpPr>
            <p:nvPr/>
          </p:nvSpPr>
          <p:spPr bwMode="auto">
            <a:xfrm>
              <a:off x="5212" y="1222"/>
              <a:ext cx="203" cy="143"/>
            </a:xfrm>
            <a:custGeom>
              <a:avLst/>
              <a:gdLst>
                <a:gd name="T0" fmla="*/ 0 w 512"/>
                <a:gd name="T1" fmla="*/ 0 h 464"/>
                <a:gd name="T2" fmla="*/ 0 w 512"/>
                <a:gd name="T3" fmla="*/ 0 h 464"/>
                <a:gd name="T4" fmla="*/ 0 w 512"/>
                <a:gd name="T5" fmla="*/ 0 h 464"/>
                <a:gd name="T6" fmla="*/ 0 w 512"/>
                <a:gd name="T7" fmla="*/ 0 h 464"/>
                <a:gd name="T8" fmla="*/ 0 w 512"/>
                <a:gd name="T9" fmla="*/ 0 h 464"/>
                <a:gd name="T10" fmla="*/ 0 w 51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2"/>
                <a:gd name="T19" fmla="*/ 0 h 464"/>
                <a:gd name="T20" fmla="*/ 512 w 51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2" h="464">
                  <a:moveTo>
                    <a:pt x="168" y="464"/>
                  </a:moveTo>
                  <a:cubicBezTo>
                    <a:pt x="104" y="404"/>
                    <a:pt x="40" y="344"/>
                    <a:pt x="24" y="272"/>
                  </a:cubicBezTo>
                  <a:cubicBezTo>
                    <a:pt x="8" y="200"/>
                    <a:pt x="0" y="64"/>
                    <a:pt x="72" y="32"/>
                  </a:cubicBezTo>
                  <a:cubicBezTo>
                    <a:pt x="144" y="0"/>
                    <a:pt x="400" y="40"/>
                    <a:pt x="456" y="80"/>
                  </a:cubicBezTo>
                  <a:cubicBezTo>
                    <a:pt x="512" y="120"/>
                    <a:pt x="400" y="216"/>
                    <a:pt x="408" y="272"/>
                  </a:cubicBezTo>
                  <a:cubicBezTo>
                    <a:pt x="416" y="328"/>
                    <a:pt x="460" y="372"/>
                    <a:pt x="504" y="416"/>
                  </a:cubicBezTo>
                </a:path>
              </a:pathLst>
            </a:custGeom>
            <a:noFill/>
            <a:ln w="19050" cap="flat" cmpd="sng">
              <a:solidFill>
                <a:srgbClr val="FF5353"/>
              </a:solidFill>
              <a:prstDash val="solid"/>
              <a:round/>
              <a:headEnd type="none" w="med" len="med"/>
              <a:tailEnd type="arrow" w="sm" len="sm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6" name="Freeform 31"/>
            <p:cNvSpPr>
              <a:spLocks/>
            </p:cNvSpPr>
            <p:nvPr/>
          </p:nvSpPr>
          <p:spPr bwMode="auto">
            <a:xfrm>
              <a:off x="4667" y="624"/>
              <a:ext cx="422" cy="577"/>
            </a:xfrm>
            <a:custGeom>
              <a:avLst/>
              <a:gdLst>
                <a:gd name="T0" fmla="*/ 0 w 1060"/>
                <a:gd name="T1" fmla="*/ 0 h 1450"/>
                <a:gd name="T2" fmla="*/ 0 w 1060"/>
                <a:gd name="T3" fmla="*/ 0 h 1450"/>
                <a:gd name="T4" fmla="*/ 0 w 1060"/>
                <a:gd name="T5" fmla="*/ 0 h 1450"/>
                <a:gd name="T6" fmla="*/ 0 w 1060"/>
                <a:gd name="T7" fmla="*/ 0 h 1450"/>
                <a:gd name="T8" fmla="*/ 0 w 1060"/>
                <a:gd name="T9" fmla="*/ 0 h 1450"/>
                <a:gd name="T10" fmla="*/ 0 w 1060"/>
                <a:gd name="T11" fmla="*/ 0 h 1450"/>
                <a:gd name="T12" fmla="*/ 0 w 1060"/>
                <a:gd name="T13" fmla="*/ 0 h 1450"/>
                <a:gd name="T14" fmla="*/ 0 w 1060"/>
                <a:gd name="T15" fmla="*/ 0 h 1450"/>
                <a:gd name="T16" fmla="*/ 0 w 1060"/>
                <a:gd name="T17" fmla="*/ 0 h 1450"/>
                <a:gd name="T18" fmla="*/ 0 w 1060"/>
                <a:gd name="T19" fmla="*/ 0 h 1450"/>
                <a:gd name="T20" fmla="*/ 0 w 1060"/>
                <a:gd name="T21" fmla="*/ 0 h 1450"/>
                <a:gd name="T22" fmla="*/ 0 w 1060"/>
                <a:gd name="T23" fmla="*/ 0 h 14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060"/>
                <a:gd name="T37" fmla="*/ 0 h 1450"/>
                <a:gd name="T38" fmla="*/ 1060 w 1060"/>
                <a:gd name="T39" fmla="*/ 1450 h 1450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060" h="1450">
                  <a:moveTo>
                    <a:pt x="0" y="16"/>
                  </a:moveTo>
                  <a:cubicBezTo>
                    <a:pt x="10" y="61"/>
                    <a:pt x="15" y="187"/>
                    <a:pt x="60" y="294"/>
                  </a:cubicBezTo>
                  <a:cubicBezTo>
                    <a:pt x="105" y="401"/>
                    <a:pt x="215" y="545"/>
                    <a:pt x="272" y="658"/>
                  </a:cubicBezTo>
                  <a:cubicBezTo>
                    <a:pt x="329" y="771"/>
                    <a:pt x="378" y="872"/>
                    <a:pt x="400" y="974"/>
                  </a:cubicBezTo>
                  <a:cubicBezTo>
                    <a:pt x="422" y="1076"/>
                    <a:pt x="405" y="1191"/>
                    <a:pt x="404" y="1270"/>
                  </a:cubicBezTo>
                  <a:cubicBezTo>
                    <a:pt x="403" y="1349"/>
                    <a:pt x="381" y="1423"/>
                    <a:pt x="392" y="1450"/>
                  </a:cubicBezTo>
                  <a:lnTo>
                    <a:pt x="468" y="1430"/>
                  </a:lnTo>
                  <a:cubicBezTo>
                    <a:pt x="487" y="1393"/>
                    <a:pt x="475" y="1307"/>
                    <a:pt x="508" y="1226"/>
                  </a:cubicBezTo>
                  <a:cubicBezTo>
                    <a:pt x="541" y="1145"/>
                    <a:pt x="603" y="1041"/>
                    <a:pt x="668" y="942"/>
                  </a:cubicBezTo>
                  <a:cubicBezTo>
                    <a:pt x="733" y="843"/>
                    <a:pt x="844" y="733"/>
                    <a:pt x="900" y="634"/>
                  </a:cubicBezTo>
                  <a:cubicBezTo>
                    <a:pt x="956" y="535"/>
                    <a:pt x="976" y="456"/>
                    <a:pt x="1003" y="350"/>
                  </a:cubicBezTo>
                  <a:cubicBezTo>
                    <a:pt x="1030" y="244"/>
                    <a:pt x="1048" y="73"/>
                    <a:pt x="1060" y="0"/>
                  </a:cubicBezTo>
                </a:path>
              </a:pathLst>
            </a:custGeom>
            <a:gradFill rotWithShape="1">
              <a:gsLst>
                <a:gs pos="0">
                  <a:srgbClr val="FFFF66"/>
                </a:gs>
                <a:gs pos="50000">
                  <a:srgbClr val="FF0000"/>
                </a:gs>
                <a:gs pos="100000">
                  <a:srgbClr val="FFFF66"/>
                </a:gs>
              </a:gsLst>
              <a:lin ang="5400000" scaled="1"/>
            </a:gra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7" name="Freeform 32"/>
            <p:cNvSpPr>
              <a:spLocks/>
            </p:cNvSpPr>
            <p:nvPr/>
          </p:nvSpPr>
          <p:spPr bwMode="auto">
            <a:xfrm>
              <a:off x="4978" y="872"/>
              <a:ext cx="335" cy="318"/>
            </a:xfrm>
            <a:custGeom>
              <a:avLst/>
              <a:gdLst>
                <a:gd name="T0" fmla="*/ 0 w 843"/>
                <a:gd name="T1" fmla="*/ 0 h 798"/>
                <a:gd name="T2" fmla="*/ 0 w 843"/>
                <a:gd name="T3" fmla="*/ 0 h 798"/>
                <a:gd name="T4" fmla="*/ 0 w 843"/>
                <a:gd name="T5" fmla="*/ 0 h 798"/>
                <a:gd name="T6" fmla="*/ 0 w 843"/>
                <a:gd name="T7" fmla="*/ 0 h 798"/>
                <a:gd name="T8" fmla="*/ 0 w 843"/>
                <a:gd name="T9" fmla="*/ 0 h 798"/>
                <a:gd name="T10" fmla="*/ 0 w 843"/>
                <a:gd name="T11" fmla="*/ 0 h 798"/>
                <a:gd name="T12" fmla="*/ 0 w 843"/>
                <a:gd name="T13" fmla="*/ 0 h 798"/>
                <a:gd name="T14" fmla="*/ 0 w 843"/>
                <a:gd name="T15" fmla="*/ 0 h 798"/>
                <a:gd name="T16" fmla="*/ 0 w 843"/>
                <a:gd name="T17" fmla="*/ 0 h 798"/>
                <a:gd name="T18" fmla="*/ 0 w 843"/>
                <a:gd name="T19" fmla="*/ 0 h 798"/>
                <a:gd name="T20" fmla="*/ 0 w 843"/>
                <a:gd name="T21" fmla="*/ 0 h 798"/>
                <a:gd name="T22" fmla="*/ 0 w 843"/>
                <a:gd name="T23" fmla="*/ 0 h 798"/>
                <a:gd name="T24" fmla="*/ 0 w 843"/>
                <a:gd name="T25" fmla="*/ 0 h 798"/>
                <a:gd name="T26" fmla="*/ 0 w 843"/>
                <a:gd name="T27" fmla="*/ 0 h 798"/>
                <a:gd name="T28" fmla="*/ 0 w 843"/>
                <a:gd name="T29" fmla="*/ 0 h 798"/>
                <a:gd name="T30" fmla="*/ 0 w 843"/>
                <a:gd name="T31" fmla="*/ 0 h 798"/>
                <a:gd name="T32" fmla="*/ 0 w 843"/>
                <a:gd name="T33" fmla="*/ 0 h 798"/>
                <a:gd name="T34" fmla="*/ 0 w 843"/>
                <a:gd name="T35" fmla="*/ 0 h 79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843"/>
                <a:gd name="T55" fmla="*/ 0 h 798"/>
                <a:gd name="T56" fmla="*/ 843 w 843"/>
                <a:gd name="T57" fmla="*/ 798 h 79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843" h="798">
                  <a:moveTo>
                    <a:pt x="44" y="766"/>
                  </a:moveTo>
                  <a:cubicBezTo>
                    <a:pt x="20" y="726"/>
                    <a:pt x="0" y="639"/>
                    <a:pt x="0" y="542"/>
                  </a:cubicBezTo>
                  <a:cubicBezTo>
                    <a:pt x="0" y="445"/>
                    <a:pt x="1" y="268"/>
                    <a:pt x="44" y="182"/>
                  </a:cubicBezTo>
                  <a:cubicBezTo>
                    <a:pt x="87" y="96"/>
                    <a:pt x="177" y="52"/>
                    <a:pt x="256" y="26"/>
                  </a:cubicBezTo>
                  <a:cubicBezTo>
                    <a:pt x="335" y="0"/>
                    <a:pt x="435" y="2"/>
                    <a:pt x="516" y="26"/>
                  </a:cubicBezTo>
                  <a:cubicBezTo>
                    <a:pt x="597" y="50"/>
                    <a:pt x="687" y="105"/>
                    <a:pt x="740" y="170"/>
                  </a:cubicBezTo>
                  <a:cubicBezTo>
                    <a:pt x="793" y="235"/>
                    <a:pt x="821" y="339"/>
                    <a:pt x="832" y="418"/>
                  </a:cubicBezTo>
                  <a:cubicBezTo>
                    <a:pt x="843" y="497"/>
                    <a:pt x="819" y="583"/>
                    <a:pt x="804" y="646"/>
                  </a:cubicBezTo>
                  <a:cubicBezTo>
                    <a:pt x="789" y="709"/>
                    <a:pt x="769" y="775"/>
                    <a:pt x="744" y="798"/>
                  </a:cubicBezTo>
                  <a:lnTo>
                    <a:pt x="656" y="786"/>
                  </a:lnTo>
                  <a:cubicBezTo>
                    <a:pt x="649" y="748"/>
                    <a:pt x="701" y="651"/>
                    <a:pt x="704" y="570"/>
                  </a:cubicBezTo>
                  <a:cubicBezTo>
                    <a:pt x="707" y="489"/>
                    <a:pt x="709" y="371"/>
                    <a:pt x="672" y="302"/>
                  </a:cubicBezTo>
                  <a:cubicBezTo>
                    <a:pt x="635" y="233"/>
                    <a:pt x="550" y="181"/>
                    <a:pt x="480" y="158"/>
                  </a:cubicBezTo>
                  <a:cubicBezTo>
                    <a:pt x="410" y="135"/>
                    <a:pt x="314" y="133"/>
                    <a:pt x="252" y="162"/>
                  </a:cubicBezTo>
                  <a:cubicBezTo>
                    <a:pt x="190" y="191"/>
                    <a:pt x="134" y="271"/>
                    <a:pt x="108" y="334"/>
                  </a:cubicBezTo>
                  <a:cubicBezTo>
                    <a:pt x="82" y="397"/>
                    <a:pt x="90" y="471"/>
                    <a:pt x="96" y="542"/>
                  </a:cubicBezTo>
                  <a:cubicBezTo>
                    <a:pt x="102" y="613"/>
                    <a:pt x="153" y="721"/>
                    <a:pt x="144" y="758"/>
                  </a:cubicBezTo>
                  <a:lnTo>
                    <a:pt x="44" y="766"/>
                  </a:lnTo>
                  <a:close/>
                </a:path>
              </a:pathLst>
            </a:custGeom>
            <a:solidFill>
              <a:srgbClr val="FF0000"/>
            </a:solidFill>
            <a:ln w="1905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8" name="AutoShape 33"/>
            <p:cNvSpPr>
              <a:spLocks noChangeArrowheads="1"/>
            </p:cNvSpPr>
            <p:nvPr/>
          </p:nvSpPr>
          <p:spPr bwMode="auto">
            <a:xfrm rot="-3258573">
              <a:off x="4926" y="888"/>
              <a:ext cx="172" cy="41"/>
            </a:xfrm>
            <a:prstGeom prst="irregularSeal1">
              <a:avLst/>
            </a:prstGeom>
            <a:solidFill>
              <a:srgbClr val="00FF00"/>
            </a:solidFill>
            <a:ln w="12700">
              <a:solidFill>
                <a:schemeClr val="tx1"/>
              </a:solidFill>
              <a:miter lim="800000"/>
              <a:headEnd/>
              <a:tailEnd type="none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499" name="Line 34"/>
            <p:cNvSpPr>
              <a:spLocks noChangeShapeType="1"/>
            </p:cNvSpPr>
            <p:nvPr/>
          </p:nvSpPr>
          <p:spPr bwMode="auto">
            <a:xfrm flipV="1">
              <a:off x="5163" y="798"/>
              <a:ext cx="57" cy="249"/>
            </a:xfrm>
            <a:prstGeom prst="line">
              <a:avLst/>
            </a:prstGeom>
            <a:noFill/>
            <a:ln w="19050">
              <a:solidFill>
                <a:srgbClr val="333333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0" name="Freeform 35"/>
            <p:cNvSpPr>
              <a:spLocks/>
            </p:cNvSpPr>
            <p:nvPr/>
          </p:nvSpPr>
          <p:spPr bwMode="auto">
            <a:xfrm>
              <a:off x="5079" y="668"/>
              <a:ext cx="109" cy="184"/>
            </a:xfrm>
            <a:custGeom>
              <a:avLst/>
              <a:gdLst>
                <a:gd name="T0" fmla="*/ 0 w 274"/>
                <a:gd name="T1" fmla="*/ 0 h 463"/>
                <a:gd name="T2" fmla="*/ 0 w 274"/>
                <a:gd name="T3" fmla="*/ 0 h 463"/>
                <a:gd name="T4" fmla="*/ 0 w 274"/>
                <a:gd name="T5" fmla="*/ 0 h 463"/>
                <a:gd name="T6" fmla="*/ 0 w 274"/>
                <a:gd name="T7" fmla="*/ 0 h 463"/>
                <a:gd name="T8" fmla="*/ 0 w 274"/>
                <a:gd name="T9" fmla="*/ 0 h 463"/>
                <a:gd name="T10" fmla="*/ 0 w 274"/>
                <a:gd name="T11" fmla="*/ 0 h 4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74"/>
                <a:gd name="T19" fmla="*/ 0 h 463"/>
                <a:gd name="T20" fmla="*/ 274 w 274"/>
                <a:gd name="T21" fmla="*/ 463 h 46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74" h="463">
                  <a:moveTo>
                    <a:pt x="0" y="463"/>
                  </a:moveTo>
                  <a:cubicBezTo>
                    <a:pt x="11" y="445"/>
                    <a:pt x="58" y="383"/>
                    <a:pt x="68" y="352"/>
                  </a:cubicBezTo>
                  <a:cubicBezTo>
                    <a:pt x="78" y="320"/>
                    <a:pt x="52" y="295"/>
                    <a:pt x="62" y="275"/>
                  </a:cubicBezTo>
                  <a:cubicBezTo>
                    <a:pt x="71" y="254"/>
                    <a:pt x="112" y="255"/>
                    <a:pt x="125" y="227"/>
                  </a:cubicBezTo>
                  <a:cubicBezTo>
                    <a:pt x="138" y="199"/>
                    <a:pt x="117" y="146"/>
                    <a:pt x="142" y="108"/>
                  </a:cubicBezTo>
                  <a:cubicBezTo>
                    <a:pt x="167" y="70"/>
                    <a:pt x="247" y="22"/>
                    <a:pt x="274" y="0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20501" name="Freeform 36"/>
            <p:cNvSpPr>
              <a:spLocks/>
            </p:cNvSpPr>
            <p:nvPr/>
          </p:nvSpPr>
          <p:spPr bwMode="auto">
            <a:xfrm>
              <a:off x="4906" y="986"/>
              <a:ext cx="59" cy="134"/>
            </a:xfrm>
            <a:custGeom>
              <a:avLst/>
              <a:gdLst>
                <a:gd name="T0" fmla="*/ 0 w 196"/>
                <a:gd name="T1" fmla="*/ 0 h 366"/>
                <a:gd name="T2" fmla="*/ 0 w 196"/>
                <a:gd name="T3" fmla="*/ 0 h 366"/>
                <a:gd name="T4" fmla="*/ 0 w 196"/>
                <a:gd name="T5" fmla="*/ 0 h 366"/>
                <a:gd name="T6" fmla="*/ 0 w 196"/>
                <a:gd name="T7" fmla="*/ 0 h 366"/>
                <a:gd name="T8" fmla="*/ 0 w 196"/>
                <a:gd name="T9" fmla="*/ 0 h 366"/>
                <a:gd name="T10" fmla="*/ 0 w 196"/>
                <a:gd name="T11" fmla="*/ 0 h 3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96"/>
                <a:gd name="T19" fmla="*/ 0 h 366"/>
                <a:gd name="T20" fmla="*/ 196 w 196"/>
                <a:gd name="T21" fmla="*/ 366 h 36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96" h="366">
                  <a:moveTo>
                    <a:pt x="196" y="0"/>
                  </a:moveTo>
                  <a:cubicBezTo>
                    <a:pt x="185" y="10"/>
                    <a:pt x="137" y="35"/>
                    <a:pt x="128" y="58"/>
                  </a:cubicBezTo>
                  <a:cubicBezTo>
                    <a:pt x="119" y="81"/>
                    <a:pt x="152" y="120"/>
                    <a:pt x="141" y="139"/>
                  </a:cubicBezTo>
                  <a:cubicBezTo>
                    <a:pt x="130" y="158"/>
                    <a:pt x="76" y="149"/>
                    <a:pt x="64" y="170"/>
                  </a:cubicBezTo>
                  <a:cubicBezTo>
                    <a:pt x="52" y="191"/>
                    <a:pt x="80" y="231"/>
                    <a:pt x="69" y="264"/>
                  </a:cubicBezTo>
                  <a:cubicBezTo>
                    <a:pt x="58" y="297"/>
                    <a:pt x="14" y="345"/>
                    <a:pt x="0" y="366"/>
                  </a:cubicBezTo>
                </a:path>
              </a:pathLst>
            </a:custGeom>
            <a:noFill/>
            <a:ln w="19050" cap="flat" cmpd="sng">
              <a:solidFill>
                <a:srgbClr val="00CC00"/>
              </a:solidFill>
              <a:prstDash val="solid"/>
              <a:round/>
              <a:headEnd type="none" w="med" len="med"/>
              <a:tailEnd type="arrow" w="med" len="lg"/>
            </a:ln>
          </p:spPr>
          <p:txBody>
            <a:bodyPr wrap="none" anchor="ctr"/>
            <a:lstStyle/>
            <a:p>
              <a:endParaRPr lang="en-US">
                <a:latin typeface="+mn-lt"/>
              </a:endParaRPr>
            </a:p>
          </p:txBody>
        </p:sp>
      </p:grpSp>
      <p:sp>
        <p:nvSpPr>
          <p:cNvPr id="20485" name="Text Box 37"/>
          <p:cNvSpPr txBox="1">
            <a:spLocks noChangeArrowheads="1"/>
          </p:cNvSpPr>
          <p:nvPr/>
        </p:nvSpPr>
        <p:spPr bwMode="auto">
          <a:xfrm>
            <a:off x="3954463" y="3362325"/>
            <a:ext cx="8540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i="0">
                <a:latin typeface="+mn-lt"/>
              </a:rPr>
              <a:t>vs.</a:t>
            </a:r>
            <a:endParaRPr lang="en-US" sz="2800" b="1">
              <a:latin typeface="+mn-lt"/>
            </a:endParaRPr>
          </a:p>
        </p:txBody>
      </p:sp>
      <p:sp>
        <p:nvSpPr>
          <p:cNvPr id="20486" name="Text Box 38"/>
          <p:cNvSpPr txBox="1">
            <a:spLocks noChangeArrowheads="1"/>
          </p:cNvSpPr>
          <p:nvPr/>
        </p:nvSpPr>
        <p:spPr bwMode="auto">
          <a:xfrm>
            <a:off x="152400" y="762000"/>
            <a:ext cx="8816975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55000"/>
              </a:spcBef>
              <a:buSzPct val="115000"/>
            </a:pPr>
            <a:r>
              <a:rPr lang="en-US" sz="2000" i="0" dirty="0" smtClean="0">
                <a:latin typeface="+mn-lt"/>
              </a:rPr>
              <a:t>Two </a:t>
            </a:r>
            <a:r>
              <a:rPr lang="en-US" sz="2000" i="0" dirty="0">
                <a:latin typeface="+mn-lt"/>
              </a:rPr>
              <a:t>general ideas have emerged </a:t>
            </a:r>
            <a:r>
              <a:rPr lang="en-US" sz="2000" b="1" i="0" dirty="0">
                <a:latin typeface="+mn-lt"/>
              </a:rPr>
              <a:t>. . .</a:t>
            </a:r>
          </a:p>
        </p:txBody>
      </p:sp>
      <p:sp>
        <p:nvSpPr>
          <p:cNvPr id="20487" name="Text Box 39"/>
          <p:cNvSpPr txBox="1">
            <a:spLocks noChangeArrowheads="1"/>
          </p:cNvSpPr>
          <p:nvPr/>
        </p:nvSpPr>
        <p:spPr bwMode="auto">
          <a:xfrm>
            <a:off x="381000" y="1219200"/>
            <a:ext cx="8305800" cy="1370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69863" indent="-169863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>
                <a:latin typeface="+mn-lt"/>
              </a:rPr>
              <a:t>Wave/Turbulence-Driven  (</a:t>
            </a:r>
            <a:r>
              <a:rPr lang="en-US" sz="2000" b="1" i="0">
                <a:latin typeface="+mn-lt"/>
              </a:rPr>
              <a:t>WTD</a:t>
            </a:r>
            <a:r>
              <a:rPr lang="en-US" sz="2000" i="0">
                <a:latin typeface="+mn-lt"/>
              </a:rPr>
              <a:t>) models, in which open flux tubes are jostled continuously from below.  MHD fluctuations propagate up and damp.</a:t>
            </a:r>
          </a:p>
          <a:p>
            <a:pPr marL="169863" indent="-169863">
              <a:lnSpc>
                <a:spcPct val="95000"/>
              </a:lnSpc>
              <a:spcBef>
                <a:spcPct val="35000"/>
              </a:spcBef>
              <a:buFont typeface="Arial" charset="0"/>
              <a:buChar char="•"/>
            </a:pPr>
            <a:r>
              <a:rPr lang="en-US" sz="2000" i="0">
                <a:latin typeface="+mn-lt"/>
              </a:rPr>
              <a:t>Reconnection/Loop-Opening  (</a:t>
            </a:r>
            <a:r>
              <a:rPr lang="en-US" sz="2000" b="1" i="0">
                <a:latin typeface="+mn-lt"/>
              </a:rPr>
              <a:t>RLO</a:t>
            </a:r>
            <a:r>
              <a:rPr lang="en-US" sz="2000" i="0">
                <a:latin typeface="+mn-lt"/>
              </a:rPr>
              <a:t>) models, in which energy is injected from closed-field regions in the “magnetic carpet.”</a:t>
            </a:r>
          </a:p>
        </p:txBody>
      </p:sp>
      <p:grpSp>
        <p:nvGrpSpPr>
          <p:cNvPr id="4" name="Group 32"/>
          <p:cNvGrpSpPr/>
          <p:nvPr/>
        </p:nvGrpSpPr>
        <p:grpSpPr>
          <a:xfrm>
            <a:off x="609600" y="4800600"/>
            <a:ext cx="7924800" cy="982663"/>
            <a:chOff x="609600" y="4800600"/>
            <a:chExt cx="7924800" cy="982663"/>
          </a:xfrm>
        </p:grpSpPr>
        <p:sp>
          <p:nvSpPr>
            <p:cNvPr id="20488" name="Text Box 38"/>
            <p:cNvSpPr txBox="1">
              <a:spLocks noChangeArrowheads="1"/>
            </p:cNvSpPr>
            <p:nvPr/>
          </p:nvSpPr>
          <p:spPr bwMode="auto">
            <a:xfrm>
              <a:off x="3124200" y="4800600"/>
              <a:ext cx="2514600" cy="384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2000" b="1" i="0" dirty="0">
                  <a:solidFill>
                    <a:srgbClr val="FF0000"/>
                  </a:solidFill>
                  <a:latin typeface="+mn-lt"/>
                </a:rPr>
                <a:t>Counterpoint:</a:t>
              </a:r>
            </a:p>
          </p:txBody>
        </p:sp>
        <p:sp>
          <p:nvSpPr>
            <p:cNvPr id="20489" name="Text Box 38"/>
            <p:cNvSpPr txBox="1">
              <a:spLocks noChangeArrowheads="1"/>
            </p:cNvSpPr>
            <p:nvPr/>
          </p:nvSpPr>
          <p:spPr bwMode="auto">
            <a:xfrm>
              <a:off x="609600" y="5105400"/>
              <a:ext cx="3200400" cy="67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2000" i="0" dirty="0">
                  <a:latin typeface="+mn-lt"/>
                </a:rPr>
                <a:t>Roberts (2010) says WTD doesn’t work.</a:t>
              </a:r>
            </a:p>
          </p:txBody>
        </p:sp>
        <p:sp>
          <p:nvSpPr>
            <p:cNvPr id="20490" name="Text Box 38"/>
            <p:cNvSpPr txBox="1">
              <a:spLocks noChangeArrowheads="1"/>
            </p:cNvSpPr>
            <p:nvPr/>
          </p:nvSpPr>
          <p:spPr bwMode="auto">
            <a:xfrm>
              <a:off x="4572000" y="5105400"/>
              <a:ext cx="3962400" cy="677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169863" indent="-169863" algn="ctr">
                <a:lnSpc>
                  <a:spcPct val="95000"/>
                </a:lnSpc>
                <a:spcBef>
                  <a:spcPct val="55000"/>
                </a:spcBef>
                <a:buSzPct val="115000"/>
              </a:pPr>
              <a:r>
                <a:rPr lang="en-US" sz="2000" i="0">
                  <a:latin typeface="+mn-lt"/>
                </a:rPr>
                <a:t>Cranmer &amp; van Ballegooijen (2010) say RLO doesn’t work.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C:\app\microsoft\msoffice\Templates\Blank Presentation.pot</Template>
  <TotalTime>12928</TotalTime>
  <Words>2597</Words>
  <Application>Microsoft Office PowerPoint</Application>
  <PresentationFormat>On-screen Show (4:3)</PresentationFormat>
  <Paragraphs>254</Paragraphs>
  <Slides>37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Times New Roman</vt:lpstr>
      <vt:lpstr>Wingdings</vt:lpstr>
      <vt:lpstr>Default Design</vt:lpstr>
      <vt:lpstr>Understanding the Origins of the Solar Wind</vt:lpstr>
      <vt:lpstr>Understanding the Origins of the Solar Wind</vt:lpstr>
      <vt:lpstr>Why haven’t we solved it already?</vt:lpstr>
      <vt:lpstr>A cartoonified view of multi-scale complexity</vt:lpstr>
      <vt:lpstr>Fast and slow solar wind</vt:lpstr>
      <vt:lpstr>Fast and slow solar wind</vt:lpstr>
      <vt:lpstr>One mechanism for fast and slow wind?</vt:lpstr>
      <vt:lpstr>The coronal heating problem</vt:lpstr>
      <vt:lpstr>What is the dominant source of energy?</vt:lpstr>
      <vt:lpstr>There’s a natural appeal to “RLO”</vt:lpstr>
      <vt:lpstr>What processes drive solar wind acceleration?</vt:lpstr>
      <vt:lpstr>Turbulence-driven solar wind models</vt:lpstr>
      <vt:lpstr>Slide 13</vt:lpstr>
      <vt:lpstr>Recent extensions of “WTD”</vt:lpstr>
      <vt:lpstr>Other sources &amp; sinks of MHD waves?</vt:lpstr>
      <vt:lpstr>Slide 16</vt:lpstr>
      <vt:lpstr>Emission line formation</vt:lpstr>
      <vt:lpstr>Line widths show “random” line-of-sight motions</vt:lpstr>
      <vt:lpstr>Alfvén wave amplitudes:  observation summary</vt:lpstr>
      <vt:lpstr>Additional plasma diagnostics</vt:lpstr>
      <vt:lpstr>UVCS results: 1996-1997 solar minimum</vt:lpstr>
      <vt:lpstr>Slide 22</vt:lpstr>
      <vt:lpstr>What is that “something else?”</vt:lpstr>
      <vt:lpstr>Conclusions</vt:lpstr>
      <vt:lpstr>extra slides . . .</vt:lpstr>
      <vt:lpstr>Slide 26</vt:lpstr>
      <vt:lpstr>Slide 27</vt:lpstr>
      <vt:lpstr>Cranmer et al. (2007): other results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</vt:vector>
  </TitlesOfParts>
  <Company>cfa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miralles</dc:creator>
  <cp:lastModifiedBy>test</cp:lastModifiedBy>
  <cp:revision>1411</cp:revision>
  <cp:lastPrinted>2003-06-25T23:17:36Z</cp:lastPrinted>
  <dcterms:created xsi:type="dcterms:W3CDTF">2002-01-11T17:10:23Z</dcterms:created>
  <dcterms:modified xsi:type="dcterms:W3CDTF">2012-06-28T03:49:09Z</dcterms:modified>
</cp:coreProperties>
</file>