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61"/>
  </p:notesMasterIdLst>
  <p:sldIdLst>
    <p:sldId id="617" r:id="rId2"/>
    <p:sldId id="656" r:id="rId3"/>
    <p:sldId id="657" r:id="rId4"/>
    <p:sldId id="618" r:id="rId5"/>
    <p:sldId id="693" r:id="rId6"/>
    <p:sldId id="620" r:id="rId7"/>
    <p:sldId id="621" r:id="rId8"/>
    <p:sldId id="695" r:id="rId9"/>
    <p:sldId id="696" r:id="rId10"/>
    <p:sldId id="625" r:id="rId11"/>
    <p:sldId id="674" r:id="rId12"/>
    <p:sldId id="627" r:id="rId13"/>
    <p:sldId id="641" r:id="rId14"/>
    <p:sldId id="643" r:id="rId15"/>
    <p:sldId id="637" r:id="rId16"/>
    <p:sldId id="639" r:id="rId17"/>
    <p:sldId id="631" r:id="rId18"/>
    <p:sldId id="692" r:id="rId19"/>
    <p:sldId id="672" r:id="rId20"/>
    <p:sldId id="634" r:id="rId21"/>
    <p:sldId id="559" r:id="rId22"/>
    <p:sldId id="679" r:id="rId23"/>
    <p:sldId id="645" r:id="rId24"/>
    <p:sldId id="676" r:id="rId25"/>
    <p:sldId id="655" r:id="rId26"/>
    <p:sldId id="699" r:id="rId27"/>
    <p:sldId id="673" r:id="rId28"/>
    <p:sldId id="697" r:id="rId29"/>
    <p:sldId id="663" r:id="rId30"/>
    <p:sldId id="664" r:id="rId31"/>
    <p:sldId id="665" r:id="rId32"/>
    <p:sldId id="666" r:id="rId33"/>
    <p:sldId id="667" r:id="rId34"/>
    <p:sldId id="698" r:id="rId35"/>
    <p:sldId id="677" r:id="rId36"/>
    <p:sldId id="398" r:id="rId37"/>
    <p:sldId id="700" r:id="rId38"/>
    <p:sldId id="675" r:id="rId39"/>
    <p:sldId id="529" r:id="rId40"/>
    <p:sldId id="597" r:id="rId41"/>
    <p:sldId id="522" r:id="rId42"/>
    <p:sldId id="646" r:id="rId43"/>
    <p:sldId id="649" r:id="rId44"/>
    <p:sldId id="495" r:id="rId45"/>
    <p:sldId id="652" r:id="rId46"/>
    <p:sldId id="653" r:id="rId47"/>
    <p:sldId id="574" r:id="rId48"/>
    <p:sldId id="533" r:id="rId49"/>
    <p:sldId id="681" r:id="rId50"/>
    <p:sldId id="687" r:id="rId51"/>
    <p:sldId id="691" r:id="rId52"/>
    <p:sldId id="688" r:id="rId53"/>
    <p:sldId id="689" r:id="rId54"/>
    <p:sldId id="690" r:id="rId55"/>
    <p:sldId id="682" r:id="rId56"/>
    <p:sldId id="683" r:id="rId57"/>
    <p:sldId id="684" r:id="rId58"/>
    <p:sldId id="685" r:id="rId59"/>
    <p:sldId id="686" r:id="rId6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1"/>
    <a:srgbClr val="FF0000"/>
    <a:srgbClr val="5C5CD6"/>
    <a:srgbClr val="0000CC"/>
    <a:srgbClr val="008000"/>
    <a:srgbClr val="333333"/>
    <a:srgbClr val="4D4D4D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84" autoAdjust="0"/>
  </p:normalViewPr>
  <p:slideViewPr>
    <p:cSldViewPr>
      <p:cViewPr varScale="1">
        <p:scale>
          <a:sx n="79" d="100"/>
          <a:sy n="79" d="100"/>
        </p:scale>
        <p:origin x="-8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fld id="{48498FE6-76E7-4F8A-909B-89E2C9239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F1AC3-4734-4690-9ACD-1638D0B7881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548B8-7B4A-4B06-9AEA-BF486BC8015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416EE-FC60-4414-B8FE-F02B31DABDB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223CA-B62B-41C0-B34F-0F8D88030976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990600" y="63976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dirty="0"/>
              <a:t>Turbulent Origins of the Sun’s Corona &amp; Solar Wind</a:t>
            </a:r>
          </a:p>
        </p:txBody>
      </p:sp>
      <p:grpSp>
        <p:nvGrpSpPr>
          <p:cNvPr id="1028" name="Group 85"/>
          <p:cNvGrpSpPr>
            <a:grpSpLocks/>
          </p:cNvGrpSpPr>
          <p:nvPr/>
        </p:nvGrpSpPr>
        <p:grpSpPr bwMode="auto">
          <a:xfrm>
            <a:off x="53975" y="5972175"/>
            <a:ext cx="952500" cy="849313"/>
            <a:chOff x="54602" y="5972174"/>
            <a:chExt cx="952215" cy="848943"/>
          </a:xfrm>
        </p:grpSpPr>
        <p:sp>
          <p:nvSpPr>
            <p:cNvPr id="10" name="Freeform 42"/>
            <p:cNvSpPr>
              <a:spLocks/>
            </p:cNvSpPr>
            <p:nvPr/>
          </p:nvSpPr>
          <p:spPr bwMode="auto">
            <a:xfrm rot="20214702">
              <a:off x="176803" y="6097532"/>
              <a:ext cx="233292" cy="26817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 rot="20214702">
              <a:off x="54602" y="6394265"/>
              <a:ext cx="377712" cy="139639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3" name="Freeform 45"/>
            <p:cNvSpPr>
              <a:spLocks/>
            </p:cNvSpPr>
            <p:nvPr/>
          </p:nvSpPr>
          <p:spPr bwMode="auto">
            <a:xfrm rot="20214702">
              <a:off x="562450" y="6486300"/>
              <a:ext cx="128550" cy="334817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5" name="Oval 47"/>
            <p:cNvSpPr>
              <a:spLocks noChangeArrowheads="1"/>
            </p:cNvSpPr>
            <p:nvPr/>
          </p:nvSpPr>
          <p:spPr bwMode="auto">
            <a:xfrm rot="20214702">
              <a:off x="367246" y="6267320"/>
              <a:ext cx="265033" cy="263410"/>
            </a:xfrm>
            <a:prstGeom prst="ellipse">
              <a:avLst/>
            </a:pr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7" name="Oval 49"/>
            <p:cNvSpPr>
              <a:spLocks noChangeArrowheads="1"/>
            </p:cNvSpPr>
            <p:nvPr/>
          </p:nvSpPr>
          <p:spPr bwMode="auto">
            <a:xfrm rot="20214702">
              <a:off x="367246" y="6267320"/>
              <a:ext cx="265033" cy="263410"/>
            </a:xfrm>
            <a:prstGeom prst="ellipse">
              <a:avLst/>
            </a:prstGeom>
            <a:solidFill>
              <a:srgbClr val="2D0284"/>
            </a:solidFill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78219" y="6308818"/>
              <a:ext cx="428598" cy="378725"/>
              <a:chOff x="4346" y="2304"/>
              <a:chExt cx="984" cy="876"/>
            </a:xfrm>
            <a:noFill/>
          </p:grpSpPr>
          <p:sp>
            <p:nvSpPr>
              <p:cNvPr id="37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38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39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40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41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42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</p:grpSp>
        <p:sp>
          <p:nvSpPr>
            <p:cNvPr id="19" name="Freeform 57"/>
            <p:cNvSpPr>
              <a:spLocks/>
            </p:cNvSpPr>
            <p:nvPr/>
          </p:nvSpPr>
          <p:spPr bwMode="auto">
            <a:xfrm rot="20214702">
              <a:off x="268851" y="6397439"/>
              <a:ext cx="117440" cy="58712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3" name="Freeform 61"/>
            <p:cNvSpPr>
              <a:spLocks/>
            </p:cNvSpPr>
            <p:nvPr/>
          </p:nvSpPr>
          <p:spPr bwMode="auto">
            <a:xfrm rot="20214702" flipH="1">
              <a:off x="435488" y="6330793"/>
              <a:ext cx="131724" cy="58712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7" name="Freeform 68"/>
            <p:cNvSpPr>
              <a:spLocks/>
            </p:cNvSpPr>
            <p:nvPr/>
          </p:nvSpPr>
          <p:spPr bwMode="auto">
            <a:xfrm rot="20214702">
              <a:off x="535471" y="6194327"/>
              <a:ext cx="120614" cy="120597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8" name="Freeform 69"/>
            <p:cNvSpPr>
              <a:spLocks/>
            </p:cNvSpPr>
            <p:nvPr/>
          </p:nvSpPr>
          <p:spPr bwMode="auto">
            <a:xfrm rot="18456832" flipH="1">
              <a:off x="453763" y="6126886"/>
              <a:ext cx="337991" cy="28566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9" name="Freeform 70"/>
            <p:cNvSpPr>
              <a:spLocks/>
            </p:cNvSpPr>
            <p:nvPr/>
          </p:nvSpPr>
          <p:spPr bwMode="auto">
            <a:xfrm rot="20214702">
              <a:off x="570386" y="6099119"/>
              <a:ext cx="207900" cy="214220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0" name="Freeform 71"/>
            <p:cNvSpPr>
              <a:spLocks/>
            </p:cNvSpPr>
            <p:nvPr/>
          </p:nvSpPr>
          <p:spPr bwMode="auto">
            <a:xfrm rot="20214702">
              <a:off x="451358" y="6413307"/>
              <a:ext cx="44437" cy="72993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1" name="Freeform 72"/>
            <p:cNvSpPr>
              <a:spLocks/>
            </p:cNvSpPr>
            <p:nvPr/>
          </p:nvSpPr>
          <p:spPr bwMode="auto">
            <a:xfrm rot="20214702">
              <a:off x="573560" y="6511689"/>
              <a:ext cx="34915" cy="82514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/>
        </p:nvCxnSpPr>
        <p:spPr bwMode="auto">
          <a:xfrm>
            <a:off x="706438" y="6267450"/>
            <a:ext cx="8361362" cy="0"/>
          </a:xfrm>
          <a:prstGeom prst="line">
            <a:avLst/>
          </a:prstGeom>
          <a:noFill/>
          <a:ln w="69850" cmpd="thickThin" algn="ctr">
            <a:solidFill>
              <a:srgbClr val="2D0284"/>
            </a:solidFill>
            <a:round/>
            <a:headEnd/>
            <a:tailEnd type="none" w="med" len="lg"/>
          </a:ln>
        </p:spPr>
      </p:cxn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629150" y="6397625"/>
            <a:ext cx="4502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400" i="0" dirty="0"/>
              <a:t>S. R. Cranmer, </a:t>
            </a:r>
            <a:r>
              <a:rPr lang="en-US" sz="1400" i="0" dirty="0" smtClean="0"/>
              <a:t>September 22, </a:t>
            </a:r>
            <a:r>
              <a:rPr lang="en-US" sz="1400" i="0" dirty="0"/>
              <a:t>2011, </a:t>
            </a:r>
            <a:r>
              <a:rPr lang="en-US" sz="1400" i="0" dirty="0" smtClean="0"/>
              <a:t>B.U. CSP</a:t>
            </a:r>
            <a:endParaRPr lang="el-GR" sz="1200" i="0" dirty="0"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st\My%20Documents\Presentations\Boston%20U%20Sept%202010\helioseismology.mpg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st\My%20Documents\Presentations\Iowa%20Feb%202011\cranmer_summ07_wavelet.mpg" TargetMode="Externa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test\My%20Documents\Presentations\Iowa%20Feb%202011\cranmer_summ07_pfss_green.mpg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test\My%20Documents\Presentations\Iowa%20Feb%202011\cranmer_ras_granule.mp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st\My%20Documents\Presentations\Iowa%20Feb%202011\cranmer_ras_okamoto.mpg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spaceweather_jpl_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7800" y="228600"/>
            <a:ext cx="7248525" cy="2209800"/>
          </a:xfrm>
        </p:spPr>
        <p:txBody>
          <a:bodyPr lIns="0" tIns="91440" rIns="0" bIns="0" anchor="t"/>
          <a:lstStyle/>
          <a:p>
            <a:pPr algn="r"/>
            <a:r>
              <a:rPr lang="en-US" sz="4800" smtClean="0">
                <a:solidFill>
                  <a:schemeClr val="bg1"/>
                </a:solidFill>
                <a:latin typeface="Arial" charset="0"/>
              </a:rPr>
              <a:t>Turbulent Origins of the </a:t>
            </a:r>
            <a:br>
              <a:rPr lang="en-US" sz="4800" smtClean="0">
                <a:solidFill>
                  <a:schemeClr val="bg1"/>
                </a:solidFill>
                <a:latin typeface="Arial" charset="0"/>
              </a:rPr>
            </a:br>
            <a:r>
              <a:rPr lang="en-US" sz="4800" smtClean="0">
                <a:solidFill>
                  <a:schemeClr val="bg1"/>
                </a:solidFill>
                <a:latin typeface="Arial" charset="0"/>
              </a:rPr>
              <a:t>Sun’s Hot Corona and</a:t>
            </a:r>
            <a:br>
              <a:rPr lang="en-US" sz="4800" smtClean="0">
                <a:solidFill>
                  <a:schemeClr val="bg1"/>
                </a:solidFill>
                <a:latin typeface="Arial" charset="0"/>
              </a:rPr>
            </a:br>
            <a:r>
              <a:rPr lang="en-US" sz="4800" smtClean="0">
                <a:solidFill>
                  <a:schemeClr val="bg1"/>
                </a:solidFill>
                <a:latin typeface="Arial" charset="0"/>
              </a:rPr>
              <a:t>the Solar Wind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5432425"/>
            <a:ext cx="3429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5000"/>
              </a:lnSpc>
            </a:pPr>
            <a:r>
              <a:rPr lang="en-US" b="1" i="0">
                <a:solidFill>
                  <a:srgbClr val="FFFFCC"/>
                </a:solidFill>
                <a:latin typeface="Arial" charset="0"/>
              </a:rPr>
              <a:t>Steven R. Cranmer</a:t>
            </a:r>
            <a:br>
              <a:rPr lang="en-US" b="1" i="0">
                <a:solidFill>
                  <a:srgbClr val="FFFFCC"/>
                </a:solidFill>
                <a:latin typeface="Arial" charset="0"/>
              </a:rPr>
            </a:br>
            <a:r>
              <a:rPr lang="en-US" sz="1400" b="1" i="0">
                <a:solidFill>
                  <a:srgbClr val="FFFFCC"/>
                </a:solidFill>
                <a:latin typeface="Arial" charset="0"/>
              </a:rPr>
              <a:t/>
            </a:r>
            <a:br>
              <a:rPr lang="en-US" sz="1400" b="1" i="0">
                <a:solidFill>
                  <a:srgbClr val="FFFFCC"/>
                </a:solidFill>
                <a:latin typeface="Arial" charset="0"/>
              </a:rPr>
            </a:br>
            <a:r>
              <a:rPr lang="en-US" sz="2000" b="1">
                <a:solidFill>
                  <a:srgbClr val="FFFFCC"/>
                </a:solidFill>
                <a:latin typeface="Arial" charset="0"/>
              </a:rPr>
              <a:t>Harvard-Smithsonian</a:t>
            </a:r>
            <a:br>
              <a:rPr lang="en-US" sz="2000" b="1">
                <a:solidFill>
                  <a:srgbClr val="FFFFCC"/>
                </a:solidFill>
                <a:latin typeface="Arial" charset="0"/>
              </a:rPr>
            </a:br>
            <a:r>
              <a:rPr lang="en-US" sz="2000" b="1">
                <a:solidFill>
                  <a:srgbClr val="FFFFCC"/>
                </a:solidFill>
                <a:latin typeface="Arial" charset="0"/>
              </a:rPr>
              <a:t>Center for Astrophysics</a:t>
            </a:r>
            <a:endParaRPr lang="en-US" sz="2000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small fraction of magnetic flux is OPEN</a:t>
            </a:r>
          </a:p>
        </p:txBody>
      </p:sp>
      <p:pic>
        <p:nvPicPr>
          <p:cNvPr id="12291" name="Picture 27" descr="peter01_can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59436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8" descr="tu05_cro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70204"/>
              </a:clrFrom>
              <a:clrTo>
                <a:srgbClr val="07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8" y="3833813"/>
            <a:ext cx="61245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29"/>
          <p:cNvSpPr txBox="1">
            <a:spLocks noChangeArrowheads="1"/>
          </p:cNvSpPr>
          <p:nvPr/>
        </p:nvSpPr>
        <p:spPr bwMode="auto">
          <a:xfrm>
            <a:off x="5181600" y="990600"/>
            <a:ext cx="1447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/>
              <a:t>Peter (2001)</a:t>
            </a:r>
            <a:endParaRPr lang="en-US"/>
          </a:p>
        </p:txBody>
      </p:sp>
      <p:sp>
        <p:nvSpPr>
          <p:cNvPr id="12294" name="Text Box 30"/>
          <p:cNvSpPr txBox="1">
            <a:spLocks noChangeArrowheads="1"/>
          </p:cNvSpPr>
          <p:nvPr/>
        </p:nvSpPr>
        <p:spPr bwMode="auto">
          <a:xfrm>
            <a:off x="4800600" y="5638800"/>
            <a:ext cx="1905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/>
              <a:t>Tu et al. (2005)</a:t>
            </a:r>
            <a:endParaRPr lang="en-US"/>
          </a:p>
        </p:txBody>
      </p:sp>
      <p:pic>
        <p:nvPicPr>
          <p:cNvPr id="12295" name="Picture 31" descr="funnel_fisk_sw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752600"/>
            <a:ext cx="25908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32"/>
          <p:cNvSpPr txBox="1">
            <a:spLocks noChangeArrowheads="1"/>
          </p:cNvSpPr>
          <p:nvPr/>
        </p:nvSpPr>
        <p:spPr bwMode="auto">
          <a:xfrm>
            <a:off x="6400800" y="19050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/>
              <a:t>Fisk (2005)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my_druck.gif"/>
          <p:cNvPicPr>
            <a:picLocks noChangeAspect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233363" y="152400"/>
            <a:ext cx="87614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0" descr="rusi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7600" y="4267200"/>
            <a:ext cx="43434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11"/>
          <p:cNvSpPr txBox="1">
            <a:spLocks noChangeArrowheads="1"/>
          </p:cNvSpPr>
          <p:nvPr/>
        </p:nvSpPr>
        <p:spPr bwMode="auto">
          <a:xfrm>
            <a:off x="7162800" y="57912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i="0">
                <a:solidFill>
                  <a:schemeClr val="bg1"/>
                </a:solidFill>
              </a:rPr>
              <a:t>2008 Eclipse:</a:t>
            </a:r>
          </a:p>
          <a:p>
            <a:pPr algn="r"/>
            <a:r>
              <a:rPr lang="en-US" sz="1200" b="1" i="0">
                <a:solidFill>
                  <a:schemeClr val="bg1"/>
                </a:solidFill>
              </a:rPr>
              <a:t>M. Druckmüller (photo)</a:t>
            </a:r>
          </a:p>
          <a:p>
            <a:pPr algn="r"/>
            <a:r>
              <a:rPr lang="en-US" sz="1200" b="1" i="0">
                <a:solidFill>
                  <a:schemeClr val="bg1"/>
                </a:solidFill>
              </a:rPr>
              <a:t>S. Cranmer (processing)</a:t>
            </a:r>
          </a:p>
          <a:p>
            <a:pPr algn="r"/>
            <a:r>
              <a:rPr lang="en-US" sz="1200" b="1" i="0">
                <a:solidFill>
                  <a:schemeClr val="bg1"/>
                </a:solidFill>
              </a:rPr>
              <a:t>Rušin et al. 2010 (model)</a:t>
            </a:r>
          </a:p>
        </p:txBody>
      </p:sp>
      <p:sp>
        <p:nvSpPr>
          <p:cNvPr id="13317" name="Oval 4"/>
          <p:cNvSpPr>
            <a:spLocks noChangeArrowheads="1"/>
          </p:cNvSpPr>
          <p:nvPr/>
        </p:nvSpPr>
        <p:spPr bwMode="auto">
          <a:xfrm>
            <a:off x="3862388" y="1662113"/>
            <a:ext cx="1423987" cy="1423987"/>
          </a:xfrm>
          <a:prstGeom prst="ellipse">
            <a:avLst/>
          </a:prstGeom>
          <a:solidFill>
            <a:schemeClr val="tx1"/>
          </a:solid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situ solar wind: properties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136525" y="787400"/>
            <a:ext cx="878046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 indent="-169863">
              <a:spcBef>
                <a:spcPct val="40000"/>
              </a:spcBef>
              <a:buSzPct val="115000"/>
              <a:buFontTx/>
              <a:buChar char="•"/>
              <a:defRPr/>
            </a:pPr>
            <a:r>
              <a:rPr lang="en-US" sz="2000" i="0" dirty="0"/>
              <a:t>1958: Eugene Parker proposed that the hot corona provides enough gas pressure to counteract gravity and produce steady supersonic outflow.</a:t>
            </a:r>
          </a:p>
          <a:p>
            <a:pPr marL="169863" indent="-169863">
              <a:spcBef>
                <a:spcPct val="40000"/>
              </a:spcBef>
              <a:buSzPct val="115000"/>
              <a:buFontTx/>
              <a:buChar char="•"/>
              <a:defRPr/>
            </a:pPr>
            <a:r>
              <a:rPr lang="en-US" sz="2000" dirty="0"/>
              <a:t>Mariner 2</a:t>
            </a:r>
            <a:r>
              <a:rPr lang="en-US" sz="2000" i="0" dirty="0"/>
              <a:t> (1962): first confirmation of </a:t>
            </a:r>
            <a:r>
              <a:rPr lang="en-US" sz="2000" b="1" i="0" dirty="0">
                <a:solidFill>
                  <a:srgbClr val="FF0000"/>
                </a:solidFill>
              </a:rPr>
              <a:t>fast</a:t>
            </a:r>
            <a:r>
              <a:rPr lang="en-US" sz="2000" i="0" dirty="0"/>
              <a:t> &amp; </a:t>
            </a:r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</a:rPr>
              <a:t>slow</a:t>
            </a:r>
            <a:r>
              <a:rPr lang="en-US" sz="2000" i="0" dirty="0"/>
              <a:t> wind.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36525" y="2030413"/>
            <a:ext cx="64293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/>
              <a:t>1990s:</a:t>
            </a:r>
            <a:r>
              <a:rPr lang="en-US" sz="2000"/>
              <a:t> Ulysses</a:t>
            </a:r>
            <a:r>
              <a:rPr lang="en-US" sz="2000" i="0"/>
              <a:t> left the ecliptic; provided first 3D view of the wind’s source regions.</a:t>
            </a:r>
          </a:p>
          <a:p>
            <a:pPr marL="169863" indent="-169863"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/>
              <a:t>1970s: </a:t>
            </a:r>
            <a:r>
              <a:rPr lang="en-US" sz="2000"/>
              <a:t>Helios</a:t>
            </a:r>
            <a:r>
              <a:rPr lang="en-US" sz="2000" i="0"/>
              <a:t> (0.3–1 AU).  2007: </a:t>
            </a:r>
            <a:r>
              <a:rPr lang="en-US" sz="2000"/>
              <a:t>Voyagers</a:t>
            </a:r>
            <a:r>
              <a:rPr lang="en-US" sz="2000" i="0"/>
              <a:t> @ term. shock!</a:t>
            </a:r>
          </a:p>
        </p:txBody>
      </p:sp>
      <p:grpSp>
        <p:nvGrpSpPr>
          <p:cNvPr id="14341" name="Group 14"/>
          <p:cNvGrpSpPr>
            <a:grpSpLocks/>
          </p:cNvGrpSpPr>
          <p:nvPr/>
        </p:nvGrpSpPr>
        <p:grpSpPr bwMode="auto">
          <a:xfrm>
            <a:off x="552450" y="3352800"/>
            <a:ext cx="5543550" cy="2413000"/>
            <a:chOff x="552450" y="2971800"/>
            <a:chExt cx="5543550" cy="2412325"/>
          </a:xfrm>
        </p:grpSpPr>
        <p:sp>
          <p:nvSpPr>
            <p:cNvPr id="14343" name="Text Box 8"/>
            <p:cNvSpPr txBox="1">
              <a:spLocks noChangeArrowheads="1"/>
            </p:cNvSpPr>
            <p:nvPr/>
          </p:nvSpPr>
          <p:spPr bwMode="auto">
            <a:xfrm>
              <a:off x="552450" y="3352800"/>
              <a:ext cx="1752600" cy="20313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speed  (km/s)</a:t>
              </a:r>
            </a:p>
            <a:p>
              <a:pPr algn="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density</a:t>
              </a:r>
            </a:p>
            <a:p>
              <a:pPr algn="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variability</a:t>
              </a:r>
            </a:p>
            <a:p>
              <a:pPr algn="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temperatures</a:t>
              </a:r>
            </a:p>
            <a:p>
              <a:pPr algn="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abundances</a:t>
              </a:r>
            </a:p>
          </p:txBody>
        </p:sp>
        <p:sp>
          <p:nvSpPr>
            <p:cNvPr id="14344" name="Text Box 9"/>
            <p:cNvSpPr txBox="1">
              <a:spLocks noChangeArrowheads="1"/>
            </p:cNvSpPr>
            <p:nvPr/>
          </p:nvSpPr>
          <p:spPr bwMode="auto">
            <a:xfrm>
              <a:off x="2305050" y="3352800"/>
              <a:ext cx="2038350" cy="20313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i="0">
                  <a:solidFill>
                    <a:srgbClr val="FF0000"/>
                  </a:solidFill>
                  <a:latin typeface="Arial" charset="0"/>
                </a:rPr>
                <a:t>600–800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b="1" i="0">
                  <a:solidFill>
                    <a:srgbClr val="FF0000"/>
                  </a:solidFill>
                  <a:latin typeface="Arial" charset="0"/>
                </a:rPr>
                <a:t>low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b="1" i="0">
                  <a:solidFill>
                    <a:srgbClr val="FF0000"/>
                  </a:solidFill>
                  <a:latin typeface="Arial" charset="0"/>
                </a:rPr>
                <a:t>smooth + waves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T</a:t>
              </a:r>
              <a:r>
                <a:rPr lang="en-US" sz="2000" b="1" i="0" baseline="-22000">
                  <a:solidFill>
                    <a:srgbClr val="FF0000"/>
                  </a:solidFill>
                  <a:latin typeface="Arial" charset="0"/>
                </a:rPr>
                <a:t>ion</a:t>
              </a:r>
              <a:r>
                <a:rPr lang="en-US" sz="1800" b="1" i="0">
                  <a:solidFill>
                    <a:srgbClr val="FF0000"/>
                  </a:solidFill>
                  <a:latin typeface="Arial" charset="0"/>
                </a:rPr>
                <a:t> &gt;&gt; </a:t>
              </a:r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T</a:t>
              </a:r>
              <a:r>
                <a:rPr lang="en-US" sz="2000" b="1" i="0" baseline="-22000">
                  <a:solidFill>
                    <a:srgbClr val="FF0000"/>
                  </a:solidFill>
                  <a:latin typeface="Arial" charset="0"/>
                </a:rPr>
                <a:t>p</a:t>
              </a:r>
              <a:r>
                <a:rPr lang="en-US" sz="1800" b="1" i="0">
                  <a:solidFill>
                    <a:srgbClr val="FF0000"/>
                  </a:solidFill>
                  <a:latin typeface="Arial" charset="0"/>
                </a:rPr>
                <a:t> &gt; </a:t>
              </a:r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T</a:t>
              </a:r>
              <a:r>
                <a:rPr lang="en-US" sz="2000" b="1" i="0" baseline="-22000">
                  <a:solidFill>
                    <a:srgbClr val="FF0000"/>
                  </a:solidFill>
                  <a:latin typeface="Arial" charset="0"/>
                </a:rPr>
                <a:t>e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b="1" i="0">
                  <a:solidFill>
                    <a:srgbClr val="FF0000"/>
                  </a:solidFill>
                  <a:latin typeface="Arial" charset="0"/>
                </a:rPr>
                <a:t>photospheric</a:t>
              </a:r>
            </a:p>
          </p:txBody>
        </p:sp>
        <p:sp>
          <p:nvSpPr>
            <p:cNvPr id="305162" name="Text Box 10"/>
            <p:cNvSpPr txBox="1">
              <a:spLocks noChangeArrowheads="1"/>
            </p:cNvSpPr>
            <p:nvPr/>
          </p:nvSpPr>
          <p:spPr bwMode="auto">
            <a:xfrm>
              <a:off x="4343400" y="3352693"/>
              <a:ext cx="1752600" cy="2031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b="1" i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300–500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800" b="1" i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high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800" b="1" i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chaotic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800" b="1" i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all ~equal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800" b="1" i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more low-FIP</a:t>
              </a:r>
            </a:p>
          </p:txBody>
        </p:sp>
        <p:sp>
          <p:nvSpPr>
            <p:cNvPr id="14346" name="Text Box 11"/>
            <p:cNvSpPr txBox="1">
              <a:spLocks noChangeArrowheads="1"/>
            </p:cNvSpPr>
            <p:nvPr/>
          </p:nvSpPr>
          <p:spPr bwMode="auto">
            <a:xfrm>
              <a:off x="2305050" y="2971800"/>
              <a:ext cx="203835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i="0">
                  <a:latin typeface="Arial" charset="0"/>
                </a:rPr>
                <a:t>fast</a:t>
              </a:r>
            </a:p>
          </p:txBody>
        </p:sp>
        <p:sp>
          <p:nvSpPr>
            <p:cNvPr id="14347" name="Text Box 12"/>
            <p:cNvSpPr txBox="1">
              <a:spLocks noChangeArrowheads="1"/>
            </p:cNvSpPr>
            <p:nvPr/>
          </p:nvSpPr>
          <p:spPr bwMode="auto">
            <a:xfrm>
              <a:off x="4343400" y="2971800"/>
              <a:ext cx="17526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i="0">
                  <a:latin typeface="Arial" charset="0"/>
                </a:rPr>
                <a:t>slow</a:t>
              </a:r>
            </a:p>
          </p:txBody>
        </p:sp>
      </p:grpSp>
      <p:pic>
        <p:nvPicPr>
          <p:cNvPr id="14342" name="Picture 5" descr="ulysses_swoops_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0525" y="1349375"/>
            <a:ext cx="20732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7162800" cy="28956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lIns="182880" tIns="137160" rIns="0"/>
          <a:lstStyle/>
          <a:p>
            <a:pPr marL="344488" indent="-344488" eaLnBrk="0" hangingPunct="0"/>
            <a:r>
              <a:rPr lang="en-US" b="1"/>
              <a:t>Outline: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r>
              <a:rPr lang="en-US" i="0"/>
              <a:t>Solar overview: Our complex “variable star”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r>
              <a:rPr lang="en-US" b="1" i="0">
                <a:solidFill>
                  <a:srgbClr val="C00000"/>
                </a:solidFill>
              </a:rPr>
              <a:t>How do we measure solar waves &amp; turbulence?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r>
              <a:rPr lang="en-US" i="0"/>
              <a:t>Coronal heating &amp; solar wind acceleration</a:t>
            </a:r>
          </a:p>
          <a:p>
            <a:pPr marL="344488" indent="-344488" eaLnBrk="0" hangingPunct="0">
              <a:spcBef>
                <a:spcPts val="900"/>
              </a:spcBef>
              <a:buFontTx/>
              <a:buAutoNum type="arabicPeriod"/>
            </a:pPr>
            <a:r>
              <a:rPr lang="en-US" i="0"/>
              <a:t>Preferential energization of heavy ions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Waves &amp; turbulence in the photosphere</a:t>
            </a: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139700" y="762000"/>
            <a:ext cx="49657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 indent="-169863">
              <a:lnSpc>
                <a:spcPct val="93000"/>
              </a:lnSpc>
              <a:spcBef>
                <a:spcPts val="800"/>
              </a:spcBef>
              <a:buSzPct val="115000"/>
              <a:buFontTx/>
              <a:buChar char="•"/>
              <a:defRPr/>
            </a:pPr>
            <a:r>
              <a:rPr lang="en-US" sz="2000" b="1" i="0" dirty="0" err="1">
                <a:solidFill>
                  <a:schemeClr val="accent6">
                    <a:lumMod val="75000"/>
                  </a:schemeClr>
                </a:solidFill>
              </a:rPr>
              <a:t>Helioseismology</a:t>
            </a:r>
            <a:r>
              <a:rPr lang="en-US" sz="2000" b="1" i="0" dirty="0">
                <a:solidFill>
                  <a:srgbClr val="002060"/>
                </a:solidFill>
              </a:rPr>
              <a:t>:  </a:t>
            </a:r>
            <a:r>
              <a:rPr lang="en-US" sz="2000" i="0" dirty="0"/>
              <a:t>direct probe of wave oscillations below the photosphere (via modulations in intensity &amp; Doppler velocity)</a:t>
            </a:r>
          </a:p>
          <a:p>
            <a:pPr marL="169863" indent="-169863">
              <a:lnSpc>
                <a:spcPct val="93000"/>
              </a:lnSpc>
              <a:spcBef>
                <a:spcPts val="800"/>
              </a:spcBef>
              <a:buSzPct val="115000"/>
              <a:buFontTx/>
              <a:buChar char="•"/>
              <a:defRPr/>
            </a:pPr>
            <a:r>
              <a:rPr lang="en-US" sz="2000" i="0" dirty="0"/>
              <a:t>How much of that wave energy “leaks” up into the corona &amp; solar wind? </a:t>
            </a:r>
          </a:p>
        </p:txBody>
      </p:sp>
      <p:grpSp>
        <p:nvGrpSpPr>
          <p:cNvPr id="16388" name="Group 30"/>
          <p:cNvGrpSpPr>
            <a:grpSpLocks/>
          </p:cNvGrpSpPr>
          <p:nvPr/>
        </p:nvGrpSpPr>
        <p:grpSpPr bwMode="auto">
          <a:xfrm>
            <a:off x="854075" y="2362200"/>
            <a:ext cx="4251325" cy="384175"/>
            <a:chOff x="854075" y="2514600"/>
            <a:chExt cx="4251325" cy="384721"/>
          </a:xfrm>
        </p:grpSpPr>
        <p:sp>
          <p:nvSpPr>
            <p:cNvPr id="16406" name="Text Box 3"/>
            <p:cNvSpPr txBox="1">
              <a:spLocks noChangeArrowheads="1"/>
            </p:cNvSpPr>
            <p:nvPr/>
          </p:nvSpPr>
          <p:spPr bwMode="auto">
            <a:xfrm>
              <a:off x="1295400" y="2514600"/>
              <a:ext cx="38100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>
                <a:lnSpc>
                  <a:spcPct val="95000"/>
                </a:lnSpc>
                <a:spcBef>
                  <a:spcPct val="50000"/>
                </a:spcBef>
                <a:buSzPct val="115000"/>
              </a:pPr>
              <a:r>
                <a:rPr lang="en-US" sz="2000" i="0"/>
                <a:t>Still a topic of vigorous debate!</a:t>
              </a:r>
            </a:p>
          </p:txBody>
        </p:sp>
        <p:sp>
          <p:nvSpPr>
            <p:cNvPr id="16407" name="AutoShape 9"/>
            <p:cNvSpPr>
              <a:spLocks noChangeArrowheads="1"/>
            </p:cNvSpPr>
            <p:nvPr/>
          </p:nvSpPr>
          <p:spPr bwMode="auto">
            <a:xfrm>
              <a:off x="854075" y="2608759"/>
              <a:ext cx="466725" cy="200025"/>
            </a:xfrm>
            <a:prstGeom prst="rightArrow">
              <a:avLst>
                <a:gd name="adj1" fmla="val 41667"/>
                <a:gd name="adj2" fmla="val 101543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9700" y="2819400"/>
            <a:ext cx="8547100" cy="3224213"/>
            <a:chOff x="139700" y="2819400"/>
            <a:chExt cx="8547100" cy="3224213"/>
          </a:xfrm>
        </p:grpSpPr>
        <p:pic>
          <p:nvPicPr>
            <p:cNvPr id="16392" name="Picture 9" descr="spruit84_smal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03838" y="3124200"/>
              <a:ext cx="3382962" cy="277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16393" name="Text Box 10"/>
            <p:cNvSpPr txBox="1">
              <a:spLocks noChangeArrowheads="1"/>
            </p:cNvSpPr>
            <p:nvPr/>
          </p:nvSpPr>
          <p:spPr bwMode="auto">
            <a:xfrm>
              <a:off x="5485474" y="4032574"/>
              <a:ext cx="1513630" cy="307837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0"/>
                <a:t>splitting/merging</a:t>
              </a:r>
              <a:endParaRPr lang="en-US" sz="1400" b="1"/>
            </a:p>
          </p:txBody>
        </p:sp>
        <p:sp useBgFill="1">
          <p:nvSpPr>
            <p:cNvPr id="16394" name="Text Box 11"/>
            <p:cNvSpPr txBox="1">
              <a:spLocks noChangeArrowheads="1"/>
            </p:cNvSpPr>
            <p:nvPr/>
          </p:nvSpPr>
          <p:spPr bwMode="auto">
            <a:xfrm>
              <a:off x="7492294" y="4149905"/>
              <a:ext cx="908178" cy="307837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0"/>
                <a:t>torsion</a:t>
              </a:r>
              <a:endParaRPr lang="en-US" sz="1400" b="1"/>
            </a:p>
          </p:txBody>
        </p:sp>
        <p:sp useBgFill="1">
          <p:nvSpPr>
            <p:cNvPr id="16395" name="Text Box 12"/>
            <p:cNvSpPr txBox="1">
              <a:spLocks noChangeArrowheads="1"/>
            </p:cNvSpPr>
            <p:nvPr/>
          </p:nvSpPr>
          <p:spPr bwMode="auto">
            <a:xfrm>
              <a:off x="7108841" y="5584380"/>
              <a:ext cx="1331994" cy="45923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i="0"/>
                <a:t>longitudinal flow/wave</a:t>
              </a:r>
              <a:endParaRPr lang="en-US" sz="1400" b="1"/>
            </a:p>
          </p:txBody>
        </p:sp>
        <p:sp useBgFill="1">
          <p:nvSpPr>
            <p:cNvPr id="16396" name="Text Box 13"/>
            <p:cNvSpPr txBox="1">
              <a:spLocks noChangeArrowheads="1"/>
            </p:cNvSpPr>
            <p:nvPr/>
          </p:nvSpPr>
          <p:spPr bwMode="auto">
            <a:xfrm>
              <a:off x="5368167" y="5636106"/>
              <a:ext cx="1565346" cy="37091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i="0"/>
                <a:t>bending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b="1" i="0"/>
                <a:t>(kink-mode wave)</a:t>
              </a:r>
            </a:p>
          </p:txBody>
        </p:sp>
        <p:grpSp>
          <p:nvGrpSpPr>
            <p:cNvPr id="16397" name="Group 29"/>
            <p:cNvGrpSpPr>
              <a:grpSpLocks/>
            </p:cNvGrpSpPr>
            <p:nvPr/>
          </p:nvGrpSpPr>
          <p:grpSpPr bwMode="auto">
            <a:xfrm>
              <a:off x="5943601" y="3790341"/>
              <a:ext cx="381001" cy="200599"/>
              <a:chOff x="6019800" y="3866397"/>
              <a:chExt cx="381001" cy="200556"/>
            </a:xfrm>
          </p:grpSpPr>
          <p:sp useBgFill="1">
            <p:nvSpPr>
              <p:cNvPr id="16404" name="Rectangle 15"/>
              <p:cNvSpPr>
                <a:spLocks noChangeArrowheads="1"/>
              </p:cNvSpPr>
              <p:nvPr/>
            </p:nvSpPr>
            <p:spPr bwMode="auto">
              <a:xfrm>
                <a:off x="6019800" y="3866397"/>
                <a:ext cx="381000" cy="200556"/>
              </a:xfrm>
              <a:prstGeom prst="rect">
                <a:avLst/>
              </a:prstGeom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6405" name="Line 16"/>
              <p:cNvSpPr>
                <a:spLocks noChangeShapeType="1"/>
              </p:cNvSpPr>
              <p:nvPr/>
            </p:nvSpPr>
            <p:spPr bwMode="auto">
              <a:xfrm>
                <a:off x="6064221" y="3974874"/>
                <a:ext cx="3365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2" name="Text Box 8"/>
            <p:cNvSpPr txBox="1">
              <a:spLocks noChangeArrowheads="1"/>
            </p:cNvSpPr>
            <p:nvPr/>
          </p:nvSpPr>
          <p:spPr bwMode="auto">
            <a:xfrm>
              <a:off x="4076700" y="5100638"/>
              <a:ext cx="9001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0" dirty="0" smtClean="0"/>
                <a:t>&lt; 0.1</a:t>
              </a:r>
              <a:r>
                <a:rPr lang="en-US" i="0" dirty="0"/>
                <a:t>″</a:t>
              </a:r>
            </a:p>
          </p:txBody>
        </p:sp>
        <p:sp>
          <p:nvSpPr>
            <p:cNvPr id="16403" name="Text Box 3"/>
            <p:cNvSpPr txBox="1">
              <a:spLocks noChangeArrowheads="1"/>
            </p:cNvSpPr>
            <p:nvPr/>
          </p:nvSpPr>
          <p:spPr bwMode="auto">
            <a:xfrm>
              <a:off x="139700" y="2819400"/>
              <a:ext cx="4965700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>
                <a:lnSpc>
                  <a:spcPct val="92000"/>
                </a:lnSpc>
                <a:spcBef>
                  <a:spcPct val="50000"/>
                </a:spcBef>
                <a:buSzPct val="115000"/>
                <a:buFont typeface="Arial" charset="0"/>
                <a:buChar char="•"/>
              </a:pPr>
              <a:r>
                <a:rPr lang="en-US" sz="2000" i="0" dirty="0"/>
                <a:t>Measuring </a:t>
              </a:r>
              <a:r>
                <a:rPr lang="en-US" sz="2000" b="1" i="0" dirty="0">
                  <a:solidFill>
                    <a:srgbClr val="C00000"/>
                  </a:solidFill>
                </a:rPr>
                <a:t>horizontal</a:t>
              </a:r>
              <a:r>
                <a:rPr lang="en-US" sz="2000" i="0" dirty="0"/>
                <a:t> motions of magnetic flux tubes is more difficult . . . but may be more </a:t>
              </a:r>
              <a:r>
                <a:rPr lang="en-US" sz="2000" i="0" dirty="0" smtClean="0"/>
                <a:t>important to regions higher up.</a:t>
              </a:r>
              <a:endParaRPr lang="en-US" sz="2000" i="0" dirty="0"/>
            </a:p>
          </p:txBody>
        </p:sp>
        <p:pic>
          <p:nvPicPr>
            <p:cNvPr id="24" name="Picture 23" descr="brightpoints_tio_bbso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 flipV="1">
              <a:off x="838200" y="3810000"/>
              <a:ext cx="3276600" cy="221052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3719513" y="4484689"/>
              <a:ext cx="1066800" cy="304800"/>
              <a:chOff x="3886200" y="4027488"/>
              <a:chExt cx="1066800" cy="304800"/>
            </a:xfrm>
          </p:grpSpPr>
          <p:sp>
            <p:nvSpPr>
              <p:cNvPr id="16400" name="Line 6"/>
              <p:cNvSpPr>
                <a:spLocks noChangeShapeType="1"/>
              </p:cNvSpPr>
              <p:nvPr/>
            </p:nvSpPr>
            <p:spPr bwMode="auto">
              <a:xfrm>
                <a:off x="4648200" y="4027488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8" name="Line 4"/>
              <p:cNvSpPr>
                <a:spLocks noChangeShapeType="1"/>
              </p:cNvSpPr>
              <p:nvPr/>
            </p:nvSpPr>
            <p:spPr bwMode="auto">
              <a:xfrm>
                <a:off x="3886200" y="4332288"/>
                <a:ext cx="10668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719513" y="4875213"/>
              <a:ext cx="1066800" cy="304800"/>
              <a:chOff x="3886200" y="4475163"/>
              <a:chExt cx="1066800" cy="304800"/>
            </a:xfrm>
          </p:grpSpPr>
          <p:sp>
            <p:nvSpPr>
              <p:cNvPr id="16401" name="Line 7"/>
              <p:cNvSpPr>
                <a:spLocks noChangeShapeType="1"/>
              </p:cNvSpPr>
              <p:nvPr/>
            </p:nvSpPr>
            <p:spPr bwMode="auto">
              <a:xfrm flipV="1">
                <a:off x="4648200" y="4475163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Line 5"/>
              <p:cNvSpPr>
                <a:spLocks noChangeShapeType="1"/>
              </p:cNvSpPr>
              <p:nvPr/>
            </p:nvSpPr>
            <p:spPr bwMode="auto">
              <a:xfrm>
                <a:off x="3886200" y="4475163"/>
                <a:ext cx="10668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8" name="helioseismology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562600" y="838200"/>
            <a:ext cx="2946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Waves in the corona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9700" y="801688"/>
            <a:ext cx="8839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/>
              <a:t>Remote sensing provides several direct (and indirect) detection techniques: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9700" y="13716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/>
              <a:t>Intensity modulations . . .</a:t>
            </a:r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endParaRPr lang="en-US" sz="2000" i="0"/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/>
              <a:t>Motion tracking in images . . .</a:t>
            </a:r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endParaRPr lang="en-US" sz="2000" i="0"/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/>
              <a:t>Doppler shifts . . .</a:t>
            </a:r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endParaRPr lang="en-US" sz="2000" i="0"/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/>
              <a:t>Doppler broadening . . .</a:t>
            </a:r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endParaRPr lang="en-US" sz="2000" i="0"/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/>
              <a:t>Radio sounding . . .</a:t>
            </a:r>
          </a:p>
        </p:txBody>
      </p:sp>
      <p:pic>
        <p:nvPicPr>
          <p:cNvPr id="17413" name="Picture 10" descr="eqns_diagnostic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52600"/>
            <a:ext cx="29781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4491038" y="5807075"/>
            <a:ext cx="4495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r">
              <a:lnSpc>
                <a:spcPct val="95000"/>
              </a:lnSpc>
              <a:spcBef>
                <a:spcPct val="5000"/>
              </a:spcBef>
              <a:buClr>
                <a:srgbClr val="FF9933"/>
              </a:buClr>
              <a:buSzPct val="115000"/>
            </a:pPr>
            <a:r>
              <a:rPr lang="en-US" sz="1600" i="0"/>
              <a:t>SOHO/LASCO  (Stenborg &amp; Cobelli 2003)</a:t>
            </a:r>
          </a:p>
        </p:txBody>
      </p:sp>
      <p:sp>
        <p:nvSpPr>
          <p:cNvPr id="17415" name="AutoShape 14"/>
          <p:cNvSpPr>
            <a:spLocks noChangeArrowheads="1"/>
          </p:cNvSpPr>
          <p:nvPr/>
        </p:nvSpPr>
        <p:spPr bwMode="auto">
          <a:xfrm>
            <a:off x="3962400" y="1524000"/>
            <a:ext cx="457200" cy="1828800"/>
          </a:xfrm>
          <a:prstGeom prst="rightArrow">
            <a:avLst>
              <a:gd name="adj1" fmla="val 68333"/>
              <a:gd name="adj2" fmla="val 65625"/>
            </a:avLst>
          </a:prstGeom>
          <a:solidFill>
            <a:srgbClr val="008000">
              <a:alpha val="47842"/>
            </a:srgbClr>
          </a:solidFill>
          <a:ln w="19050">
            <a:noFill/>
            <a:miter lim="800000"/>
            <a:headEnd/>
            <a:tailEnd type="none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9" name="cranmer_summ07_wavele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462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Wavelike motions in the corona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9700" y="801688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/>
              <a:t>Remote sensing provides several direct (and indirect) detection techniques: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9700" y="13716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/>
              <a:t>Intensity modulations . . .</a:t>
            </a:r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endParaRPr lang="en-US" sz="2000" i="0"/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/>
              <a:t>Motion tracking in images . . .</a:t>
            </a:r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endParaRPr lang="en-US" sz="2000" i="0"/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/>
              <a:t>Doppler shifts . . .</a:t>
            </a:r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endParaRPr lang="en-US" sz="2000" i="0"/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/>
              <a:t>Doppler broadening . . .</a:t>
            </a:r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endParaRPr lang="en-US" sz="2000" i="0"/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/>
              <a:t>Radio sounding . . .</a:t>
            </a:r>
          </a:p>
        </p:txBody>
      </p:sp>
      <p:pic>
        <p:nvPicPr>
          <p:cNvPr id="18437" name="Picture 10" descr="eqns_diagnostic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52600"/>
            <a:ext cx="29781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AutoShape 14"/>
          <p:cNvSpPr>
            <a:spLocks noChangeArrowheads="1"/>
          </p:cNvSpPr>
          <p:nvPr/>
        </p:nvSpPr>
        <p:spPr bwMode="auto">
          <a:xfrm>
            <a:off x="4038600" y="3200400"/>
            <a:ext cx="533400" cy="1828800"/>
          </a:xfrm>
          <a:prstGeom prst="rightArrow">
            <a:avLst>
              <a:gd name="adj1" fmla="val 68333"/>
              <a:gd name="adj2" fmla="val 65625"/>
            </a:avLst>
          </a:prstGeom>
          <a:solidFill>
            <a:srgbClr val="008000">
              <a:alpha val="47842"/>
            </a:srgbClr>
          </a:solidFill>
          <a:ln w="19050">
            <a:noFill/>
            <a:miter lim="800000"/>
            <a:headEnd/>
            <a:tailEnd type="none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18439" name="Picture 11" descr="comp_doppl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46188"/>
            <a:ext cx="4205288" cy="4797425"/>
          </a:xfrm>
          <a:noFill/>
          <a:ln>
            <a:miter lim="800000"/>
            <a:headEnd/>
            <a:tailEnd/>
          </a:ln>
        </p:spPr>
      </p:pic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6567488" y="2286000"/>
            <a:ext cx="15859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r" eaLnBrk="0" hangingPunct="0">
              <a:lnSpc>
                <a:spcPct val="95000"/>
              </a:lnSpc>
              <a:spcBef>
                <a:spcPct val="5000"/>
              </a:spcBef>
              <a:buClr>
                <a:srgbClr val="FF9933"/>
              </a:buClr>
              <a:buSzPct val="115000"/>
            </a:pPr>
            <a:r>
              <a:rPr lang="en-US" sz="1600" i="0"/>
              <a:t>Tomczyk et al.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situ fluctuations &amp; turbulence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76600" y="838200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/>
              <a:t>Fourier transform of </a:t>
            </a:r>
            <a:r>
              <a:rPr lang="en-US" sz="2000"/>
              <a:t>B(t), v(t),</a:t>
            </a:r>
            <a:r>
              <a:rPr lang="en-US" sz="2000" i="0"/>
              <a:t> etc., into frequency:  </a:t>
            </a:r>
            <a:endParaRPr lang="en-US" sz="200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733800" y="3143250"/>
            <a:ext cx="2667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/>
              <a:t>The inertial range is a “pipeline” for transporting magnetic energy from the large scales to the small scales, where dissipation can occur.</a:t>
            </a: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4572000" y="1444625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f</a:t>
            </a:r>
            <a:r>
              <a:rPr lang="en-US" sz="2800" b="1" i="0" baseline="30000"/>
              <a:t> -1</a:t>
            </a:r>
            <a:r>
              <a:rPr lang="en-US" sz="2000" i="0"/>
              <a:t>  energy containing range</a:t>
            </a:r>
            <a:endParaRPr lang="en-US" sz="2000" i="0" baseline="30000"/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6629400" y="2182813"/>
            <a:ext cx="18288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f</a:t>
            </a:r>
            <a:r>
              <a:rPr lang="en-US" sz="2800" b="1" i="0" baseline="30000"/>
              <a:t> -5/3</a:t>
            </a:r>
          </a:p>
          <a:p>
            <a:pPr>
              <a:spcBef>
                <a:spcPct val="50000"/>
              </a:spcBef>
            </a:pPr>
            <a:r>
              <a:rPr lang="en-US" sz="2000" i="0"/>
              <a:t> inertial range</a:t>
            </a:r>
          </a:p>
        </p:txBody>
      </p:sp>
      <p:sp>
        <p:nvSpPr>
          <p:cNvPr id="19463" name="Text Box 14"/>
          <p:cNvSpPr txBox="1">
            <a:spLocks noChangeArrowheads="1"/>
          </p:cNvSpPr>
          <p:nvPr/>
        </p:nvSpPr>
        <p:spPr bwMode="auto">
          <a:xfrm>
            <a:off x="6400800" y="4249738"/>
            <a:ext cx="14478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/>
              <a:t>f</a:t>
            </a:r>
            <a:r>
              <a:rPr lang="en-US" sz="2800" b="1" i="0" baseline="30000"/>
              <a:t> -3</a:t>
            </a:r>
            <a:br>
              <a:rPr lang="en-US" sz="2800" b="1" i="0" baseline="30000"/>
            </a:br>
            <a:r>
              <a:rPr lang="en-US" sz="2000" i="0"/>
              <a:t>dissipation range</a:t>
            </a:r>
          </a:p>
        </p:txBody>
      </p:sp>
      <p:sp>
        <p:nvSpPr>
          <p:cNvPr id="19464" name="Text Box 16"/>
          <p:cNvSpPr txBox="1">
            <a:spLocks noChangeArrowheads="1"/>
          </p:cNvSpPr>
          <p:nvPr/>
        </p:nvSpPr>
        <p:spPr bwMode="auto">
          <a:xfrm>
            <a:off x="7543800" y="572611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/>
              <a:t>0.5 Hz</a:t>
            </a:r>
          </a:p>
        </p:txBody>
      </p:sp>
      <p:sp>
        <p:nvSpPr>
          <p:cNvPr id="19465" name="Line 7"/>
          <p:cNvSpPr>
            <a:spLocks noChangeShapeType="1"/>
          </p:cNvSpPr>
          <p:nvPr/>
        </p:nvSpPr>
        <p:spPr bwMode="auto">
          <a:xfrm flipV="1">
            <a:off x="3581400" y="1371600"/>
            <a:ext cx="0" cy="4206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8"/>
          <p:cNvSpPr>
            <a:spLocks noChangeShapeType="1"/>
          </p:cNvSpPr>
          <p:nvPr/>
        </p:nvSpPr>
        <p:spPr bwMode="auto">
          <a:xfrm>
            <a:off x="3581400" y="5578475"/>
            <a:ext cx="5257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5"/>
          <p:cNvSpPr>
            <a:spLocks noChangeShapeType="1"/>
          </p:cNvSpPr>
          <p:nvPr/>
        </p:nvSpPr>
        <p:spPr bwMode="auto">
          <a:xfrm>
            <a:off x="7848600" y="5430838"/>
            <a:ext cx="0" cy="295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Line 17"/>
          <p:cNvSpPr>
            <a:spLocks noChangeShapeType="1"/>
          </p:cNvSpPr>
          <p:nvPr/>
        </p:nvSpPr>
        <p:spPr bwMode="auto">
          <a:xfrm>
            <a:off x="5307013" y="5430838"/>
            <a:ext cx="0" cy="295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Text Box 18"/>
          <p:cNvSpPr txBox="1">
            <a:spLocks noChangeArrowheads="1"/>
          </p:cNvSpPr>
          <p:nvPr/>
        </p:nvSpPr>
        <p:spPr bwMode="auto">
          <a:xfrm>
            <a:off x="4724400" y="572611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/>
              <a:t>few hours</a:t>
            </a:r>
          </a:p>
        </p:txBody>
      </p:sp>
      <p:sp>
        <p:nvSpPr>
          <p:cNvPr id="19470" name="Text Box 19"/>
          <p:cNvSpPr txBox="1">
            <a:spLocks noChangeArrowheads="1"/>
          </p:cNvSpPr>
          <p:nvPr/>
        </p:nvSpPr>
        <p:spPr bwMode="auto">
          <a:xfrm rot="-5400000">
            <a:off x="2325688" y="3276600"/>
            <a:ext cx="199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/>
              <a:t>Magnetic Power</a:t>
            </a:r>
          </a:p>
        </p:txBody>
      </p:sp>
      <p:sp>
        <p:nvSpPr>
          <p:cNvPr id="19471" name="Line 9"/>
          <p:cNvSpPr>
            <a:spLocks noChangeShapeType="1"/>
          </p:cNvSpPr>
          <p:nvPr/>
        </p:nvSpPr>
        <p:spPr bwMode="auto">
          <a:xfrm>
            <a:off x="3810000" y="1814513"/>
            <a:ext cx="1524000" cy="35401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10"/>
          <p:cNvSpPr>
            <a:spLocks noChangeShapeType="1"/>
          </p:cNvSpPr>
          <p:nvPr/>
        </p:nvSpPr>
        <p:spPr bwMode="auto">
          <a:xfrm>
            <a:off x="5334000" y="2168525"/>
            <a:ext cx="2438400" cy="191452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11"/>
          <p:cNvSpPr>
            <a:spLocks noChangeShapeType="1"/>
          </p:cNvSpPr>
          <p:nvPr/>
        </p:nvSpPr>
        <p:spPr bwMode="auto">
          <a:xfrm>
            <a:off x="7772400" y="4083050"/>
            <a:ext cx="609600" cy="12747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Line 20"/>
          <p:cNvSpPr>
            <a:spLocks noChangeShapeType="1"/>
          </p:cNvSpPr>
          <p:nvPr/>
        </p:nvSpPr>
        <p:spPr bwMode="auto">
          <a:xfrm>
            <a:off x="5257800" y="2381250"/>
            <a:ext cx="1981200" cy="1628775"/>
          </a:xfrm>
          <a:prstGeom prst="line">
            <a:avLst/>
          </a:prstGeom>
          <a:noFill/>
          <a:ln w="63500">
            <a:solidFill>
              <a:srgbClr val="CC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9475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 contrast="-6000"/>
          </a:blip>
          <a:srcRect l="6667" r="6667" b="24004"/>
          <a:stretch>
            <a:fillRect/>
          </a:stretch>
        </p:blipFill>
        <p:spPr bwMode="auto">
          <a:xfrm>
            <a:off x="241300" y="889000"/>
            <a:ext cx="2743200" cy="5029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</p:pic>
      <p:pic>
        <p:nvPicPr>
          <p:cNvPr id="19476" name="Picture 26" descr="satellite_tin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64000"/>
          </a:blip>
          <a:srcRect/>
          <a:stretch>
            <a:fillRect/>
          </a:stretch>
        </p:blipFill>
        <p:spPr bwMode="auto">
          <a:xfrm rot="2738668">
            <a:off x="1886745" y="1656556"/>
            <a:ext cx="14335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7" name="Line 27"/>
          <p:cNvSpPr>
            <a:spLocks noChangeShapeType="1"/>
          </p:cNvSpPr>
          <p:nvPr/>
        </p:nvSpPr>
        <p:spPr bwMode="auto">
          <a:xfrm flipV="1">
            <a:off x="152400" y="2133600"/>
            <a:ext cx="2133600" cy="838200"/>
          </a:xfrm>
          <a:prstGeom prst="line">
            <a:avLst/>
          </a:prstGeom>
          <a:noFill/>
          <a:ln w="69850">
            <a:solidFill>
              <a:srgbClr val="0000B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Alfvén waves:  from photosphere to heliosphere</a:t>
            </a:r>
          </a:p>
        </p:txBody>
      </p:sp>
      <p:grpSp>
        <p:nvGrpSpPr>
          <p:cNvPr id="20483" name="Group 46"/>
          <p:cNvGrpSpPr>
            <a:grpSpLocks/>
          </p:cNvGrpSpPr>
          <p:nvPr/>
        </p:nvGrpSpPr>
        <p:grpSpPr bwMode="auto">
          <a:xfrm>
            <a:off x="152400" y="1676400"/>
            <a:ext cx="8858250" cy="4114800"/>
            <a:chOff x="152399" y="1295400"/>
            <a:chExt cx="8857913" cy="4114800"/>
          </a:xfrm>
        </p:grpSpPr>
        <p:pic>
          <p:nvPicPr>
            <p:cNvPr id="20485" name="Picture 56" descr="cvb05_dv_2010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399" y="1295400"/>
              <a:ext cx="8857913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TextBox 57"/>
            <p:cNvSpPr txBox="1">
              <a:spLocks noChangeArrowheads="1"/>
            </p:cNvSpPr>
            <p:nvPr/>
          </p:nvSpPr>
          <p:spPr bwMode="auto">
            <a:xfrm>
              <a:off x="1752600" y="1795046"/>
              <a:ext cx="155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cs typeface="Times New Roman" pitchFamily="18" charset="0"/>
                </a:rPr>
                <a:t>Hinode/SOT</a:t>
              </a:r>
            </a:p>
          </p:txBody>
        </p:sp>
        <p:sp>
          <p:nvSpPr>
            <p:cNvPr id="20487" name="TextBox 58"/>
            <p:cNvSpPr txBox="1">
              <a:spLocks noChangeArrowheads="1"/>
            </p:cNvSpPr>
            <p:nvPr/>
          </p:nvSpPr>
          <p:spPr bwMode="auto">
            <a:xfrm>
              <a:off x="1219200" y="2362200"/>
              <a:ext cx="97287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cs typeface="Times New Roman" pitchFamily="18" charset="0"/>
                </a:rPr>
                <a:t>G-band bright points</a:t>
              </a:r>
            </a:p>
          </p:txBody>
        </p:sp>
        <p:sp>
          <p:nvSpPr>
            <p:cNvPr id="20488" name="TextBox 59"/>
            <p:cNvSpPr txBox="1">
              <a:spLocks noChangeArrowheads="1"/>
            </p:cNvSpPr>
            <p:nvPr/>
          </p:nvSpPr>
          <p:spPr bwMode="auto">
            <a:xfrm>
              <a:off x="3200400" y="1947446"/>
              <a:ext cx="2042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cs typeface="Times New Roman" pitchFamily="18" charset="0"/>
                </a:rPr>
                <a:t>SUMER/SOHO</a:t>
              </a:r>
            </a:p>
          </p:txBody>
        </p:sp>
        <p:sp>
          <p:nvSpPr>
            <p:cNvPr id="20489" name="TextBox 60"/>
            <p:cNvSpPr txBox="1">
              <a:spLocks noChangeArrowheads="1"/>
            </p:cNvSpPr>
            <p:nvPr/>
          </p:nvSpPr>
          <p:spPr bwMode="auto">
            <a:xfrm>
              <a:off x="7391400" y="3733800"/>
              <a:ext cx="110495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cs typeface="Times New Roman" pitchFamily="18" charset="0"/>
                </a:rPr>
                <a:t>Helios &amp; Ulysses</a:t>
              </a:r>
            </a:p>
          </p:txBody>
        </p:sp>
        <p:sp>
          <p:nvSpPr>
            <p:cNvPr id="20490" name="TextBox 61"/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16221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cs typeface="Times New Roman" pitchFamily="18" charset="0"/>
                </a:rPr>
                <a:t>UVCS/SOHO</a:t>
              </a:r>
            </a:p>
          </p:txBody>
        </p:sp>
        <p:sp>
          <p:nvSpPr>
            <p:cNvPr id="20491" name="TextBox 62"/>
            <p:cNvSpPr txBox="1">
              <a:spLocks noChangeArrowheads="1"/>
            </p:cNvSpPr>
            <p:nvPr/>
          </p:nvSpPr>
          <p:spPr bwMode="auto">
            <a:xfrm>
              <a:off x="4572000" y="4114800"/>
              <a:ext cx="281735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i="0">
                  <a:cs typeface="Times New Roman" pitchFamily="18" charset="0"/>
                </a:rPr>
                <a:t>Undamped (WKB) waves</a:t>
              </a:r>
            </a:p>
            <a:p>
              <a:r>
                <a:rPr lang="en-US" sz="1600" i="0">
                  <a:cs typeface="Times New Roman" pitchFamily="18" charset="0"/>
                </a:rPr>
                <a:t>Damped (non-WKB) waves</a:t>
              </a:r>
            </a:p>
          </p:txBody>
        </p:sp>
        <p:cxnSp>
          <p:nvCxnSpPr>
            <p:cNvPr id="20492" name="Straight Connector 64"/>
            <p:cNvCxnSpPr>
              <a:cxnSpLocks noChangeShapeType="1"/>
            </p:cNvCxnSpPr>
            <p:nvPr/>
          </p:nvCxnSpPr>
          <p:spPr bwMode="auto">
            <a:xfrm>
              <a:off x="3621650" y="4546600"/>
              <a:ext cx="88171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493" name="Straight Connector 66"/>
            <p:cNvCxnSpPr>
              <a:cxnSpLocks noChangeShapeType="1"/>
            </p:cNvCxnSpPr>
            <p:nvPr/>
          </p:nvCxnSpPr>
          <p:spPr bwMode="auto">
            <a:xfrm>
              <a:off x="3616715" y="4308912"/>
              <a:ext cx="90448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20494" name="Straight Connector 68"/>
            <p:cNvCxnSpPr>
              <a:cxnSpLocks noChangeShapeType="1"/>
            </p:cNvCxnSpPr>
            <p:nvPr/>
          </p:nvCxnSpPr>
          <p:spPr bwMode="auto">
            <a:xfrm rot="5400000">
              <a:off x="1263464" y="3460936"/>
              <a:ext cx="530596" cy="16192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495" name="Straight Connector 70"/>
            <p:cNvCxnSpPr>
              <a:cxnSpLocks noChangeShapeType="1"/>
            </p:cNvCxnSpPr>
            <p:nvPr/>
          </p:nvCxnSpPr>
          <p:spPr bwMode="auto">
            <a:xfrm rot="5400000" flipH="1" flipV="1">
              <a:off x="7784169" y="3417231"/>
              <a:ext cx="433662" cy="1524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496" name="Straight Connector 71"/>
            <p:cNvCxnSpPr>
              <a:cxnSpLocks noChangeShapeType="1"/>
            </p:cNvCxnSpPr>
            <p:nvPr/>
          </p:nvCxnSpPr>
          <p:spPr bwMode="auto">
            <a:xfrm rot="16200000" flipV="1">
              <a:off x="5195307" y="2805696"/>
              <a:ext cx="855231" cy="2730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497" name="Straight Connector 72"/>
            <p:cNvCxnSpPr>
              <a:cxnSpLocks noChangeShapeType="1"/>
              <a:stCxn id="20488" idx="2"/>
            </p:cNvCxnSpPr>
            <p:nvPr/>
          </p:nvCxnSpPr>
          <p:spPr bwMode="auto">
            <a:xfrm rot="16200000" flipH="1">
              <a:off x="4130167" y="2377567"/>
              <a:ext cx="304800" cy="12166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498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2396429" y="2251771"/>
              <a:ext cx="830570" cy="59422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279400" y="838200"/>
            <a:ext cx="6578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 dirty="0"/>
              <a:t>Cranmer &amp; van </a:t>
            </a:r>
            <a:r>
              <a:rPr lang="en-US" sz="2000" i="0" dirty="0" err="1"/>
              <a:t>Ballegooijen</a:t>
            </a:r>
            <a:r>
              <a:rPr lang="en-US" sz="2000" i="0" dirty="0"/>
              <a:t> (2005) assembled </a:t>
            </a:r>
            <a:r>
              <a:rPr lang="en-US" sz="2000" i="0" dirty="0" smtClean="0"/>
              <a:t>together much </a:t>
            </a:r>
            <a:r>
              <a:rPr lang="en-US" sz="2000" i="0" dirty="0"/>
              <a:t>of the existing data </a:t>
            </a:r>
            <a:r>
              <a:rPr lang="en-US" sz="2000" i="0" dirty="0" smtClean="0"/>
              <a:t>on </a:t>
            </a:r>
            <a:r>
              <a:rPr lang="en-US" sz="2000" i="0" dirty="0" err="1" smtClean="0"/>
              <a:t>Alfvénic</a:t>
            </a:r>
            <a:r>
              <a:rPr lang="en-US" sz="2000" i="0" dirty="0" smtClean="0"/>
              <a:t> fluctuations:</a:t>
            </a:r>
            <a:endParaRPr lang="en-US" sz="2000" i="0" dirty="0"/>
          </a:p>
        </p:txBody>
      </p:sp>
      <p:pic>
        <p:nvPicPr>
          <p:cNvPr id="19" name="Picture 31"/>
          <p:cNvPicPr>
            <a:picLocks noChangeAspect="1" noChangeArrowheads="1"/>
          </p:cNvPicPr>
          <p:nvPr/>
        </p:nvPicPr>
        <p:blipFill>
          <a:blip r:embed="rId3" cstate="print">
            <a:lum bright="-10000" contrast="16000"/>
          </a:blip>
          <a:srcRect l="3310" t="67899" r="5516"/>
          <a:stretch>
            <a:fillRect/>
          </a:stretch>
        </p:blipFill>
        <p:spPr bwMode="auto">
          <a:xfrm>
            <a:off x="6553200" y="838200"/>
            <a:ext cx="1944687" cy="685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7162800" cy="28956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lIns="182880" tIns="137160" rIns="0"/>
          <a:lstStyle/>
          <a:p>
            <a:pPr marL="344488" indent="-344488" eaLnBrk="0" hangingPunct="0"/>
            <a:r>
              <a:rPr lang="en-US" b="1"/>
              <a:t>Outline: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r>
              <a:rPr lang="en-US" i="0"/>
              <a:t>Solar overview: Our complex “variable star”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r>
              <a:rPr lang="en-US" i="0"/>
              <a:t>How do we measure solar waves &amp; turbulence?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r>
              <a:rPr lang="en-US" b="1" i="0">
                <a:solidFill>
                  <a:srgbClr val="C00000"/>
                </a:solidFill>
              </a:rPr>
              <a:t>Coronal heating &amp; solar wind acceleration</a:t>
            </a:r>
          </a:p>
          <a:p>
            <a:pPr marL="344488" indent="-344488" eaLnBrk="0" hangingPunct="0">
              <a:spcBef>
                <a:spcPts val="900"/>
              </a:spcBef>
              <a:buFontTx/>
              <a:buAutoNum type="arabicPeriod"/>
            </a:pPr>
            <a:r>
              <a:rPr lang="en-US" i="0"/>
              <a:t>Preferential energization of heavy ions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spaceweather_jpl_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7800" y="228600"/>
            <a:ext cx="7248525" cy="2209800"/>
          </a:xfrm>
        </p:spPr>
        <p:txBody>
          <a:bodyPr lIns="0" tIns="91440" rIns="0" bIns="0" anchor="t"/>
          <a:lstStyle/>
          <a:p>
            <a:pPr algn="r"/>
            <a:r>
              <a:rPr lang="en-US" sz="4800" smtClean="0">
                <a:solidFill>
                  <a:schemeClr val="bg1"/>
                </a:solidFill>
                <a:latin typeface="Arial" charset="0"/>
              </a:rPr>
              <a:t>Turbulent Origins of the </a:t>
            </a:r>
            <a:br>
              <a:rPr lang="en-US" sz="4800" smtClean="0">
                <a:solidFill>
                  <a:schemeClr val="bg1"/>
                </a:solidFill>
                <a:latin typeface="Arial" charset="0"/>
              </a:rPr>
            </a:br>
            <a:r>
              <a:rPr lang="en-US" sz="4800" smtClean="0">
                <a:solidFill>
                  <a:schemeClr val="bg1"/>
                </a:solidFill>
                <a:latin typeface="Arial" charset="0"/>
              </a:rPr>
              <a:t>Sun’s Hot Corona and</a:t>
            </a:r>
            <a:br>
              <a:rPr lang="en-US" sz="4800" smtClean="0">
                <a:solidFill>
                  <a:schemeClr val="bg1"/>
                </a:solidFill>
                <a:latin typeface="Arial" charset="0"/>
              </a:rPr>
            </a:br>
            <a:r>
              <a:rPr lang="en-US" sz="4800" smtClean="0">
                <a:solidFill>
                  <a:schemeClr val="bg1"/>
                </a:solidFill>
                <a:latin typeface="Arial" charset="0"/>
              </a:rPr>
              <a:t>the Solar Wind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5432425"/>
            <a:ext cx="3429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5000"/>
              </a:lnSpc>
            </a:pPr>
            <a:r>
              <a:rPr lang="en-US" b="1" i="0">
                <a:solidFill>
                  <a:srgbClr val="FFFFCC"/>
                </a:solidFill>
                <a:latin typeface="Arial" charset="0"/>
              </a:rPr>
              <a:t>Steven R. Cranmer</a:t>
            </a:r>
            <a:br>
              <a:rPr lang="en-US" b="1" i="0">
                <a:solidFill>
                  <a:srgbClr val="FFFFCC"/>
                </a:solidFill>
                <a:latin typeface="Arial" charset="0"/>
              </a:rPr>
            </a:br>
            <a:r>
              <a:rPr lang="en-US" sz="1400" b="1" i="0">
                <a:solidFill>
                  <a:srgbClr val="FFFFCC"/>
                </a:solidFill>
                <a:latin typeface="Arial" charset="0"/>
              </a:rPr>
              <a:t/>
            </a:r>
            <a:br>
              <a:rPr lang="en-US" sz="1400" b="1" i="0">
                <a:solidFill>
                  <a:srgbClr val="FFFFCC"/>
                </a:solidFill>
                <a:latin typeface="Arial" charset="0"/>
              </a:rPr>
            </a:br>
            <a:r>
              <a:rPr lang="en-US" sz="2000" b="1">
                <a:solidFill>
                  <a:srgbClr val="FFFFCC"/>
                </a:solidFill>
                <a:latin typeface="Arial" charset="0"/>
              </a:rPr>
              <a:t>Harvard-Smithsonian</a:t>
            </a:r>
            <a:br>
              <a:rPr lang="en-US" sz="2000" b="1">
                <a:solidFill>
                  <a:srgbClr val="FFFFCC"/>
                </a:solidFill>
                <a:latin typeface="Arial" charset="0"/>
              </a:rPr>
            </a:br>
            <a:r>
              <a:rPr lang="en-US" sz="2000" b="1">
                <a:solidFill>
                  <a:srgbClr val="FFFFCC"/>
                </a:solidFill>
                <a:latin typeface="Arial" charset="0"/>
              </a:rPr>
              <a:t>Center for Astrophysics</a:t>
            </a:r>
            <a:endParaRPr lang="en-US" sz="2000" i="0">
              <a:solidFill>
                <a:schemeClr val="tx2"/>
              </a:solidFill>
            </a:endParaRPr>
          </a:p>
        </p:txBody>
      </p:sp>
      <p:sp useBgFill="1"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67000" y="2641600"/>
            <a:ext cx="6248400" cy="2616200"/>
          </a:xfrm>
          <a:prstGeom prst="rect">
            <a:avLst/>
          </a:prstGeom>
          <a:ln w="19050">
            <a:noFill/>
            <a:miter lim="800000"/>
            <a:headEnd/>
            <a:tailEnd type="none" w="med" len="lg"/>
          </a:ln>
        </p:spPr>
        <p:txBody>
          <a:bodyPr lIns="182880" tIns="137160" rIns="0"/>
          <a:lstStyle/>
          <a:p>
            <a:pPr marL="344488" indent="-344488" eaLnBrk="0" hangingPunct="0"/>
            <a:r>
              <a:rPr lang="en-US" b="1"/>
              <a:t>Outline:</a:t>
            </a:r>
          </a:p>
          <a:p>
            <a:pPr marL="344488" indent="-344488" eaLnBrk="0" hangingPunct="0">
              <a:spcBef>
                <a:spcPts val="900"/>
              </a:spcBef>
              <a:buFontTx/>
              <a:buAutoNum type="arabicPeriod"/>
            </a:pPr>
            <a:r>
              <a:rPr lang="en-US" i="0"/>
              <a:t>Solar overview: Our complex “variable star”</a:t>
            </a:r>
          </a:p>
          <a:p>
            <a:pPr marL="344488" indent="-344488" eaLnBrk="0" hangingPunct="0">
              <a:spcBef>
                <a:spcPts val="900"/>
              </a:spcBef>
              <a:buFontTx/>
              <a:buAutoNum type="arabicPeriod"/>
            </a:pPr>
            <a:r>
              <a:rPr lang="en-US" i="0"/>
              <a:t>How do we measure waves &amp; turbulence?</a:t>
            </a:r>
          </a:p>
          <a:p>
            <a:pPr marL="344488" indent="-344488" eaLnBrk="0" hangingPunct="0">
              <a:spcBef>
                <a:spcPts val="900"/>
              </a:spcBef>
              <a:buFontTx/>
              <a:buAutoNum type="arabicPeriod"/>
            </a:pPr>
            <a:r>
              <a:rPr lang="en-US" i="0"/>
              <a:t>Coronal heating &amp; solar wind acceleration</a:t>
            </a:r>
          </a:p>
          <a:p>
            <a:pPr marL="344488" indent="-344488" eaLnBrk="0" hangingPunct="0">
              <a:spcBef>
                <a:spcPts val="900"/>
              </a:spcBef>
              <a:buFontTx/>
              <a:buAutoNum type="arabicPeriod"/>
            </a:pPr>
            <a:r>
              <a:rPr lang="en-US" i="0"/>
              <a:t>Preferential energization of heavy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processes drive solar wind acceleration?</a:t>
            </a:r>
          </a:p>
        </p:txBody>
      </p:sp>
      <p:grpSp>
        <p:nvGrpSpPr>
          <p:cNvPr id="22531" name="Group 13"/>
          <p:cNvGrpSpPr>
            <a:grpSpLocks/>
          </p:cNvGrpSpPr>
          <p:nvPr/>
        </p:nvGrpSpPr>
        <p:grpSpPr bwMode="auto">
          <a:xfrm>
            <a:off x="4800600" y="1143000"/>
            <a:ext cx="1916113" cy="2870200"/>
            <a:chOff x="3504" y="624"/>
            <a:chExt cx="919" cy="1376"/>
          </a:xfrm>
        </p:grpSpPr>
        <p:sp>
          <p:nvSpPr>
            <p:cNvPr id="22550" name="Arc 14"/>
            <p:cNvSpPr>
              <a:spLocks/>
            </p:cNvSpPr>
            <p:nvPr/>
          </p:nvSpPr>
          <p:spPr bwMode="auto">
            <a:xfrm>
              <a:off x="3504" y="1178"/>
              <a:ext cx="919" cy="822"/>
            </a:xfrm>
            <a:custGeom>
              <a:avLst/>
              <a:gdLst>
                <a:gd name="T0" fmla="*/ 0 w 19491"/>
                <a:gd name="T1" fmla="*/ 0 h 21600"/>
                <a:gd name="T2" fmla="*/ 0 w 19491"/>
                <a:gd name="T3" fmla="*/ 0 h 21600"/>
                <a:gd name="T4" fmla="*/ 0 w 19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491"/>
                <a:gd name="T10" fmla="*/ 0 h 21600"/>
                <a:gd name="T11" fmla="*/ 19491 w 19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91" h="21600" fill="none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</a:path>
                <a:path w="19491" h="21600" stroke="0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  <a:lnTo>
                    <a:pt x="9894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Freeform 15"/>
            <p:cNvSpPr>
              <a:spLocks/>
            </p:cNvSpPr>
            <p:nvPr/>
          </p:nvSpPr>
          <p:spPr bwMode="auto">
            <a:xfrm>
              <a:off x="3598" y="1230"/>
              <a:ext cx="188" cy="152"/>
            </a:xfrm>
            <a:custGeom>
              <a:avLst/>
              <a:gdLst>
                <a:gd name="T0" fmla="*/ 0 w 472"/>
                <a:gd name="T1" fmla="*/ 0 h 544"/>
                <a:gd name="T2" fmla="*/ 0 w 472"/>
                <a:gd name="T3" fmla="*/ 0 h 544"/>
                <a:gd name="T4" fmla="*/ 0 w 472"/>
                <a:gd name="T5" fmla="*/ 0 h 544"/>
                <a:gd name="T6" fmla="*/ 0 w 472"/>
                <a:gd name="T7" fmla="*/ 0 h 544"/>
                <a:gd name="T8" fmla="*/ 1 w 47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544"/>
                <a:gd name="T17" fmla="*/ 472 w 47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544">
                  <a:moveTo>
                    <a:pt x="328" y="544"/>
                  </a:moveTo>
                  <a:cubicBezTo>
                    <a:pt x="204" y="524"/>
                    <a:pt x="80" y="504"/>
                    <a:pt x="40" y="448"/>
                  </a:cubicBezTo>
                  <a:cubicBezTo>
                    <a:pt x="0" y="392"/>
                    <a:pt x="48" y="280"/>
                    <a:pt x="88" y="208"/>
                  </a:cubicBezTo>
                  <a:cubicBezTo>
                    <a:pt x="128" y="136"/>
                    <a:pt x="216" y="32"/>
                    <a:pt x="280" y="16"/>
                  </a:cubicBezTo>
                  <a:cubicBezTo>
                    <a:pt x="344" y="0"/>
                    <a:pt x="408" y="56"/>
                    <a:pt x="472" y="112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Freeform 16"/>
            <p:cNvSpPr>
              <a:spLocks/>
            </p:cNvSpPr>
            <p:nvPr/>
          </p:nvSpPr>
          <p:spPr bwMode="auto">
            <a:xfrm>
              <a:off x="3805" y="1236"/>
              <a:ext cx="41" cy="148"/>
            </a:xfrm>
            <a:custGeom>
              <a:avLst/>
              <a:gdLst>
                <a:gd name="T0" fmla="*/ 0 w 104"/>
                <a:gd name="T1" fmla="*/ 0 h 480"/>
                <a:gd name="T2" fmla="*/ 0 w 104"/>
                <a:gd name="T3" fmla="*/ 0 h 480"/>
                <a:gd name="T4" fmla="*/ 0 w 104"/>
                <a:gd name="T5" fmla="*/ 0 h 480"/>
                <a:gd name="T6" fmla="*/ 0 w 10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480"/>
                <a:gd name="T14" fmla="*/ 104 w 10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480">
                  <a:moveTo>
                    <a:pt x="0" y="0"/>
                  </a:moveTo>
                  <a:cubicBezTo>
                    <a:pt x="44" y="48"/>
                    <a:pt x="88" y="96"/>
                    <a:pt x="96" y="144"/>
                  </a:cubicBezTo>
                  <a:cubicBezTo>
                    <a:pt x="104" y="192"/>
                    <a:pt x="48" y="232"/>
                    <a:pt x="48" y="288"/>
                  </a:cubicBezTo>
                  <a:cubicBezTo>
                    <a:pt x="48" y="344"/>
                    <a:pt x="88" y="448"/>
                    <a:pt x="96" y="480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Freeform 17"/>
            <p:cNvSpPr>
              <a:spLocks/>
            </p:cNvSpPr>
            <p:nvPr/>
          </p:nvSpPr>
          <p:spPr bwMode="auto">
            <a:xfrm>
              <a:off x="3865" y="1206"/>
              <a:ext cx="214" cy="163"/>
            </a:xfrm>
            <a:custGeom>
              <a:avLst/>
              <a:gdLst>
                <a:gd name="T0" fmla="*/ 0 w 536"/>
                <a:gd name="T1" fmla="*/ 0 h 528"/>
                <a:gd name="T2" fmla="*/ 1 w 536"/>
                <a:gd name="T3" fmla="*/ 0 h 528"/>
                <a:gd name="T4" fmla="*/ 1 w 536"/>
                <a:gd name="T5" fmla="*/ 0 h 528"/>
                <a:gd name="T6" fmla="*/ 0 w 536"/>
                <a:gd name="T7" fmla="*/ 0 h 528"/>
                <a:gd name="T8" fmla="*/ 0 w 536"/>
                <a:gd name="T9" fmla="*/ 0 h 528"/>
                <a:gd name="T10" fmla="*/ 0 w 536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528"/>
                <a:gd name="T20" fmla="*/ 536 w 536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528">
                  <a:moveTo>
                    <a:pt x="176" y="528"/>
                  </a:moveTo>
                  <a:cubicBezTo>
                    <a:pt x="292" y="516"/>
                    <a:pt x="408" y="504"/>
                    <a:pt x="464" y="432"/>
                  </a:cubicBezTo>
                  <a:cubicBezTo>
                    <a:pt x="520" y="360"/>
                    <a:pt x="536" y="168"/>
                    <a:pt x="512" y="96"/>
                  </a:cubicBezTo>
                  <a:cubicBezTo>
                    <a:pt x="488" y="24"/>
                    <a:pt x="400" y="0"/>
                    <a:pt x="320" y="0"/>
                  </a:cubicBezTo>
                  <a:cubicBezTo>
                    <a:pt x="240" y="0"/>
                    <a:pt x="64" y="48"/>
                    <a:pt x="32" y="96"/>
                  </a:cubicBezTo>
                  <a:cubicBezTo>
                    <a:pt x="0" y="144"/>
                    <a:pt x="64" y="216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Freeform 18"/>
            <p:cNvSpPr>
              <a:spLocks/>
            </p:cNvSpPr>
            <p:nvPr/>
          </p:nvSpPr>
          <p:spPr bwMode="auto">
            <a:xfrm>
              <a:off x="4108" y="1226"/>
              <a:ext cx="203" cy="143"/>
            </a:xfrm>
            <a:custGeom>
              <a:avLst/>
              <a:gdLst>
                <a:gd name="T0" fmla="*/ 0 w 512"/>
                <a:gd name="T1" fmla="*/ 0 h 464"/>
                <a:gd name="T2" fmla="*/ 0 w 512"/>
                <a:gd name="T3" fmla="*/ 0 h 464"/>
                <a:gd name="T4" fmla="*/ 0 w 512"/>
                <a:gd name="T5" fmla="*/ 0 h 464"/>
                <a:gd name="T6" fmla="*/ 1 w 512"/>
                <a:gd name="T7" fmla="*/ 0 h 464"/>
                <a:gd name="T8" fmla="*/ 1 w 512"/>
                <a:gd name="T9" fmla="*/ 0 h 464"/>
                <a:gd name="T10" fmla="*/ 1 w 51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2"/>
                <a:gd name="T19" fmla="*/ 0 h 464"/>
                <a:gd name="T20" fmla="*/ 512 w 51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2" h="464">
                  <a:moveTo>
                    <a:pt x="168" y="464"/>
                  </a:moveTo>
                  <a:cubicBezTo>
                    <a:pt x="104" y="404"/>
                    <a:pt x="40" y="344"/>
                    <a:pt x="24" y="272"/>
                  </a:cubicBezTo>
                  <a:cubicBezTo>
                    <a:pt x="8" y="200"/>
                    <a:pt x="0" y="64"/>
                    <a:pt x="72" y="32"/>
                  </a:cubicBezTo>
                  <a:cubicBezTo>
                    <a:pt x="144" y="0"/>
                    <a:pt x="400" y="40"/>
                    <a:pt x="456" y="80"/>
                  </a:cubicBezTo>
                  <a:cubicBezTo>
                    <a:pt x="512" y="120"/>
                    <a:pt x="400" y="216"/>
                    <a:pt x="408" y="272"/>
                  </a:cubicBezTo>
                  <a:cubicBezTo>
                    <a:pt x="416" y="328"/>
                    <a:pt x="460" y="372"/>
                    <a:pt x="504" y="416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Freeform 19"/>
            <p:cNvSpPr>
              <a:spLocks/>
            </p:cNvSpPr>
            <p:nvPr/>
          </p:nvSpPr>
          <p:spPr bwMode="auto">
            <a:xfrm>
              <a:off x="3504" y="624"/>
              <a:ext cx="422" cy="581"/>
            </a:xfrm>
            <a:custGeom>
              <a:avLst/>
              <a:gdLst>
                <a:gd name="T0" fmla="*/ 0 w 1060"/>
                <a:gd name="T1" fmla="*/ 0 h 1460"/>
                <a:gd name="T2" fmla="*/ 0 w 1060"/>
                <a:gd name="T3" fmla="*/ 0 h 1460"/>
                <a:gd name="T4" fmla="*/ 1 w 1060"/>
                <a:gd name="T5" fmla="*/ 1 h 1460"/>
                <a:gd name="T6" fmla="*/ 1 w 1060"/>
                <a:gd name="T7" fmla="*/ 2 h 1460"/>
                <a:gd name="T8" fmla="*/ 1 w 1060"/>
                <a:gd name="T9" fmla="*/ 2 h 1460"/>
                <a:gd name="T10" fmla="*/ 1 w 1060"/>
                <a:gd name="T11" fmla="*/ 2 h 1460"/>
                <a:gd name="T12" fmla="*/ 1 w 1060"/>
                <a:gd name="T13" fmla="*/ 2 h 1460"/>
                <a:gd name="T14" fmla="*/ 1 w 1060"/>
                <a:gd name="T15" fmla="*/ 2 h 1460"/>
                <a:gd name="T16" fmla="*/ 1 w 1060"/>
                <a:gd name="T17" fmla="*/ 2 h 1460"/>
                <a:gd name="T18" fmla="*/ 1 w 1060"/>
                <a:gd name="T19" fmla="*/ 1 h 1460"/>
                <a:gd name="T20" fmla="*/ 2 w 1060"/>
                <a:gd name="T21" fmla="*/ 1 h 1460"/>
                <a:gd name="T22" fmla="*/ 2 w 1060"/>
                <a:gd name="T23" fmla="*/ 0 h 14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0"/>
                <a:gd name="T37" fmla="*/ 0 h 1460"/>
                <a:gd name="T38" fmla="*/ 1060 w 1060"/>
                <a:gd name="T39" fmla="*/ 1460 h 14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0" h="1460">
                  <a:moveTo>
                    <a:pt x="0" y="52"/>
                  </a:moveTo>
                  <a:cubicBezTo>
                    <a:pt x="16" y="99"/>
                    <a:pt x="32" y="225"/>
                    <a:pt x="96" y="336"/>
                  </a:cubicBezTo>
                  <a:cubicBezTo>
                    <a:pt x="160" y="447"/>
                    <a:pt x="328" y="592"/>
                    <a:pt x="384" y="720"/>
                  </a:cubicBezTo>
                  <a:cubicBezTo>
                    <a:pt x="440" y="848"/>
                    <a:pt x="400" y="1008"/>
                    <a:pt x="432" y="1104"/>
                  </a:cubicBezTo>
                  <a:cubicBezTo>
                    <a:pt x="464" y="1200"/>
                    <a:pt x="559" y="1237"/>
                    <a:pt x="576" y="1296"/>
                  </a:cubicBezTo>
                  <a:cubicBezTo>
                    <a:pt x="593" y="1355"/>
                    <a:pt x="529" y="1435"/>
                    <a:pt x="536" y="1460"/>
                  </a:cubicBezTo>
                  <a:lnTo>
                    <a:pt x="616" y="1444"/>
                  </a:lnTo>
                  <a:cubicBezTo>
                    <a:pt x="634" y="1407"/>
                    <a:pt x="659" y="1301"/>
                    <a:pt x="644" y="1236"/>
                  </a:cubicBezTo>
                  <a:cubicBezTo>
                    <a:pt x="629" y="1171"/>
                    <a:pt x="525" y="1133"/>
                    <a:pt x="528" y="1056"/>
                  </a:cubicBezTo>
                  <a:cubicBezTo>
                    <a:pt x="531" y="979"/>
                    <a:pt x="586" y="883"/>
                    <a:pt x="664" y="772"/>
                  </a:cubicBezTo>
                  <a:cubicBezTo>
                    <a:pt x="742" y="661"/>
                    <a:pt x="930" y="517"/>
                    <a:pt x="995" y="388"/>
                  </a:cubicBezTo>
                  <a:cubicBezTo>
                    <a:pt x="1060" y="259"/>
                    <a:pt x="1043" y="81"/>
                    <a:pt x="1056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0000"/>
                </a:gs>
              </a:gsLst>
              <a:lin ang="540000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Freeform 20"/>
            <p:cNvSpPr>
              <a:spLocks/>
            </p:cNvSpPr>
            <p:nvPr/>
          </p:nvSpPr>
          <p:spPr bwMode="auto">
            <a:xfrm>
              <a:off x="3944" y="630"/>
              <a:ext cx="408" cy="559"/>
            </a:xfrm>
            <a:custGeom>
              <a:avLst/>
              <a:gdLst>
                <a:gd name="T0" fmla="*/ 2 w 1024"/>
                <a:gd name="T1" fmla="*/ 0 h 1404"/>
                <a:gd name="T2" fmla="*/ 2 w 1024"/>
                <a:gd name="T3" fmla="*/ 1 h 1404"/>
                <a:gd name="T4" fmla="*/ 1 w 1024"/>
                <a:gd name="T5" fmla="*/ 1 h 1404"/>
                <a:gd name="T6" fmla="*/ 1 w 1024"/>
                <a:gd name="T7" fmla="*/ 2 h 1404"/>
                <a:gd name="T8" fmla="*/ 1 w 1024"/>
                <a:gd name="T9" fmla="*/ 2 h 1404"/>
                <a:gd name="T10" fmla="*/ 1 w 1024"/>
                <a:gd name="T11" fmla="*/ 2 h 1404"/>
                <a:gd name="T12" fmla="*/ 1 w 1024"/>
                <a:gd name="T13" fmla="*/ 2 h 1404"/>
                <a:gd name="T14" fmla="*/ 1 w 1024"/>
                <a:gd name="T15" fmla="*/ 2 h 1404"/>
                <a:gd name="T16" fmla="*/ 1 w 1024"/>
                <a:gd name="T17" fmla="*/ 2 h 1404"/>
                <a:gd name="T18" fmla="*/ 1 w 1024"/>
                <a:gd name="T19" fmla="*/ 1 h 1404"/>
                <a:gd name="T20" fmla="*/ 0 w 1024"/>
                <a:gd name="T21" fmla="*/ 1 h 1404"/>
                <a:gd name="T22" fmla="*/ 0 w 1024"/>
                <a:gd name="T23" fmla="*/ 1 h 1404"/>
                <a:gd name="T24" fmla="*/ 0 w 1024"/>
                <a:gd name="T25" fmla="*/ 0 h 1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4"/>
                <a:gd name="T40" fmla="*/ 0 h 1404"/>
                <a:gd name="T41" fmla="*/ 1024 w 1024"/>
                <a:gd name="T42" fmla="*/ 1404 h 14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4" h="1404">
                  <a:moveTo>
                    <a:pt x="1024" y="20"/>
                  </a:moveTo>
                  <a:cubicBezTo>
                    <a:pt x="1001" y="94"/>
                    <a:pt x="953" y="346"/>
                    <a:pt x="884" y="464"/>
                  </a:cubicBezTo>
                  <a:cubicBezTo>
                    <a:pt x="815" y="582"/>
                    <a:pt x="658" y="629"/>
                    <a:pt x="612" y="728"/>
                  </a:cubicBezTo>
                  <a:cubicBezTo>
                    <a:pt x="566" y="827"/>
                    <a:pt x="633" y="973"/>
                    <a:pt x="608" y="1060"/>
                  </a:cubicBezTo>
                  <a:cubicBezTo>
                    <a:pt x="583" y="1147"/>
                    <a:pt x="482" y="1195"/>
                    <a:pt x="464" y="1252"/>
                  </a:cubicBezTo>
                  <a:cubicBezTo>
                    <a:pt x="446" y="1309"/>
                    <a:pt x="507" y="1379"/>
                    <a:pt x="500" y="1404"/>
                  </a:cubicBezTo>
                  <a:lnTo>
                    <a:pt x="424" y="1400"/>
                  </a:lnTo>
                  <a:cubicBezTo>
                    <a:pt x="407" y="1365"/>
                    <a:pt x="381" y="1257"/>
                    <a:pt x="396" y="1192"/>
                  </a:cubicBezTo>
                  <a:cubicBezTo>
                    <a:pt x="411" y="1127"/>
                    <a:pt x="509" y="1069"/>
                    <a:pt x="512" y="1012"/>
                  </a:cubicBezTo>
                  <a:cubicBezTo>
                    <a:pt x="515" y="955"/>
                    <a:pt x="450" y="923"/>
                    <a:pt x="412" y="852"/>
                  </a:cubicBezTo>
                  <a:cubicBezTo>
                    <a:pt x="374" y="781"/>
                    <a:pt x="345" y="669"/>
                    <a:pt x="284" y="584"/>
                  </a:cubicBezTo>
                  <a:cubicBezTo>
                    <a:pt x="223" y="499"/>
                    <a:pt x="90" y="441"/>
                    <a:pt x="45" y="344"/>
                  </a:cubicBezTo>
                  <a:cubicBezTo>
                    <a:pt x="0" y="247"/>
                    <a:pt x="22" y="72"/>
                    <a:pt x="16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0000"/>
                </a:gs>
              </a:gsLst>
              <a:lin ang="540000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Freeform 21"/>
            <p:cNvSpPr>
              <a:spLocks/>
            </p:cNvSpPr>
            <p:nvPr/>
          </p:nvSpPr>
          <p:spPr bwMode="auto">
            <a:xfrm>
              <a:off x="3550" y="968"/>
              <a:ext cx="89" cy="221"/>
            </a:xfrm>
            <a:custGeom>
              <a:avLst/>
              <a:gdLst>
                <a:gd name="T0" fmla="*/ 0 w 224"/>
                <a:gd name="T1" fmla="*/ 2 h 480"/>
                <a:gd name="T2" fmla="*/ 0 w 224"/>
                <a:gd name="T3" fmla="*/ 1 h 480"/>
                <a:gd name="T4" fmla="*/ 0 w 224"/>
                <a:gd name="T5" fmla="*/ 1 h 480"/>
                <a:gd name="T6" fmla="*/ 0 w 22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480"/>
                <a:gd name="T14" fmla="*/ 224 w 22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480">
                  <a:moveTo>
                    <a:pt x="112" y="480"/>
                  </a:moveTo>
                  <a:cubicBezTo>
                    <a:pt x="168" y="408"/>
                    <a:pt x="224" y="336"/>
                    <a:pt x="208" y="288"/>
                  </a:cubicBezTo>
                  <a:cubicBezTo>
                    <a:pt x="192" y="240"/>
                    <a:pt x="32" y="240"/>
                    <a:pt x="16" y="192"/>
                  </a:cubicBezTo>
                  <a:cubicBezTo>
                    <a:pt x="0" y="144"/>
                    <a:pt x="56" y="72"/>
                    <a:pt x="112" y="0"/>
                  </a:cubicBezTo>
                </a:path>
              </a:pathLst>
            </a:custGeom>
            <a:noFill/>
            <a:ln w="19050" cap="flat" cmpd="sng">
              <a:solidFill>
                <a:srgbClr val="33333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Freeform 22"/>
            <p:cNvSpPr>
              <a:spLocks/>
            </p:cNvSpPr>
            <p:nvPr/>
          </p:nvSpPr>
          <p:spPr bwMode="auto">
            <a:xfrm>
              <a:off x="3810" y="949"/>
              <a:ext cx="35" cy="153"/>
            </a:xfrm>
            <a:custGeom>
              <a:avLst/>
              <a:gdLst>
                <a:gd name="T0" fmla="*/ 0 w 88"/>
                <a:gd name="T1" fmla="*/ 0 h 332"/>
                <a:gd name="T2" fmla="*/ 0 w 88"/>
                <a:gd name="T3" fmla="*/ 0 h 332"/>
                <a:gd name="T4" fmla="*/ 0 w 88"/>
                <a:gd name="T5" fmla="*/ 1 h 332"/>
                <a:gd name="T6" fmla="*/ 0 w 88"/>
                <a:gd name="T7" fmla="*/ 1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332"/>
                <a:gd name="T14" fmla="*/ 88 w 88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332">
                  <a:moveTo>
                    <a:pt x="66" y="0"/>
                  </a:moveTo>
                  <a:cubicBezTo>
                    <a:pt x="55" y="17"/>
                    <a:pt x="0" y="71"/>
                    <a:pt x="2" y="104"/>
                  </a:cubicBezTo>
                  <a:cubicBezTo>
                    <a:pt x="4" y="137"/>
                    <a:pt x="68" y="158"/>
                    <a:pt x="78" y="196"/>
                  </a:cubicBezTo>
                  <a:cubicBezTo>
                    <a:pt x="88" y="234"/>
                    <a:pt x="65" y="304"/>
                    <a:pt x="62" y="332"/>
                  </a:cubicBezTo>
                </a:path>
              </a:pathLst>
            </a:custGeom>
            <a:noFill/>
            <a:ln w="19050" cap="flat" cmpd="sng">
              <a:solidFill>
                <a:srgbClr val="33333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Freeform 23"/>
            <p:cNvSpPr>
              <a:spLocks/>
            </p:cNvSpPr>
            <p:nvPr/>
          </p:nvSpPr>
          <p:spPr bwMode="auto">
            <a:xfrm rot="797259">
              <a:off x="3982" y="949"/>
              <a:ext cx="77" cy="191"/>
            </a:xfrm>
            <a:custGeom>
              <a:avLst/>
              <a:gdLst>
                <a:gd name="T0" fmla="*/ 0 w 224"/>
                <a:gd name="T1" fmla="*/ 1 h 480"/>
                <a:gd name="T2" fmla="*/ 0 w 224"/>
                <a:gd name="T3" fmla="*/ 0 h 480"/>
                <a:gd name="T4" fmla="*/ 0 w 224"/>
                <a:gd name="T5" fmla="*/ 0 h 480"/>
                <a:gd name="T6" fmla="*/ 0 w 22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480"/>
                <a:gd name="T14" fmla="*/ 224 w 22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480">
                  <a:moveTo>
                    <a:pt x="112" y="480"/>
                  </a:moveTo>
                  <a:cubicBezTo>
                    <a:pt x="168" y="408"/>
                    <a:pt x="224" y="336"/>
                    <a:pt x="208" y="288"/>
                  </a:cubicBezTo>
                  <a:cubicBezTo>
                    <a:pt x="192" y="240"/>
                    <a:pt x="32" y="240"/>
                    <a:pt x="16" y="192"/>
                  </a:cubicBezTo>
                  <a:cubicBezTo>
                    <a:pt x="0" y="144"/>
                    <a:pt x="56" y="72"/>
                    <a:pt x="112" y="0"/>
                  </a:cubicBezTo>
                </a:path>
              </a:pathLst>
            </a:custGeom>
            <a:noFill/>
            <a:ln w="19050" cap="flat" cmpd="sng">
              <a:solidFill>
                <a:srgbClr val="33333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Freeform 24"/>
            <p:cNvSpPr>
              <a:spLocks/>
            </p:cNvSpPr>
            <p:nvPr/>
          </p:nvSpPr>
          <p:spPr bwMode="auto">
            <a:xfrm rot="1031635" flipH="1">
              <a:off x="4231" y="1006"/>
              <a:ext cx="35" cy="153"/>
            </a:xfrm>
            <a:custGeom>
              <a:avLst/>
              <a:gdLst>
                <a:gd name="T0" fmla="*/ 0 w 88"/>
                <a:gd name="T1" fmla="*/ 0 h 332"/>
                <a:gd name="T2" fmla="*/ 0 w 88"/>
                <a:gd name="T3" fmla="*/ 0 h 332"/>
                <a:gd name="T4" fmla="*/ 0 w 88"/>
                <a:gd name="T5" fmla="*/ 1 h 332"/>
                <a:gd name="T6" fmla="*/ 0 w 88"/>
                <a:gd name="T7" fmla="*/ 1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332"/>
                <a:gd name="T14" fmla="*/ 88 w 88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332">
                  <a:moveTo>
                    <a:pt x="66" y="0"/>
                  </a:moveTo>
                  <a:cubicBezTo>
                    <a:pt x="55" y="17"/>
                    <a:pt x="0" y="71"/>
                    <a:pt x="2" y="104"/>
                  </a:cubicBezTo>
                  <a:cubicBezTo>
                    <a:pt x="4" y="137"/>
                    <a:pt x="68" y="158"/>
                    <a:pt x="78" y="196"/>
                  </a:cubicBezTo>
                  <a:cubicBezTo>
                    <a:pt x="88" y="234"/>
                    <a:pt x="65" y="304"/>
                    <a:pt x="62" y="332"/>
                  </a:cubicBezTo>
                </a:path>
              </a:pathLst>
            </a:custGeom>
            <a:noFill/>
            <a:ln w="19050" cap="flat" cmpd="sng">
              <a:solidFill>
                <a:srgbClr val="33333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2" name="Group 25"/>
          <p:cNvGrpSpPr>
            <a:grpSpLocks/>
          </p:cNvGrpSpPr>
          <p:nvPr/>
        </p:nvGrpSpPr>
        <p:grpSpPr bwMode="auto">
          <a:xfrm>
            <a:off x="6973888" y="1146175"/>
            <a:ext cx="1916112" cy="2860675"/>
            <a:chOff x="4608" y="624"/>
            <a:chExt cx="919" cy="1372"/>
          </a:xfrm>
        </p:grpSpPr>
        <p:sp>
          <p:nvSpPr>
            <p:cNvPr id="22539" name="Arc 26"/>
            <p:cNvSpPr>
              <a:spLocks/>
            </p:cNvSpPr>
            <p:nvPr/>
          </p:nvSpPr>
          <p:spPr bwMode="auto">
            <a:xfrm>
              <a:off x="4608" y="1174"/>
              <a:ext cx="919" cy="822"/>
            </a:xfrm>
            <a:custGeom>
              <a:avLst/>
              <a:gdLst>
                <a:gd name="T0" fmla="*/ 0 w 19491"/>
                <a:gd name="T1" fmla="*/ 0 h 21600"/>
                <a:gd name="T2" fmla="*/ 0 w 19491"/>
                <a:gd name="T3" fmla="*/ 0 h 21600"/>
                <a:gd name="T4" fmla="*/ 0 w 19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491"/>
                <a:gd name="T10" fmla="*/ 0 h 21600"/>
                <a:gd name="T11" fmla="*/ 19491 w 19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91" h="21600" fill="none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</a:path>
                <a:path w="19491" h="21600" stroke="0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  <a:lnTo>
                    <a:pt x="9894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Freeform 27"/>
            <p:cNvSpPr>
              <a:spLocks/>
            </p:cNvSpPr>
            <p:nvPr/>
          </p:nvSpPr>
          <p:spPr bwMode="auto">
            <a:xfrm>
              <a:off x="4702" y="1226"/>
              <a:ext cx="188" cy="152"/>
            </a:xfrm>
            <a:custGeom>
              <a:avLst/>
              <a:gdLst>
                <a:gd name="T0" fmla="*/ 0 w 472"/>
                <a:gd name="T1" fmla="*/ 0 h 544"/>
                <a:gd name="T2" fmla="*/ 0 w 472"/>
                <a:gd name="T3" fmla="*/ 0 h 544"/>
                <a:gd name="T4" fmla="*/ 0 w 472"/>
                <a:gd name="T5" fmla="*/ 0 h 544"/>
                <a:gd name="T6" fmla="*/ 0 w 472"/>
                <a:gd name="T7" fmla="*/ 0 h 544"/>
                <a:gd name="T8" fmla="*/ 1 w 47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544"/>
                <a:gd name="T17" fmla="*/ 472 w 47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544">
                  <a:moveTo>
                    <a:pt x="328" y="544"/>
                  </a:moveTo>
                  <a:cubicBezTo>
                    <a:pt x="204" y="524"/>
                    <a:pt x="80" y="504"/>
                    <a:pt x="40" y="448"/>
                  </a:cubicBezTo>
                  <a:cubicBezTo>
                    <a:pt x="0" y="392"/>
                    <a:pt x="48" y="280"/>
                    <a:pt x="88" y="208"/>
                  </a:cubicBezTo>
                  <a:cubicBezTo>
                    <a:pt x="128" y="136"/>
                    <a:pt x="216" y="32"/>
                    <a:pt x="280" y="16"/>
                  </a:cubicBezTo>
                  <a:cubicBezTo>
                    <a:pt x="344" y="0"/>
                    <a:pt x="408" y="56"/>
                    <a:pt x="472" y="112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Freeform 28"/>
            <p:cNvSpPr>
              <a:spLocks/>
            </p:cNvSpPr>
            <p:nvPr/>
          </p:nvSpPr>
          <p:spPr bwMode="auto">
            <a:xfrm>
              <a:off x="4909" y="1232"/>
              <a:ext cx="41" cy="148"/>
            </a:xfrm>
            <a:custGeom>
              <a:avLst/>
              <a:gdLst>
                <a:gd name="T0" fmla="*/ 0 w 104"/>
                <a:gd name="T1" fmla="*/ 0 h 480"/>
                <a:gd name="T2" fmla="*/ 0 w 104"/>
                <a:gd name="T3" fmla="*/ 0 h 480"/>
                <a:gd name="T4" fmla="*/ 0 w 104"/>
                <a:gd name="T5" fmla="*/ 0 h 480"/>
                <a:gd name="T6" fmla="*/ 0 w 10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480"/>
                <a:gd name="T14" fmla="*/ 104 w 10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480">
                  <a:moveTo>
                    <a:pt x="0" y="0"/>
                  </a:moveTo>
                  <a:cubicBezTo>
                    <a:pt x="44" y="48"/>
                    <a:pt x="88" y="96"/>
                    <a:pt x="96" y="144"/>
                  </a:cubicBezTo>
                  <a:cubicBezTo>
                    <a:pt x="104" y="192"/>
                    <a:pt x="48" y="232"/>
                    <a:pt x="48" y="288"/>
                  </a:cubicBezTo>
                  <a:cubicBezTo>
                    <a:pt x="48" y="344"/>
                    <a:pt x="88" y="448"/>
                    <a:pt x="96" y="480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Freeform 29"/>
            <p:cNvSpPr>
              <a:spLocks/>
            </p:cNvSpPr>
            <p:nvPr/>
          </p:nvSpPr>
          <p:spPr bwMode="auto">
            <a:xfrm>
              <a:off x="4969" y="1203"/>
              <a:ext cx="214" cy="162"/>
            </a:xfrm>
            <a:custGeom>
              <a:avLst/>
              <a:gdLst>
                <a:gd name="T0" fmla="*/ 0 w 536"/>
                <a:gd name="T1" fmla="*/ 0 h 528"/>
                <a:gd name="T2" fmla="*/ 1 w 536"/>
                <a:gd name="T3" fmla="*/ 0 h 528"/>
                <a:gd name="T4" fmla="*/ 1 w 536"/>
                <a:gd name="T5" fmla="*/ 0 h 528"/>
                <a:gd name="T6" fmla="*/ 0 w 536"/>
                <a:gd name="T7" fmla="*/ 0 h 528"/>
                <a:gd name="T8" fmla="*/ 0 w 536"/>
                <a:gd name="T9" fmla="*/ 0 h 528"/>
                <a:gd name="T10" fmla="*/ 0 w 536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528"/>
                <a:gd name="T20" fmla="*/ 536 w 536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528">
                  <a:moveTo>
                    <a:pt x="176" y="528"/>
                  </a:moveTo>
                  <a:cubicBezTo>
                    <a:pt x="292" y="516"/>
                    <a:pt x="408" y="504"/>
                    <a:pt x="464" y="432"/>
                  </a:cubicBezTo>
                  <a:cubicBezTo>
                    <a:pt x="520" y="360"/>
                    <a:pt x="536" y="168"/>
                    <a:pt x="512" y="96"/>
                  </a:cubicBezTo>
                  <a:cubicBezTo>
                    <a:pt x="488" y="24"/>
                    <a:pt x="400" y="0"/>
                    <a:pt x="320" y="0"/>
                  </a:cubicBezTo>
                  <a:cubicBezTo>
                    <a:pt x="240" y="0"/>
                    <a:pt x="64" y="48"/>
                    <a:pt x="32" y="96"/>
                  </a:cubicBezTo>
                  <a:cubicBezTo>
                    <a:pt x="0" y="144"/>
                    <a:pt x="64" y="216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Freeform 30"/>
            <p:cNvSpPr>
              <a:spLocks/>
            </p:cNvSpPr>
            <p:nvPr/>
          </p:nvSpPr>
          <p:spPr bwMode="auto">
            <a:xfrm>
              <a:off x="5212" y="1222"/>
              <a:ext cx="203" cy="143"/>
            </a:xfrm>
            <a:custGeom>
              <a:avLst/>
              <a:gdLst>
                <a:gd name="T0" fmla="*/ 0 w 512"/>
                <a:gd name="T1" fmla="*/ 0 h 464"/>
                <a:gd name="T2" fmla="*/ 0 w 512"/>
                <a:gd name="T3" fmla="*/ 0 h 464"/>
                <a:gd name="T4" fmla="*/ 0 w 512"/>
                <a:gd name="T5" fmla="*/ 0 h 464"/>
                <a:gd name="T6" fmla="*/ 1 w 512"/>
                <a:gd name="T7" fmla="*/ 0 h 464"/>
                <a:gd name="T8" fmla="*/ 1 w 512"/>
                <a:gd name="T9" fmla="*/ 0 h 464"/>
                <a:gd name="T10" fmla="*/ 1 w 51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2"/>
                <a:gd name="T19" fmla="*/ 0 h 464"/>
                <a:gd name="T20" fmla="*/ 512 w 51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2" h="464">
                  <a:moveTo>
                    <a:pt x="168" y="464"/>
                  </a:moveTo>
                  <a:cubicBezTo>
                    <a:pt x="104" y="404"/>
                    <a:pt x="40" y="344"/>
                    <a:pt x="24" y="272"/>
                  </a:cubicBezTo>
                  <a:cubicBezTo>
                    <a:pt x="8" y="200"/>
                    <a:pt x="0" y="64"/>
                    <a:pt x="72" y="32"/>
                  </a:cubicBezTo>
                  <a:cubicBezTo>
                    <a:pt x="144" y="0"/>
                    <a:pt x="400" y="40"/>
                    <a:pt x="456" y="80"/>
                  </a:cubicBezTo>
                  <a:cubicBezTo>
                    <a:pt x="512" y="120"/>
                    <a:pt x="400" y="216"/>
                    <a:pt x="408" y="272"/>
                  </a:cubicBezTo>
                  <a:cubicBezTo>
                    <a:pt x="416" y="328"/>
                    <a:pt x="460" y="372"/>
                    <a:pt x="504" y="416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Freeform 31"/>
            <p:cNvSpPr>
              <a:spLocks/>
            </p:cNvSpPr>
            <p:nvPr/>
          </p:nvSpPr>
          <p:spPr bwMode="auto">
            <a:xfrm>
              <a:off x="4667" y="624"/>
              <a:ext cx="422" cy="577"/>
            </a:xfrm>
            <a:custGeom>
              <a:avLst/>
              <a:gdLst>
                <a:gd name="T0" fmla="*/ 0 w 1060"/>
                <a:gd name="T1" fmla="*/ 0 h 1450"/>
                <a:gd name="T2" fmla="*/ 0 w 1060"/>
                <a:gd name="T3" fmla="*/ 0 h 1450"/>
                <a:gd name="T4" fmla="*/ 0 w 1060"/>
                <a:gd name="T5" fmla="*/ 1 h 1450"/>
                <a:gd name="T6" fmla="*/ 1 w 1060"/>
                <a:gd name="T7" fmla="*/ 2 h 1450"/>
                <a:gd name="T8" fmla="*/ 1 w 1060"/>
                <a:gd name="T9" fmla="*/ 2 h 1450"/>
                <a:gd name="T10" fmla="*/ 1 w 1060"/>
                <a:gd name="T11" fmla="*/ 2 h 1450"/>
                <a:gd name="T12" fmla="*/ 1 w 1060"/>
                <a:gd name="T13" fmla="*/ 2 h 1450"/>
                <a:gd name="T14" fmla="*/ 1 w 1060"/>
                <a:gd name="T15" fmla="*/ 2 h 1450"/>
                <a:gd name="T16" fmla="*/ 1 w 1060"/>
                <a:gd name="T17" fmla="*/ 2 h 1450"/>
                <a:gd name="T18" fmla="*/ 2 w 1060"/>
                <a:gd name="T19" fmla="*/ 1 h 1450"/>
                <a:gd name="T20" fmla="*/ 2 w 1060"/>
                <a:gd name="T21" fmla="*/ 1 h 1450"/>
                <a:gd name="T22" fmla="*/ 2 w 1060"/>
                <a:gd name="T23" fmla="*/ 0 h 14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0"/>
                <a:gd name="T37" fmla="*/ 0 h 1450"/>
                <a:gd name="T38" fmla="*/ 1060 w 1060"/>
                <a:gd name="T39" fmla="*/ 1450 h 14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0" h="1450">
                  <a:moveTo>
                    <a:pt x="0" y="16"/>
                  </a:moveTo>
                  <a:cubicBezTo>
                    <a:pt x="10" y="61"/>
                    <a:pt x="15" y="187"/>
                    <a:pt x="60" y="294"/>
                  </a:cubicBezTo>
                  <a:cubicBezTo>
                    <a:pt x="105" y="401"/>
                    <a:pt x="215" y="545"/>
                    <a:pt x="272" y="658"/>
                  </a:cubicBezTo>
                  <a:cubicBezTo>
                    <a:pt x="329" y="771"/>
                    <a:pt x="378" y="872"/>
                    <a:pt x="400" y="974"/>
                  </a:cubicBezTo>
                  <a:cubicBezTo>
                    <a:pt x="422" y="1076"/>
                    <a:pt x="405" y="1191"/>
                    <a:pt x="404" y="1270"/>
                  </a:cubicBezTo>
                  <a:cubicBezTo>
                    <a:pt x="403" y="1349"/>
                    <a:pt x="381" y="1423"/>
                    <a:pt x="392" y="1450"/>
                  </a:cubicBezTo>
                  <a:lnTo>
                    <a:pt x="468" y="1430"/>
                  </a:lnTo>
                  <a:cubicBezTo>
                    <a:pt x="487" y="1393"/>
                    <a:pt x="475" y="1307"/>
                    <a:pt x="508" y="1226"/>
                  </a:cubicBezTo>
                  <a:cubicBezTo>
                    <a:pt x="541" y="1145"/>
                    <a:pt x="603" y="1041"/>
                    <a:pt x="668" y="942"/>
                  </a:cubicBezTo>
                  <a:cubicBezTo>
                    <a:pt x="733" y="843"/>
                    <a:pt x="844" y="733"/>
                    <a:pt x="900" y="634"/>
                  </a:cubicBezTo>
                  <a:cubicBezTo>
                    <a:pt x="956" y="535"/>
                    <a:pt x="976" y="456"/>
                    <a:pt x="1003" y="350"/>
                  </a:cubicBezTo>
                  <a:cubicBezTo>
                    <a:pt x="1030" y="244"/>
                    <a:pt x="1048" y="73"/>
                    <a:pt x="1060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Freeform 32"/>
            <p:cNvSpPr>
              <a:spLocks/>
            </p:cNvSpPr>
            <p:nvPr/>
          </p:nvSpPr>
          <p:spPr bwMode="auto">
            <a:xfrm>
              <a:off x="4978" y="872"/>
              <a:ext cx="335" cy="318"/>
            </a:xfrm>
            <a:custGeom>
              <a:avLst/>
              <a:gdLst>
                <a:gd name="T0" fmla="*/ 0 w 843"/>
                <a:gd name="T1" fmla="*/ 1 h 798"/>
                <a:gd name="T2" fmla="*/ 0 w 843"/>
                <a:gd name="T3" fmla="*/ 1 h 798"/>
                <a:gd name="T4" fmla="*/ 0 w 843"/>
                <a:gd name="T5" fmla="*/ 0 h 798"/>
                <a:gd name="T6" fmla="*/ 0 w 843"/>
                <a:gd name="T7" fmla="*/ 0 h 798"/>
                <a:gd name="T8" fmla="*/ 1 w 843"/>
                <a:gd name="T9" fmla="*/ 0 h 798"/>
                <a:gd name="T10" fmla="*/ 1 w 843"/>
                <a:gd name="T11" fmla="*/ 0 h 798"/>
                <a:gd name="T12" fmla="*/ 1 w 843"/>
                <a:gd name="T13" fmla="*/ 1 h 798"/>
                <a:gd name="T14" fmla="*/ 1 w 843"/>
                <a:gd name="T15" fmla="*/ 1 h 798"/>
                <a:gd name="T16" fmla="*/ 1 w 843"/>
                <a:gd name="T17" fmla="*/ 1 h 798"/>
                <a:gd name="T18" fmla="*/ 1 w 843"/>
                <a:gd name="T19" fmla="*/ 1 h 798"/>
                <a:gd name="T20" fmla="*/ 1 w 843"/>
                <a:gd name="T21" fmla="*/ 1 h 798"/>
                <a:gd name="T22" fmla="*/ 1 w 843"/>
                <a:gd name="T23" fmla="*/ 0 h 798"/>
                <a:gd name="T24" fmla="*/ 1 w 843"/>
                <a:gd name="T25" fmla="*/ 0 h 798"/>
                <a:gd name="T26" fmla="*/ 0 w 843"/>
                <a:gd name="T27" fmla="*/ 0 h 798"/>
                <a:gd name="T28" fmla="*/ 0 w 843"/>
                <a:gd name="T29" fmla="*/ 0 h 798"/>
                <a:gd name="T30" fmla="*/ 0 w 843"/>
                <a:gd name="T31" fmla="*/ 1 h 798"/>
                <a:gd name="T32" fmla="*/ 0 w 843"/>
                <a:gd name="T33" fmla="*/ 1 h 798"/>
                <a:gd name="T34" fmla="*/ 0 w 843"/>
                <a:gd name="T35" fmla="*/ 1 h 7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3"/>
                <a:gd name="T55" fmla="*/ 0 h 798"/>
                <a:gd name="T56" fmla="*/ 843 w 843"/>
                <a:gd name="T57" fmla="*/ 798 h 7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3" h="798">
                  <a:moveTo>
                    <a:pt x="44" y="766"/>
                  </a:moveTo>
                  <a:cubicBezTo>
                    <a:pt x="20" y="726"/>
                    <a:pt x="0" y="639"/>
                    <a:pt x="0" y="542"/>
                  </a:cubicBezTo>
                  <a:cubicBezTo>
                    <a:pt x="0" y="445"/>
                    <a:pt x="1" y="268"/>
                    <a:pt x="44" y="182"/>
                  </a:cubicBezTo>
                  <a:cubicBezTo>
                    <a:pt x="87" y="96"/>
                    <a:pt x="177" y="52"/>
                    <a:pt x="256" y="26"/>
                  </a:cubicBezTo>
                  <a:cubicBezTo>
                    <a:pt x="335" y="0"/>
                    <a:pt x="435" y="2"/>
                    <a:pt x="516" y="26"/>
                  </a:cubicBezTo>
                  <a:cubicBezTo>
                    <a:pt x="597" y="50"/>
                    <a:pt x="687" y="105"/>
                    <a:pt x="740" y="170"/>
                  </a:cubicBezTo>
                  <a:cubicBezTo>
                    <a:pt x="793" y="235"/>
                    <a:pt x="821" y="339"/>
                    <a:pt x="832" y="418"/>
                  </a:cubicBezTo>
                  <a:cubicBezTo>
                    <a:pt x="843" y="497"/>
                    <a:pt x="819" y="583"/>
                    <a:pt x="804" y="646"/>
                  </a:cubicBezTo>
                  <a:cubicBezTo>
                    <a:pt x="789" y="709"/>
                    <a:pt x="769" y="775"/>
                    <a:pt x="744" y="798"/>
                  </a:cubicBezTo>
                  <a:lnTo>
                    <a:pt x="656" y="786"/>
                  </a:lnTo>
                  <a:cubicBezTo>
                    <a:pt x="649" y="748"/>
                    <a:pt x="701" y="651"/>
                    <a:pt x="704" y="570"/>
                  </a:cubicBezTo>
                  <a:cubicBezTo>
                    <a:pt x="707" y="489"/>
                    <a:pt x="709" y="371"/>
                    <a:pt x="672" y="302"/>
                  </a:cubicBezTo>
                  <a:cubicBezTo>
                    <a:pt x="635" y="233"/>
                    <a:pt x="550" y="181"/>
                    <a:pt x="480" y="158"/>
                  </a:cubicBezTo>
                  <a:cubicBezTo>
                    <a:pt x="410" y="135"/>
                    <a:pt x="314" y="133"/>
                    <a:pt x="252" y="162"/>
                  </a:cubicBezTo>
                  <a:cubicBezTo>
                    <a:pt x="190" y="191"/>
                    <a:pt x="134" y="271"/>
                    <a:pt x="108" y="334"/>
                  </a:cubicBezTo>
                  <a:cubicBezTo>
                    <a:pt x="82" y="397"/>
                    <a:pt x="90" y="471"/>
                    <a:pt x="96" y="542"/>
                  </a:cubicBezTo>
                  <a:cubicBezTo>
                    <a:pt x="102" y="613"/>
                    <a:pt x="153" y="721"/>
                    <a:pt x="144" y="758"/>
                  </a:cubicBezTo>
                  <a:lnTo>
                    <a:pt x="44" y="766"/>
                  </a:lnTo>
                  <a:close/>
                </a:path>
              </a:pathLst>
            </a:custGeom>
            <a:solidFill>
              <a:srgbClr val="FF0000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AutoShape 33"/>
            <p:cNvSpPr>
              <a:spLocks noChangeArrowheads="1"/>
            </p:cNvSpPr>
            <p:nvPr/>
          </p:nvSpPr>
          <p:spPr bwMode="auto">
            <a:xfrm rot="-3258573">
              <a:off x="4926" y="888"/>
              <a:ext cx="172" cy="41"/>
            </a:xfrm>
            <a:prstGeom prst="irregularSeal1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34"/>
            <p:cNvSpPr>
              <a:spLocks noChangeShapeType="1"/>
            </p:cNvSpPr>
            <p:nvPr/>
          </p:nvSpPr>
          <p:spPr bwMode="auto">
            <a:xfrm flipV="1">
              <a:off x="5163" y="798"/>
              <a:ext cx="57" cy="249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Freeform 35"/>
            <p:cNvSpPr>
              <a:spLocks/>
            </p:cNvSpPr>
            <p:nvPr/>
          </p:nvSpPr>
          <p:spPr bwMode="auto">
            <a:xfrm>
              <a:off x="5079" y="668"/>
              <a:ext cx="109" cy="184"/>
            </a:xfrm>
            <a:custGeom>
              <a:avLst/>
              <a:gdLst>
                <a:gd name="T0" fmla="*/ 0 w 274"/>
                <a:gd name="T1" fmla="*/ 1 h 463"/>
                <a:gd name="T2" fmla="*/ 0 w 274"/>
                <a:gd name="T3" fmla="*/ 1 h 463"/>
                <a:gd name="T4" fmla="*/ 0 w 274"/>
                <a:gd name="T5" fmla="*/ 0 h 463"/>
                <a:gd name="T6" fmla="*/ 0 w 274"/>
                <a:gd name="T7" fmla="*/ 0 h 463"/>
                <a:gd name="T8" fmla="*/ 0 w 274"/>
                <a:gd name="T9" fmla="*/ 0 h 463"/>
                <a:gd name="T10" fmla="*/ 0 w 274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463"/>
                <a:gd name="T20" fmla="*/ 274 w 274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463">
                  <a:moveTo>
                    <a:pt x="0" y="463"/>
                  </a:moveTo>
                  <a:cubicBezTo>
                    <a:pt x="11" y="445"/>
                    <a:pt x="58" y="383"/>
                    <a:pt x="68" y="352"/>
                  </a:cubicBezTo>
                  <a:cubicBezTo>
                    <a:pt x="78" y="320"/>
                    <a:pt x="52" y="295"/>
                    <a:pt x="62" y="275"/>
                  </a:cubicBezTo>
                  <a:cubicBezTo>
                    <a:pt x="71" y="254"/>
                    <a:pt x="112" y="255"/>
                    <a:pt x="125" y="227"/>
                  </a:cubicBezTo>
                  <a:cubicBezTo>
                    <a:pt x="138" y="199"/>
                    <a:pt x="117" y="146"/>
                    <a:pt x="142" y="108"/>
                  </a:cubicBezTo>
                  <a:cubicBezTo>
                    <a:pt x="167" y="70"/>
                    <a:pt x="247" y="22"/>
                    <a:pt x="274" y="0"/>
                  </a:cubicBezTo>
                </a:path>
              </a:pathLst>
            </a:custGeom>
            <a:noFill/>
            <a:ln w="19050" cap="flat" cmpd="sng">
              <a:solidFill>
                <a:srgbClr val="00CC00"/>
              </a:solidFill>
              <a:prstDash val="solid"/>
              <a:round/>
              <a:headEnd type="none" w="med" len="med"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Freeform 36"/>
            <p:cNvSpPr>
              <a:spLocks/>
            </p:cNvSpPr>
            <p:nvPr/>
          </p:nvSpPr>
          <p:spPr bwMode="auto">
            <a:xfrm>
              <a:off x="4906" y="986"/>
              <a:ext cx="59" cy="134"/>
            </a:xfrm>
            <a:custGeom>
              <a:avLst/>
              <a:gdLst>
                <a:gd name="T0" fmla="*/ 0 w 196"/>
                <a:gd name="T1" fmla="*/ 0 h 366"/>
                <a:gd name="T2" fmla="*/ 0 w 196"/>
                <a:gd name="T3" fmla="*/ 0 h 366"/>
                <a:gd name="T4" fmla="*/ 0 w 196"/>
                <a:gd name="T5" fmla="*/ 0 h 366"/>
                <a:gd name="T6" fmla="*/ 0 w 196"/>
                <a:gd name="T7" fmla="*/ 0 h 366"/>
                <a:gd name="T8" fmla="*/ 0 w 196"/>
                <a:gd name="T9" fmla="*/ 0 h 366"/>
                <a:gd name="T10" fmla="*/ 0 w 196"/>
                <a:gd name="T11" fmla="*/ 0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366"/>
                <a:gd name="T20" fmla="*/ 196 w 196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366">
                  <a:moveTo>
                    <a:pt x="196" y="0"/>
                  </a:moveTo>
                  <a:cubicBezTo>
                    <a:pt x="185" y="10"/>
                    <a:pt x="137" y="35"/>
                    <a:pt x="128" y="58"/>
                  </a:cubicBezTo>
                  <a:cubicBezTo>
                    <a:pt x="119" y="81"/>
                    <a:pt x="152" y="120"/>
                    <a:pt x="141" y="139"/>
                  </a:cubicBezTo>
                  <a:cubicBezTo>
                    <a:pt x="130" y="158"/>
                    <a:pt x="76" y="149"/>
                    <a:pt x="64" y="170"/>
                  </a:cubicBezTo>
                  <a:cubicBezTo>
                    <a:pt x="52" y="191"/>
                    <a:pt x="80" y="231"/>
                    <a:pt x="69" y="264"/>
                  </a:cubicBezTo>
                  <a:cubicBezTo>
                    <a:pt x="58" y="297"/>
                    <a:pt x="14" y="345"/>
                    <a:pt x="0" y="366"/>
                  </a:cubicBezTo>
                </a:path>
              </a:pathLst>
            </a:custGeom>
            <a:noFill/>
            <a:ln w="19050" cap="flat" cmpd="sng">
              <a:solidFill>
                <a:srgbClr val="00CC00"/>
              </a:solidFill>
              <a:prstDash val="solid"/>
              <a:round/>
              <a:headEnd type="none" w="med" len="med"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3" name="Text Box 37"/>
          <p:cNvSpPr txBox="1">
            <a:spLocks noChangeArrowheads="1"/>
          </p:cNvSpPr>
          <p:nvPr/>
        </p:nvSpPr>
        <p:spPr bwMode="auto">
          <a:xfrm>
            <a:off x="6477000" y="1787525"/>
            <a:ext cx="852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/>
              <a:t>vs.</a:t>
            </a:r>
            <a:endParaRPr lang="en-US" sz="2000" b="1"/>
          </a:p>
        </p:txBody>
      </p:sp>
      <p:sp>
        <p:nvSpPr>
          <p:cNvPr id="22534" name="Text Box 38"/>
          <p:cNvSpPr txBox="1">
            <a:spLocks noChangeArrowheads="1"/>
          </p:cNvSpPr>
          <p:nvPr/>
        </p:nvSpPr>
        <p:spPr bwMode="auto">
          <a:xfrm>
            <a:off x="174625" y="876300"/>
            <a:ext cx="46259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</a:pPr>
            <a:r>
              <a:rPr lang="en-US" sz="2000" i="0"/>
              <a:t>Two broad paradigms have emerged . . .</a:t>
            </a:r>
          </a:p>
        </p:txBody>
      </p:sp>
      <p:sp>
        <p:nvSpPr>
          <p:cNvPr id="22535" name="Text Box 39"/>
          <p:cNvSpPr txBox="1">
            <a:spLocks noChangeArrowheads="1"/>
          </p:cNvSpPr>
          <p:nvPr/>
        </p:nvSpPr>
        <p:spPr bwMode="auto">
          <a:xfrm>
            <a:off x="304800" y="1295400"/>
            <a:ext cx="4495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35000"/>
              </a:spcBef>
              <a:buFont typeface="Arial" charset="0"/>
              <a:buChar char="•"/>
            </a:pPr>
            <a:r>
              <a:rPr lang="en-US" sz="2000" i="0"/>
              <a:t>Wave/Turbulence-Driven  (</a:t>
            </a:r>
            <a:r>
              <a:rPr lang="en-US" sz="2000" b="1" i="0"/>
              <a:t>WTD</a:t>
            </a:r>
            <a:r>
              <a:rPr lang="en-US" sz="2000" i="0"/>
              <a:t>) models, in which flux tubes stay open.</a:t>
            </a:r>
          </a:p>
          <a:p>
            <a:pPr marL="169863" indent="-169863">
              <a:lnSpc>
                <a:spcPct val="95000"/>
              </a:lnSpc>
              <a:spcBef>
                <a:spcPct val="35000"/>
              </a:spcBef>
              <a:buFont typeface="Arial" charset="0"/>
              <a:buChar char="•"/>
            </a:pPr>
            <a:r>
              <a:rPr lang="en-US" sz="2000" i="0"/>
              <a:t>Reconnection/Loop-Opening  (</a:t>
            </a:r>
            <a:r>
              <a:rPr lang="en-US" sz="2000" b="1" i="0"/>
              <a:t>RLO</a:t>
            </a:r>
            <a:r>
              <a:rPr lang="en-US" sz="2000" i="0"/>
              <a:t>) models, in which mass/energy is injected from closed-field regions.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57200" y="3200400"/>
            <a:ext cx="8534400" cy="2835275"/>
            <a:chOff x="457200" y="3200400"/>
            <a:chExt cx="8534400" cy="2835275"/>
          </a:xfrm>
        </p:grpSpPr>
        <p:sp>
          <p:nvSpPr>
            <p:cNvPr id="20488" name="Text Box 9"/>
            <p:cNvSpPr txBox="1">
              <a:spLocks noChangeArrowheads="1"/>
            </p:cNvSpPr>
            <p:nvPr/>
          </p:nvSpPr>
          <p:spPr bwMode="auto">
            <a:xfrm>
              <a:off x="4191000" y="3276600"/>
              <a:ext cx="4800600" cy="267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buSzPct val="115000"/>
                <a:buFontTx/>
                <a:buChar char="•"/>
                <a:defRPr/>
              </a:pPr>
              <a:r>
                <a:rPr lang="en-US" sz="2000" i="0" dirty="0"/>
                <a:t>There’s a natural appeal to the RLO idea, since only a small fraction of the Sun’s magnetic flux is open.  Open flux tubes are always </a:t>
              </a:r>
              <a:r>
                <a:rPr lang="en-US" sz="2000" b="1" i="0" dirty="0">
                  <a:solidFill>
                    <a:schemeClr val="accent6">
                      <a:lumMod val="75000"/>
                    </a:schemeClr>
                  </a:solidFill>
                </a:rPr>
                <a:t>near closed loops!</a:t>
              </a:r>
            </a:p>
            <a:p>
              <a:pPr marL="169863" indent="-169863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buSzPct val="115000"/>
                <a:buFontTx/>
                <a:buChar char="•"/>
                <a:defRPr/>
              </a:pPr>
              <a:r>
                <a:rPr lang="en-US" sz="2000" i="0" dirty="0"/>
                <a:t>The “magnetic carpet” is continuously churning  </a:t>
              </a:r>
              <a:r>
                <a:rPr lang="en-US" sz="1800" i="0" dirty="0"/>
                <a:t>(Cranmer &amp; van </a:t>
              </a:r>
              <a:r>
                <a:rPr lang="en-US" sz="1800" i="0" dirty="0" err="1"/>
                <a:t>Ballegooijen</a:t>
              </a:r>
              <a:r>
                <a:rPr lang="en-US" sz="1800" i="0" dirty="0"/>
                <a:t> 2010).</a:t>
              </a:r>
            </a:p>
            <a:p>
              <a:pPr marL="169863" indent="-169863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buSzPct val="115000"/>
                <a:buFontTx/>
                <a:buChar char="•"/>
                <a:defRPr/>
              </a:pPr>
              <a:r>
                <a:rPr lang="en-US" sz="2000" i="0" dirty="0"/>
                <a:t>Open-field regions show frequent </a:t>
              </a:r>
              <a:r>
                <a:rPr lang="en-US" sz="2000" b="1" i="0" dirty="0">
                  <a:solidFill>
                    <a:schemeClr val="accent6">
                      <a:lumMod val="75000"/>
                    </a:schemeClr>
                  </a:solidFill>
                </a:rPr>
                <a:t>coronal jets  </a:t>
              </a:r>
              <a:r>
                <a:rPr lang="en-US" sz="2000" i="0" dirty="0"/>
                <a:t>(</a:t>
              </a:r>
              <a:r>
                <a:rPr lang="en-US" sz="2000" dirty="0"/>
                <a:t>SOHO, STEREO, </a:t>
              </a:r>
              <a:r>
                <a:rPr lang="en-US" sz="2000" dirty="0" err="1"/>
                <a:t>Hinode</a:t>
              </a:r>
              <a:r>
                <a:rPr lang="en-US" sz="2000" dirty="0"/>
                <a:t>, SDO</a:t>
              </a:r>
              <a:r>
                <a:rPr lang="en-US" sz="2000" i="0" dirty="0"/>
                <a:t>).</a:t>
              </a:r>
            </a:p>
          </p:txBody>
        </p:sp>
        <p:pic>
          <p:nvPicPr>
            <p:cNvPr id="22538" name="Picture 8" descr="monte_lines.gif"/>
            <p:cNvPicPr>
              <a:picLocks noChangeAspect="1"/>
            </p:cNvPicPr>
            <p:nvPr/>
          </p:nvPicPr>
          <p:blipFill>
            <a:blip r:embed="rId2" cstate="print"/>
            <a:srcRect l="3728" t="13547" r="1491"/>
            <a:stretch>
              <a:fillRect/>
            </a:stretch>
          </p:blipFill>
          <p:spPr bwMode="auto">
            <a:xfrm>
              <a:off x="457200" y="3200400"/>
              <a:ext cx="3611563" cy="283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Waves &amp; turbulence in open flux tubes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6675" y="854075"/>
            <a:ext cx="9017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marL="169863" indent="-169863" eaLnBrk="0" hangingPunct="0">
              <a:spcBef>
                <a:spcPct val="4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Photospheric flux tubes are </a:t>
            </a:r>
            <a:r>
              <a:rPr lang="en-US" sz="2000" b="1" i="0"/>
              <a:t>shaken</a:t>
            </a:r>
            <a:r>
              <a:rPr lang="en-US" sz="2000" i="0"/>
              <a:t> by an observed spectrum of horizontal motions.</a:t>
            </a:r>
          </a:p>
          <a:p>
            <a:pPr marL="169863" indent="-169863" eaLnBrk="0" hangingPunct="0">
              <a:spcBef>
                <a:spcPct val="4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Alfvén waves propagate along the field, and partly </a:t>
            </a:r>
            <a:r>
              <a:rPr lang="en-US" sz="2000" b="1" i="0"/>
              <a:t>reflect</a:t>
            </a:r>
            <a:r>
              <a:rPr lang="en-US" sz="2000" i="0"/>
              <a:t> back down (non-WKB).</a:t>
            </a:r>
          </a:p>
          <a:p>
            <a:pPr marL="169863" indent="-169863" eaLnBrk="0" hangingPunct="0">
              <a:spcBef>
                <a:spcPct val="4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Nonlinear couplings allow a (mainly perpendicular) </a:t>
            </a:r>
            <a:r>
              <a:rPr lang="en-US" sz="2000" b="1" i="0"/>
              <a:t>cascade</a:t>
            </a:r>
            <a:r>
              <a:rPr lang="en-US" sz="2000" i="0"/>
              <a:t>, terminated by damping.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20650" y="5402263"/>
            <a:ext cx="876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ctr" eaLnBrk="0" hangingPunct="0">
              <a:spcBef>
                <a:spcPct val="55000"/>
              </a:spcBef>
              <a:buClr>
                <a:srgbClr val="FF9933"/>
              </a:buClr>
              <a:buSzPct val="115000"/>
            </a:pPr>
            <a:r>
              <a:rPr lang="en-US" sz="1600" i="0"/>
              <a:t>(Heinemann &amp; Olbert 1980; Hollweg 1981, 1986; Velli 1993; Matthaeus et al. 1999; Dmitruk et al. 2001, 2002; Cranmer &amp; van Ballegooijen 2003, 2005; Verdini et al. 2005; Oughton et al. 2006; many others)</a:t>
            </a:r>
          </a:p>
        </p:txBody>
      </p:sp>
      <p:pic>
        <p:nvPicPr>
          <p:cNvPr id="23557" name="Picture 6" descr="cvb05_new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268538"/>
            <a:ext cx="8929688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Turbulent dissipation = coronal heating?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8738" y="762000"/>
            <a:ext cx="64182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spcBef>
                <a:spcPct val="50000"/>
              </a:spcBef>
              <a:buClr>
                <a:schemeClr val="tx1"/>
              </a:buClr>
              <a:buSzPct val="110000"/>
              <a:buFontTx/>
              <a:buChar char="•"/>
            </a:pPr>
            <a:r>
              <a:rPr lang="en-US" sz="2000" i="0" dirty="0"/>
              <a:t>In hydrodynamics, von </a:t>
            </a:r>
            <a:r>
              <a:rPr lang="en-US" sz="2000" i="0" dirty="0" err="1"/>
              <a:t>Kármán</a:t>
            </a:r>
            <a:r>
              <a:rPr lang="en-US" sz="2000" i="0" dirty="0"/>
              <a:t>, </a:t>
            </a:r>
            <a:r>
              <a:rPr lang="en-US" sz="2000" i="0" dirty="0" err="1"/>
              <a:t>Howarth</a:t>
            </a:r>
            <a:r>
              <a:rPr lang="en-US" sz="2000" i="0" dirty="0"/>
              <a:t>, &amp; </a:t>
            </a:r>
            <a:r>
              <a:rPr lang="en-US" sz="2000" i="0" dirty="0" err="1"/>
              <a:t>Kolmogorov</a:t>
            </a:r>
            <a:r>
              <a:rPr lang="en-US" sz="2000" i="0" dirty="0"/>
              <a:t> worked out cascade energy flux via dimensional </a:t>
            </a:r>
            <a:r>
              <a:rPr lang="en-US" sz="2000" i="0" dirty="0" smtClean="0"/>
              <a:t>analysis. </a:t>
            </a:r>
            <a:r>
              <a:rPr lang="en-US" sz="1800" b="1" i="0" dirty="0" smtClean="0"/>
              <a:t>Known:</a:t>
            </a:r>
            <a:r>
              <a:rPr lang="en-US" sz="1800" i="0" dirty="0" smtClean="0"/>
              <a:t>  eddy density </a:t>
            </a:r>
            <a:r>
              <a:rPr lang="el-GR" sz="1800" i="0" dirty="0" smtClean="0"/>
              <a:t>ρ</a:t>
            </a:r>
            <a:r>
              <a:rPr lang="en-US" sz="1800" i="0" dirty="0" smtClean="0"/>
              <a:t>, size </a:t>
            </a:r>
            <a:r>
              <a:rPr lang="en-US" sz="1800" dirty="0" smtClean="0"/>
              <a:t>L</a:t>
            </a:r>
            <a:r>
              <a:rPr lang="en-US" sz="1800" i="0" dirty="0" smtClean="0"/>
              <a:t>, turnover time </a:t>
            </a:r>
            <a:r>
              <a:rPr lang="el-GR" sz="1800" i="0" dirty="0" smtClean="0"/>
              <a:t>τ</a:t>
            </a:r>
            <a:r>
              <a:rPr lang="en-US" sz="1800" i="0" dirty="0" smtClean="0"/>
              <a:t>, velocity </a:t>
            </a:r>
            <a:r>
              <a:rPr lang="en-US" sz="1800" dirty="0" smtClean="0"/>
              <a:t>v</a:t>
            </a:r>
            <a:r>
              <a:rPr lang="en-US" sz="1800" i="0" dirty="0" smtClean="0"/>
              <a:t>=</a:t>
            </a:r>
            <a:r>
              <a:rPr lang="en-US" sz="1800" dirty="0" smtClean="0"/>
              <a:t>L</a:t>
            </a:r>
            <a:r>
              <a:rPr lang="en-US" sz="1800" i="0" dirty="0" smtClean="0"/>
              <a:t>/</a:t>
            </a:r>
            <a:r>
              <a:rPr lang="el-GR" sz="1800" i="0" dirty="0" smtClean="0"/>
              <a:t>τ</a:t>
            </a:r>
            <a:endParaRPr lang="en-US" sz="1800" i="0" dirty="0"/>
          </a:p>
        </p:txBody>
      </p:sp>
      <p:pic>
        <p:nvPicPr>
          <p:cNvPr id="24581" name="Picture 24" descr="eqns_kolm.gif"/>
          <p:cNvPicPr>
            <a:picLocks noChangeAspect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6435725" y="804863"/>
            <a:ext cx="25415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58738" y="1871662"/>
            <a:ext cx="8932862" cy="4224338"/>
            <a:chOff x="58738" y="1871662"/>
            <a:chExt cx="8932862" cy="4224338"/>
          </a:xfrm>
        </p:grpSpPr>
        <p:sp>
          <p:nvSpPr>
            <p:cNvPr id="24582" name="Arc 4"/>
            <p:cNvSpPr>
              <a:spLocks/>
            </p:cNvSpPr>
            <p:nvPr/>
          </p:nvSpPr>
          <p:spPr bwMode="auto">
            <a:xfrm>
              <a:off x="6019800" y="5772150"/>
              <a:ext cx="1616075" cy="323850"/>
            </a:xfrm>
            <a:custGeom>
              <a:avLst/>
              <a:gdLst>
                <a:gd name="T0" fmla="*/ 2147483647 w 43200"/>
                <a:gd name="T1" fmla="*/ 2147483647 h 22917"/>
                <a:gd name="T2" fmla="*/ 2147483647 w 43200"/>
                <a:gd name="T3" fmla="*/ 2147483647 h 22917"/>
                <a:gd name="T4" fmla="*/ 2147483647 w 43200"/>
                <a:gd name="T5" fmla="*/ 2147483647 h 2291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917"/>
                <a:gd name="T11" fmla="*/ 43200 w 43200"/>
                <a:gd name="T12" fmla="*/ 22917 h 229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917" fill="none" extrusionOk="0">
                  <a:moveTo>
                    <a:pt x="40" y="22916"/>
                  </a:moveTo>
                  <a:cubicBezTo>
                    <a:pt x="13" y="22478"/>
                    <a:pt x="0" y="220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917" stroke="0" extrusionOk="0">
                  <a:moveTo>
                    <a:pt x="40" y="22916"/>
                  </a:moveTo>
                  <a:cubicBezTo>
                    <a:pt x="13" y="22478"/>
                    <a:pt x="0" y="220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00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Freeform 5"/>
            <p:cNvSpPr>
              <a:spLocks/>
            </p:cNvSpPr>
            <p:nvPr/>
          </p:nvSpPr>
          <p:spPr bwMode="auto">
            <a:xfrm>
              <a:off x="5867400" y="4400550"/>
              <a:ext cx="2057400" cy="381000"/>
            </a:xfrm>
            <a:custGeom>
              <a:avLst/>
              <a:gdLst>
                <a:gd name="T0" fmla="*/ 2147483647 w 1296"/>
                <a:gd name="T1" fmla="*/ 0 h 144"/>
                <a:gd name="T2" fmla="*/ 0 w 1296"/>
                <a:gd name="T3" fmla="*/ 2147483647 h 144"/>
                <a:gd name="T4" fmla="*/ 2147483647 w 1296"/>
                <a:gd name="T5" fmla="*/ 2147483647 h 144"/>
                <a:gd name="T6" fmla="*/ 2147483647 w 1296"/>
                <a:gd name="T7" fmla="*/ 0 h 144"/>
                <a:gd name="T8" fmla="*/ 2147483647 w 1296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144"/>
                <a:gd name="T17" fmla="*/ 1296 w 12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144">
                  <a:moveTo>
                    <a:pt x="336" y="0"/>
                  </a:moveTo>
                  <a:lnTo>
                    <a:pt x="0" y="144"/>
                  </a:lnTo>
                  <a:lnTo>
                    <a:pt x="1056" y="144"/>
                  </a:lnTo>
                  <a:lnTo>
                    <a:pt x="1296" y="0"/>
                  </a:lnTo>
                  <a:lnTo>
                    <a:pt x="336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6"/>
            <p:cNvSpPr>
              <a:spLocks/>
            </p:cNvSpPr>
            <p:nvPr/>
          </p:nvSpPr>
          <p:spPr bwMode="auto">
            <a:xfrm>
              <a:off x="6629400" y="4857750"/>
              <a:ext cx="165100" cy="990600"/>
            </a:xfrm>
            <a:custGeom>
              <a:avLst/>
              <a:gdLst>
                <a:gd name="T0" fmla="*/ 2147483647 w 118"/>
                <a:gd name="T1" fmla="*/ 0 h 672"/>
                <a:gd name="T2" fmla="*/ 2147483647 w 118"/>
                <a:gd name="T3" fmla="*/ 2147483647 h 672"/>
                <a:gd name="T4" fmla="*/ 2147483647 w 118"/>
                <a:gd name="T5" fmla="*/ 2147483647 h 672"/>
                <a:gd name="T6" fmla="*/ 2147483647 w 118"/>
                <a:gd name="T7" fmla="*/ 214748364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672"/>
                <a:gd name="T14" fmla="*/ 118 w 11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 type="arrow" w="med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7"/>
            <p:cNvSpPr>
              <a:spLocks/>
            </p:cNvSpPr>
            <p:nvPr/>
          </p:nvSpPr>
          <p:spPr bwMode="auto">
            <a:xfrm>
              <a:off x="6858000" y="4857750"/>
              <a:ext cx="165100" cy="990600"/>
            </a:xfrm>
            <a:custGeom>
              <a:avLst/>
              <a:gdLst>
                <a:gd name="T0" fmla="*/ 2147483647 w 118"/>
                <a:gd name="T1" fmla="*/ 0 h 672"/>
                <a:gd name="T2" fmla="*/ 2147483647 w 118"/>
                <a:gd name="T3" fmla="*/ 2147483647 h 672"/>
                <a:gd name="T4" fmla="*/ 2147483647 w 118"/>
                <a:gd name="T5" fmla="*/ 2147483647 h 672"/>
                <a:gd name="T6" fmla="*/ 2147483647 w 118"/>
                <a:gd name="T7" fmla="*/ 214748364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672"/>
                <a:gd name="T14" fmla="*/ 118 w 11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 type="arrow" w="med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8"/>
            <p:cNvSpPr>
              <a:spLocks/>
            </p:cNvSpPr>
            <p:nvPr/>
          </p:nvSpPr>
          <p:spPr bwMode="auto">
            <a:xfrm>
              <a:off x="6629400" y="3638550"/>
              <a:ext cx="165100" cy="990600"/>
            </a:xfrm>
            <a:custGeom>
              <a:avLst/>
              <a:gdLst>
                <a:gd name="T0" fmla="*/ 2147483647 w 118"/>
                <a:gd name="T1" fmla="*/ 0 h 672"/>
                <a:gd name="T2" fmla="*/ 2147483647 w 118"/>
                <a:gd name="T3" fmla="*/ 2147483647 h 672"/>
                <a:gd name="T4" fmla="*/ 2147483647 w 118"/>
                <a:gd name="T5" fmla="*/ 2147483647 h 672"/>
                <a:gd name="T6" fmla="*/ 2147483647 w 118"/>
                <a:gd name="T7" fmla="*/ 214748364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672"/>
                <a:gd name="T14" fmla="*/ 118 w 11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 type="arrow" w="med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9"/>
            <p:cNvSpPr>
              <a:spLocks/>
            </p:cNvSpPr>
            <p:nvPr/>
          </p:nvSpPr>
          <p:spPr bwMode="auto">
            <a:xfrm flipH="1" flipV="1">
              <a:off x="6858000" y="3943350"/>
              <a:ext cx="152400" cy="685800"/>
            </a:xfrm>
            <a:custGeom>
              <a:avLst/>
              <a:gdLst>
                <a:gd name="T0" fmla="*/ 2147483647 w 118"/>
                <a:gd name="T1" fmla="*/ 0 h 672"/>
                <a:gd name="T2" fmla="*/ 2147483647 w 118"/>
                <a:gd name="T3" fmla="*/ 2147483647 h 672"/>
                <a:gd name="T4" fmla="*/ 2147483647 w 118"/>
                <a:gd name="T5" fmla="*/ 2147483647 h 672"/>
                <a:gd name="T6" fmla="*/ 2147483647 w 118"/>
                <a:gd name="T7" fmla="*/ 214748364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672"/>
                <a:gd name="T14" fmla="*/ 118 w 11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  <a:headEnd type="arrow" w="med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Text Box 10"/>
            <p:cNvSpPr txBox="1">
              <a:spLocks noChangeArrowheads="1"/>
            </p:cNvSpPr>
            <p:nvPr/>
          </p:nvSpPr>
          <p:spPr bwMode="auto">
            <a:xfrm>
              <a:off x="7010400" y="394335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tx1"/>
                </a:buClr>
                <a:buSzPct val="110000"/>
              </a:pPr>
              <a:r>
                <a:rPr lang="en-US" b="1">
                  <a:solidFill>
                    <a:srgbClr val="FF0000"/>
                  </a:solidFill>
                </a:rPr>
                <a:t>Z</a:t>
              </a:r>
              <a:r>
                <a:rPr lang="en-US" b="1" baseline="-220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4589" name="Text Box 11"/>
            <p:cNvSpPr txBox="1">
              <a:spLocks noChangeArrowheads="1"/>
            </p:cNvSpPr>
            <p:nvPr/>
          </p:nvSpPr>
          <p:spPr bwMode="auto">
            <a:xfrm>
              <a:off x="6172200" y="379095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tx1"/>
                </a:buClr>
                <a:buSzPct val="110000"/>
              </a:pPr>
              <a:r>
                <a:rPr lang="en-US" b="1"/>
                <a:t>Z</a:t>
              </a:r>
              <a:r>
                <a:rPr lang="en-US" b="1" baseline="-22000">
                  <a:cs typeface="Times New Roman" pitchFamily="18" charset="0"/>
                </a:rPr>
                <a:t>–</a:t>
              </a:r>
            </a:p>
          </p:txBody>
        </p:sp>
        <p:sp>
          <p:nvSpPr>
            <p:cNvPr id="24590" name="Text Box 12"/>
            <p:cNvSpPr txBox="1">
              <a:spLocks noChangeArrowheads="1"/>
            </p:cNvSpPr>
            <p:nvPr/>
          </p:nvSpPr>
          <p:spPr bwMode="auto">
            <a:xfrm>
              <a:off x="6172200" y="516255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SzPct val="110000"/>
              </a:pPr>
              <a:r>
                <a:rPr lang="en-US" b="1"/>
                <a:t>Z</a:t>
              </a:r>
              <a:r>
                <a:rPr lang="en-US" b="1" baseline="-22000">
                  <a:cs typeface="Times New Roman" pitchFamily="18" charset="0"/>
                </a:rPr>
                <a:t>–</a:t>
              </a:r>
            </a:p>
          </p:txBody>
        </p:sp>
        <p:pic>
          <p:nvPicPr>
            <p:cNvPr id="24591" name="Picture 13" descr="turb2d_barto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2568575"/>
              <a:ext cx="1524000" cy="147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2" name="Text Box 15"/>
            <p:cNvSpPr txBox="1">
              <a:spLocks noChangeArrowheads="1"/>
            </p:cNvSpPr>
            <p:nvPr/>
          </p:nvSpPr>
          <p:spPr bwMode="auto">
            <a:xfrm>
              <a:off x="58738" y="1871662"/>
              <a:ext cx="8856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 eaLnBrk="0" hangingPunct="0">
                <a:spcBef>
                  <a:spcPct val="50000"/>
                </a:spcBef>
                <a:buClr>
                  <a:schemeClr val="tx1"/>
                </a:buClr>
                <a:buSzPct val="110000"/>
                <a:buFontTx/>
                <a:buChar char="•"/>
              </a:pPr>
              <a:r>
                <a:rPr lang="en-US" sz="2000" i="0" dirty="0"/>
                <a:t>In MHD, </a:t>
              </a:r>
              <a:r>
                <a:rPr lang="en-US" sz="2000" i="0" dirty="0" smtClean="0"/>
                <a:t>the same general scaling applies… with some modifications…</a:t>
              </a:r>
              <a:endParaRPr lang="en-US" sz="2000" b="1" i="0" dirty="0">
                <a:solidFill>
                  <a:srgbClr val="FF0000"/>
                </a:solidFill>
              </a:endParaRPr>
            </a:p>
          </p:txBody>
        </p:sp>
        <p:sp>
          <p:nvSpPr>
            <p:cNvPr id="24593" name="Text Box 16"/>
            <p:cNvSpPr txBox="1">
              <a:spLocks noChangeArrowheads="1"/>
            </p:cNvSpPr>
            <p:nvPr/>
          </p:nvSpPr>
          <p:spPr bwMode="auto">
            <a:xfrm>
              <a:off x="58738" y="4620161"/>
              <a:ext cx="5808662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0" hangingPunct="0">
                <a:spcBef>
                  <a:spcPts val="1200"/>
                </a:spcBef>
                <a:buClr>
                  <a:schemeClr val="tx1"/>
                </a:buClr>
                <a:buSzPct val="110000"/>
                <a:buFontTx/>
                <a:buChar char="•"/>
              </a:pPr>
              <a:r>
                <a:rPr lang="en-US" sz="2000" dirty="0"/>
                <a:t>n</a:t>
              </a:r>
              <a:r>
                <a:rPr lang="en-US" sz="2000" i="0" dirty="0"/>
                <a:t> = 1: an approximate “golden rule” from theory</a:t>
              </a:r>
            </a:p>
            <a:p>
              <a:pPr marL="169863" indent="-169863" eaLnBrk="0" hangingPunct="0">
                <a:spcBef>
                  <a:spcPts val="1200"/>
                </a:spcBef>
                <a:buClr>
                  <a:schemeClr val="tx1"/>
                </a:buClr>
                <a:buSzPct val="110000"/>
                <a:buFontTx/>
                <a:buChar char="•"/>
              </a:pPr>
              <a:endParaRPr lang="en-US" sz="2000" i="0" dirty="0"/>
            </a:p>
            <a:p>
              <a:pPr marL="169863" indent="-169863" eaLnBrk="0" hangingPunct="0">
                <a:spcBef>
                  <a:spcPts val="1200"/>
                </a:spcBef>
                <a:buClr>
                  <a:schemeClr val="tx1"/>
                </a:buClr>
                <a:buSzPct val="110000"/>
                <a:buFontTx/>
                <a:buChar char="•"/>
              </a:pPr>
              <a:r>
                <a:rPr lang="en-US" sz="2000" b="1" i="0" dirty="0">
                  <a:solidFill>
                    <a:srgbClr val="FF0000"/>
                  </a:solidFill>
                </a:rPr>
                <a:t>Caution:  </a:t>
              </a:r>
              <a:r>
                <a:rPr lang="en-US" sz="2000" i="0" dirty="0"/>
                <a:t>this is </a:t>
              </a:r>
              <a:r>
                <a:rPr lang="en-US" sz="2000" i="0" dirty="0" smtClean="0"/>
                <a:t>still an </a:t>
              </a:r>
              <a:r>
                <a:rPr lang="en-US" sz="2000" i="0" dirty="0"/>
                <a:t>order-of-magnitude scaling.</a:t>
              </a:r>
              <a:endParaRPr lang="en-US" sz="1400" i="0" dirty="0"/>
            </a:p>
          </p:txBody>
        </p:sp>
        <p:pic>
          <p:nvPicPr>
            <p:cNvPr id="24594" name="Picture 19" descr="eqns_efficienc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3586162"/>
              <a:ext cx="2590800" cy="909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5" name="Freeform 20"/>
            <p:cNvSpPr>
              <a:spLocks/>
            </p:cNvSpPr>
            <p:nvPr/>
          </p:nvSpPr>
          <p:spPr bwMode="auto">
            <a:xfrm>
              <a:off x="7543800" y="4019550"/>
              <a:ext cx="914400" cy="628650"/>
            </a:xfrm>
            <a:custGeom>
              <a:avLst/>
              <a:gdLst>
                <a:gd name="T0" fmla="*/ 0 w 576"/>
                <a:gd name="T1" fmla="*/ 2147483647 h 396"/>
                <a:gd name="T2" fmla="*/ 2147483647 w 576"/>
                <a:gd name="T3" fmla="*/ 2147483647 h 396"/>
                <a:gd name="T4" fmla="*/ 2147483647 w 576"/>
                <a:gd name="T5" fmla="*/ 2147483647 h 396"/>
                <a:gd name="T6" fmla="*/ 2147483647 w 576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96"/>
                <a:gd name="T14" fmla="*/ 576 w 576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96">
                  <a:moveTo>
                    <a:pt x="0" y="384"/>
                  </a:moveTo>
                  <a:cubicBezTo>
                    <a:pt x="56" y="382"/>
                    <a:pt x="246" y="396"/>
                    <a:pt x="334" y="371"/>
                  </a:cubicBezTo>
                  <a:cubicBezTo>
                    <a:pt x="422" y="346"/>
                    <a:pt x="491" y="293"/>
                    <a:pt x="531" y="231"/>
                  </a:cubicBezTo>
                  <a:cubicBezTo>
                    <a:pt x="571" y="169"/>
                    <a:pt x="567" y="48"/>
                    <a:pt x="576" y="0"/>
                  </a:cubicBezTo>
                </a:path>
              </a:pathLst>
            </a:custGeom>
            <a:noFill/>
            <a:ln w="76200" cap="flat" cmpd="sng">
              <a:solidFill>
                <a:srgbClr val="FF9900"/>
              </a:solidFill>
              <a:prstDash val="solid"/>
              <a:round/>
              <a:headEnd type="none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Text Box 21"/>
            <p:cNvSpPr txBox="1">
              <a:spLocks noChangeArrowheads="1"/>
            </p:cNvSpPr>
            <p:nvPr/>
          </p:nvSpPr>
          <p:spPr bwMode="auto">
            <a:xfrm>
              <a:off x="3810000" y="3675062"/>
              <a:ext cx="1447800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5000"/>
                </a:lnSpc>
                <a:spcBef>
                  <a:spcPct val="50000"/>
                </a:spcBef>
              </a:pPr>
              <a:r>
                <a:rPr lang="en-US" sz="2000" i="0" dirty="0"/>
                <a:t>(“cascade efficiency”)</a:t>
              </a:r>
              <a:endParaRPr lang="en-US" sz="2000" dirty="0"/>
            </a:p>
          </p:txBody>
        </p:sp>
        <p:sp>
          <p:nvSpPr>
            <p:cNvPr id="24597" name="Text Box 22"/>
            <p:cNvSpPr txBox="1">
              <a:spLocks noChangeArrowheads="1"/>
            </p:cNvSpPr>
            <p:nvPr/>
          </p:nvSpPr>
          <p:spPr bwMode="auto">
            <a:xfrm>
              <a:off x="457200" y="4969411"/>
              <a:ext cx="55737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5000"/>
                </a:spcBef>
                <a:buClr>
                  <a:schemeClr val="tx1"/>
                </a:buClr>
                <a:buSzPct val="110000"/>
              </a:pPr>
              <a:r>
                <a:rPr lang="en-US" sz="1400" i="0" dirty="0"/>
                <a:t>(e.g., </a:t>
              </a:r>
              <a:r>
                <a:rPr lang="en-US" sz="1400" i="0" dirty="0" err="1"/>
                <a:t>Pouquet</a:t>
              </a:r>
              <a:r>
                <a:rPr lang="en-US" sz="1400" i="0" dirty="0"/>
                <a:t> et al. 1976; </a:t>
              </a:r>
              <a:r>
                <a:rPr lang="en-US" sz="1400" i="0" dirty="0" err="1"/>
                <a:t>Dobrowolny</a:t>
              </a:r>
              <a:r>
                <a:rPr lang="en-US" sz="1400" i="0" dirty="0"/>
                <a:t> et al. 1980; Zhou &amp; </a:t>
              </a:r>
              <a:r>
                <a:rPr lang="en-US" sz="1400" i="0" dirty="0" err="1"/>
                <a:t>Matthaeus</a:t>
              </a:r>
              <a:r>
                <a:rPr lang="en-US" sz="1400" i="0" dirty="0"/>
                <a:t> 1990; </a:t>
              </a:r>
              <a:r>
                <a:rPr lang="en-US" sz="1400" i="0" dirty="0" err="1"/>
                <a:t>Hossain</a:t>
              </a:r>
              <a:r>
                <a:rPr lang="en-US" sz="1400" i="0" dirty="0"/>
                <a:t> et al. 1995; </a:t>
              </a:r>
              <a:r>
                <a:rPr lang="en-US" sz="1400" i="0" dirty="0" err="1"/>
                <a:t>Dmitruk</a:t>
              </a:r>
              <a:r>
                <a:rPr lang="en-US" sz="1400" i="0" dirty="0"/>
                <a:t> et al. 2002; </a:t>
              </a:r>
              <a:r>
                <a:rPr lang="en-US" sz="1400" i="0" dirty="0" err="1"/>
                <a:t>Oughton</a:t>
              </a:r>
              <a:r>
                <a:rPr lang="en-US" sz="1400" i="0" dirty="0"/>
                <a:t> et al. 2006)</a:t>
              </a:r>
              <a:endParaRPr lang="en-US" sz="2000" i="0" dirty="0"/>
            </a:p>
          </p:txBody>
        </p:sp>
        <p:pic>
          <p:nvPicPr>
            <p:cNvPr id="24598" name="Picture 21" descr="eqns_turb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2420937"/>
              <a:ext cx="6572250" cy="97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7391400" y="4800600"/>
              <a:ext cx="16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/>
                <a:t>Requires counter-propagating waves!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Implementing the wave/turbulence idea</a:t>
            </a:r>
          </a:p>
        </p:txBody>
      </p:sp>
      <p:pic>
        <p:nvPicPr>
          <p:cNvPr id="25603" name="Picture 42" descr="fig10a_harvey"/>
          <p:cNvPicPr>
            <a:picLocks noChangeAspect="1" noChangeArrowheads="1"/>
          </p:cNvPicPr>
          <p:nvPr/>
        </p:nvPicPr>
        <p:blipFill>
          <a:blip r:embed="rId2" cstate="print">
            <a:lum bright="-4000" contrast="2000"/>
          </a:blip>
          <a:srcRect/>
          <a:stretch>
            <a:fillRect/>
          </a:stretch>
        </p:blipFill>
        <p:spPr bwMode="auto">
          <a:xfrm>
            <a:off x="5867400" y="869950"/>
            <a:ext cx="31242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43"/>
          <p:cNvSpPr txBox="1">
            <a:spLocks noChangeArrowheads="1"/>
          </p:cNvSpPr>
          <p:nvPr/>
        </p:nvSpPr>
        <p:spPr bwMode="auto">
          <a:xfrm>
            <a:off x="3733800" y="3429000"/>
            <a:ext cx="51054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3000"/>
              </a:lnSpc>
              <a:spcBef>
                <a:spcPct val="30000"/>
              </a:spcBef>
              <a:buSzPct val="115000"/>
              <a:buFontTx/>
              <a:buChar char="•"/>
              <a:defRPr/>
            </a:pPr>
            <a:r>
              <a:rPr lang="en-US" sz="2000" i="0" dirty="0"/>
              <a:t>Self-consistent coronal heating comes from gradual </a:t>
            </a:r>
            <a:r>
              <a:rPr lang="en-US" sz="2000" i="0" dirty="0" err="1"/>
              <a:t>Alfv</a:t>
            </a:r>
            <a:r>
              <a:rPr lang="en-US" sz="2000" i="0" dirty="0" err="1">
                <a:cs typeface="Times New Roman" pitchFamily="18" charset="0"/>
              </a:rPr>
              <a:t>é</a:t>
            </a:r>
            <a:r>
              <a:rPr lang="en-US" sz="2000" i="0" dirty="0" err="1"/>
              <a:t>n</a:t>
            </a:r>
            <a:r>
              <a:rPr lang="en-US" sz="2000" i="0" dirty="0"/>
              <a:t> wave reflection &amp; turbulent dissipation.</a:t>
            </a:r>
          </a:p>
          <a:p>
            <a:pPr marL="169863" indent="-169863">
              <a:lnSpc>
                <a:spcPct val="93000"/>
              </a:lnSpc>
              <a:spcBef>
                <a:spcPct val="30000"/>
              </a:spcBef>
              <a:buSzPct val="115000"/>
              <a:buFontTx/>
              <a:buChar char="•"/>
              <a:defRPr/>
            </a:pPr>
            <a:r>
              <a:rPr lang="en-US" sz="2000" i="0" dirty="0"/>
              <a:t>Is Parker’s </a:t>
            </a:r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</a:rPr>
              <a:t>critical point</a:t>
            </a:r>
            <a:r>
              <a:rPr lang="en-US" sz="2000" i="0" dirty="0"/>
              <a:t> above or below where most of the heating occurs?</a:t>
            </a:r>
          </a:p>
          <a:p>
            <a:pPr marL="169863" indent="-169863">
              <a:lnSpc>
                <a:spcPct val="93000"/>
              </a:lnSpc>
              <a:spcBef>
                <a:spcPct val="30000"/>
              </a:spcBef>
              <a:buSzPct val="115000"/>
              <a:buFontTx/>
              <a:buChar char="•"/>
              <a:defRPr/>
            </a:pPr>
            <a:r>
              <a:rPr lang="en-US" sz="2000" i="0" dirty="0"/>
              <a:t>Models match most observed trends of plasma parameters vs. wind speed at 1 AU.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9688" y="838200"/>
            <a:ext cx="586581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0" hangingPunct="0">
              <a:lnSpc>
                <a:spcPct val="93000"/>
              </a:lnSpc>
              <a:spcBef>
                <a:spcPts val="900"/>
              </a:spcBef>
              <a:buClr>
                <a:schemeClr val="tx1"/>
              </a:buClr>
              <a:buSzPct val="115000"/>
              <a:buFontTx/>
              <a:buChar char="•"/>
              <a:defRPr/>
            </a:pPr>
            <a:r>
              <a:rPr lang="en-US" sz="2000" i="0" dirty="0"/>
              <a:t>Cranmer et al. (2007) computed self-consistent solutions for waves &amp; background plasma along flux tubes going from the photosphere to the </a:t>
            </a:r>
            <a:r>
              <a:rPr lang="en-US" sz="2000" i="0" dirty="0" err="1"/>
              <a:t>heliosphere</a:t>
            </a:r>
            <a:r>
              <a:rPr lang="en-US" sz="2000" i="0" dirty="0"/>
              <a:t>.</a:t>
            </a:r>
          </a:p>
          <a:p>
            <a:pPr marL="177800" indent="-177800" eaLnBrk="0" hangingPunct="0">
              <a:lnSpc>
                <a:spcPct val="93000"/>
              </a:lnSpc>
              <a:spcBef>
                <a:spcPts val="900"/>
              </a:spcBef>
              <a:buClr>
                <a:schemeClr val="tx1"/>
              </a:buClr>
              <a:buSzPct val="115000"/>
              <a:buFontTx/>
              <a:buChar char="•"/>
              <a:defRPr/>
            </a:pPr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</a:rPr>
              <a:t>Only free parameters:</a:t>
            </a:r>
            <a:r>
              <a:rPr lang="en-US" sz="2000" i="0" dirty="0"/>
              <a:t>  radial magnetic field &amp; </a:t>
            </a:r>
            <a:r>
              <a:rPr lang="en-US" sz="2000" i="0" dirty="0" err="1"/>
              <a:t>photospheric</a:t>
            </a:r>
            <a:r>
              <a:rPr lang="en-US" sz="2000" i="0" dirty="0"/>
              <a:t> wave properties. (No arbitrary “coronal heating functions” were used.)</a:t>
            </a:r>
          </a:p>
        </p:txBody>
      </p:sp>
      <p:grpSp>
        <p:nvGrpSpPr>
          <p:cNvPr id="25606" name="Group 8"/>
          <p:cNvGrpSpPr>
            <a:grpSpLocks/>
          </p:cNvGrpSpPr>
          <p:nvPr/>
        </p:nvGrpSpPr>
        <p:grpSpPr bwMode="auto">
          <a:xfrm>
            <a:off x="215900" y="2819400"/>
            <a:ext cx="3425825" cy="3178175"/>
            <a:chOff x="304800" y="2819400"/>
            <a:chExt cx="3425618" cy="3216275"/>
          </a:xfrm>
        </p:grpSpPr>
        <p:pic>
          <p:nvPicPr>
            <p:cNvPr id="25607" name="Picture 61" descr="zpaper_12a_ulysses_flat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2819400"/>
              <a:ext cx="3425618" cy="321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TextBox 11"/>
            <p:cNvSpPr txBox="1">
              <a:spLocks noChangeArrowheads="1"/>
            </p:cNvSpPr>
            <p:nvPr/>
          </p:nvSpPr>
          <p:spPr bwMode="auto">
            <a:xfrm>
              <a:off x="990600" y="4838700"/>
              <a:ext cx="8001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r>
                <a:rPr lang="en-US" sz="1200"/>
                <a:t>Ulysses 1994-1995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Cranmer et al. (2007): other results</a:t>
            </a:r>
          </a:p>
        </p:txBody>
      </p:sp>
      <p:pic>
        <p:nvPicPr>
          <p:cNvPr id="26627" name="Picture 7" descr="fig_zephyr_tal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7724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6934200" y="3581400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4D86"/>
                </a:solidFill>
              </a:rPr>
              <a:t>Ulysses</a:t>
            </a:r>
            <a:endParaRPr lang="en-US" sz="1400" i="0">
              <a:solidFill>
                <a:srgbClr val="004D86"/>
              </a:solidFill>
            </a:endParaRPr>
          </a:p>
          <a:p>
            <a:pPr algn="ctr"/>
            <a:r>
              <a:rPr lang="en-US" sz="1400" i="0">
                <a:solidFill>
                  <a:srgbClr val="004D86"/>
                </a:solidFill>
              </a:rPr>
              <a:t>SWICS</a:t>
            </a:r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1752600" y="47244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4D86"/>
                </a:solidFill>
              </a:rPr>
              <a:t>Helios</a:t>
            </a:r>
          </a:p>
          <a:p>
            <a:pPr algn="ctr"/>
            <a:r>
              <a:rPr lang="en-US" sz="1400" i="0">
                <a:solidFill>
                  <a:srgbClr val="004D86"/>
                </a:solidFill>
              </a:rPr>
              <a:t>(0.3-0.5 AU)</a:t>
            </a:r>
          </a:p>
        </p:txBody>
      </p:sp>
      <p:sp>
        <p:nvSpPr>
          <p:cNvPr id="26630" name="TextBox 10"/>
          <p:cNvSpPr txBox="1">
            <a:spLocks noChangeArrowheads="1"/>
          </p:cNvSpPr>
          <p:nvPr/>
        </p:nvSpPr>
        <p:spPr bwMode="auto">
          <a:xfrm>
            <a:off x="4876800" y="3505200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4D86"/>
                </a:solidFill>
              </a:rPr>
              <a:t>Ulysses</a:t>
            </a:r>
            <a:endParaRPr lang="en-US" sz="1400" i="0">
              <a:solidFill>
                <a:srgbClr val="004D86"/>
              </a:solidFill>
            </a:endParaRPr>
          </a:p>
          <a:p>
            <a:pPr algn="r"/>
            <a:r>
              <a:rPr lang="en-US" sz="1400" i="0">
                <a:solidFill>
                  <a:srgbClr val="004D86"/>
                </a:solidFill>
              </a:rPr>
              <a:t>SWICS</a:t>
            </a:r>
          </a:p>
        </p:txBody>
      </p:sp>
      <p:sp>
        <p:nvSpPr>
          <p:cNvPr id="26631" name="TextBox 11"/>
          <p:cNvSpPr txBox="1">
            <a:spLocks noChangeArrowheads="1"/>
          </p:cNvSpPr>
          <p:nvPr/>
        </p:nvSpPr>
        <p:spPr bwMode="auto">
          <a:xfrm>
            <a:off x="1524000" y="2514600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4D86"/>
                </a:solidFill>
              </a:rPr>
              <a:t>ACE</a:t>
            </a:r>
            <a:r>
              <a:rPr lang="en-US" sz="1400" i="0">
                <a:solidFill>
                  <a:srgbClr val="004D86"/>
                </a:solidFill>
              </a:rPr>
              <a:t>/SWEPAM</a:t>
            </a:r>
          </a:p>
        </p:txBody>
      </p:sp>
      <p:sp>
        <p:nvSpPr>
          <p:cNvPr id="26632" name="TextBox 12"/>
          <p:cNvSpPr txBox="1">
            <a:spLocks noChangeArrowheads="1"/>
          </p:cNvSpPr>
          <p:nvPr/>
        </p:nvSpPr>
        <p:spPr bwMode="auto">
          <a:xfrm>
            <a:off x="6705600" y="2590800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4D86"/>
                </a:solidFill>
              </a:rPr>
              <a:t>ACE</a:t>
            </a:r>
            <a:r>
              <a:rPr lang="en-US" sz="1400" i="0">
                <a:solidFill>
                  <a:srgbClr val="004D86"/>
                </a:solidFill>
              </a:rPr>
              <a:t>/SWEPAM</a:t>
            </a:r>
          </a:p>
        </p:txBody>
      </p:sp>
      <p:sp>
        <p:nvSpPr>
          <p:cNvPr id="26633" name="TextBox 13"/>
          <p:cNvSpPr txBox="1">
            <a:spLocks noChangeArrowheads="1"/>
          </p:cNvSpPr>
          <p:nvPr/>
        </p:nvSpPr>
        <p:spPr bwMode="auto">
          <a:xfrm>
            <a:off x="4572000" y="1295400"/>
            <a:ext cx="1219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0">
                <a:solidFill>
                  <a:srgbClr val="004D86"/>
                </a:solidFill>
              </a:rPr>
              <a:t>Wang &amp; Sheeley (1990)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physics reaps practical benefits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86200" y="914400"/>
            <a:ext cx="2057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 eaLnBrk="0" hangingPunct="0">
              <a:lnSpc>
                <a:spcPct val="93000"/>
              </a:lnSpc>
              <a:spcBef>
                <a:spcPts val="900"/>
              </a:spcBef>
              <a:buClr>
                <a:schemeClr val="tx1"/>
              </a:buClr>
              <a:buSzPct val="115000"/>
            </a:pPr>
            <a:r>
              <a:rPr lang="en-US" sz="2000" i="0"/>
              <a:t>3D global MHD models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50" y="3681413"/>
            <a:ext cx="2619375" cy="225425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>
            <a:lum bright="8000" contrast="4000"/>
          </a:blip>
          <a:srcRect/>
          <a:stretch>
            <a:fillRect/>
          </a:stretch>
        </p:blipFill>
        <p:spPr bwMode="auto">
          <a:xfrm>
            <a:off x="6858000" y="1968500"/>
            <a:ext cx="2133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 descr="turb2d_bart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497013"/>
            <a:ext cx="13716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Arc 4"/>
          <p:cNvSpPr>
            <a:spLocks/>
          </p:cNvSpPr>
          <p:nvPr/>
        </p:nvSpPr>
        <p:spPr bwMode="auto">
          <a:xfrm>
            <a:off x="433388" y="4583113"/>
            <a:ext cx="1466850" cy="293687"/>
          </a:xfrm>
          <a:custGeom>
            <a:avLst/>
            <a:gdLst>
              <a:gd name="T0" fmla="*/ 2147483647 w 43200"/>
              <a:gd name="T1" fmla="*/ 2147483647 h 22917"/>
              <a:gd name="T2" fmla="*/ 2147483647 w 43200"/>
              <a:gd name="T3" fmla="*/ 2147483647 h 22917"/>
              <a:gd name="T4" fmla="*/ 2147483647 w 43200"/>
              <a:gd name="T5" fmla="*/ 2147483647 h 22917"/>
              <a:gd name="T6" fmla="*/ 0 60000 65536"/>
              <a:gd name="T7" fmla="*/ 0 60000 65536"/>
              <a:gd name="T8" fmla="*/ 0 60000 65536"/>
              <a:gd name="T9" fmla="*/ 0 w 43200"/>
              <a:gd name="T10" fmla="*/ 0 h 22917"/>
              <a:gd name="T11" fmla="*/ 43200 w 43200"/>
              <a:gd name="T12" fmla="*/ 22917 h 229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917" fill="none" extrusionOk="0">
                <a:moveTo>
                  <a:pt x="40" y="22916"/>
                </a:moveTo>
                <a:cubicBezTo>
                  <a:pt x="13" y="22478"/>
                  <a:pt x="0" y="220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917" stroke="0" extrusionOk="0">
                <a:moveTo>
                  <a:pt x="40" y="22916"/>
                </a:moveTo>
                <a:cubicBezTo>
                  <a:pt x="13" y="22478"/>
                  <a:pt x="0" y="220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F0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Freeform 5"/>
          <p:cNvSpPr>
            <a:spLocks/>
          </p:cNvSpPr>
          <p:nvPr/>
        </p:nvSpPr>
        <p:spPr bwMode="auto">
          <a:xfrm>
            <a:off x="295275" y="3338513"/>
            <a:ext cx="1866900" cy="346075"/>
          </a:xfrm>
          <a:custGeom>
            <a:avLst/>
            <a:gdLst>
              <a:gd name="T0" fmla="*/ 2147483647 w 1296"/>
              <a:gd name="T1" fmla="*/ 0 h 144"/>
              <a:gd name="T2" fmla="*/ 0 w 1296"/>
              <a:gd name="T3" fmla="*/ 2147483647 h 144"/>
              <a:gd name="T4" fmla="*/ 2147483647 w 1296"/>
              <a:gd name="T5" fmla="*/ 2147483647 h 144"/>
              <a:gd name="T6" fmla="*/ 2147483647 w 1296"/>
              <a:gd name="T7" fmla="*/ 0 h 144"/>
              <a:gd name="T8" fmla="*/ 2147483647 w 1296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6"/>
              <a:gd name="T16" fmla="*/ 0 h 144"/>
              <a:gd name="T17" fmla="*/ 1296 w 1296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6" h="144">
                <a:moveTo>
                  <a:pt x="336" y="0"/>
                </a:moveTo>
                <a:lnTo>
                  <a:pt x="0" y="144"/>
                </a:lnTo>
                <a:lnTo>
                  <a:pt x="1056" y="144"/>
                </a:lnTo>
                <a:lnTo>
                  <a:pt x="1296" y="0"/>
                </a:lnTo>
                <a:lnTo>
                  <a:pt x="336" y="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Freeform 6"/>
          <p:cNvSpPr>
            <a:spLocks/>
          </p:cNvSpPr>
          <p:nvPr/>
        </p:nvSpPr>
        <p:spPr bwMode="auto">
          <a:xfrm>
            <a:off x="987425" y="3752850"/>
            <a:ext cx="149225" cy="898525"/>
          </a:xfrm>
          <a:custGeom>
            <a:avLst/>
            <a:gdLst>
              <a:gd name="T0" fmla="*/ 2147483647 w 118"/>
              <a:gd name="T1" fmla="*/ 0 h 672"/>
              <a:gd name="T2" fmla="*/ 2147483647 w 118"/>
              <a:gd name="T3" fmla="*/ 2147483647 h 672"/>
              <a:gd name="T4" fmla="*/ 2147483647 w 118"/>
              <a:gd name="T5" fmla="*/ 2147483647 h 672"/>
              <a:gd name="T6" fmla="*/ 2147483647 w 118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672"/>
              <a:gd name="T14" fmla="*/ 118 w 11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672">
                <a:moveTo>
                  <a:pt x="106" y="0"/>
                </a:moveTo>
                <a:cubicBezTo>
                  <a:pt x="88" y="41"/>
                  <a:pt x="0" y="166"/>
                  <a:pt x="1" y="245"/>
                </a:cubicBezTo>
                <a:cubicBezTo>
                  <a:pt x="2" y="324"/>
                  <a:pt x="112" y="401"/>
                  <a:pt x="115" y="472"/>
                </a:cubicBezTo>
                <a:cubicBezTo>
                  <a:pt x="118" y="543"/>
                  <a:pt x="40" y="630"/>
                  <a:pt x="20" y="672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 type="arrow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Freeform 7"/>
          <p:cNvSpPr>
            <a:spLocks/>
          </p:cNvSpPr>
          <p:nvPr/>
        </p:nvSpPr>
        <p:spPr bwMode="auto">
          <a:xfrm>
            <a:off x="1193800" y="3752850"/>
            <a:ext cx="150813" cy="898525"/>
          </a:xfrm>
          <a:custGeom>
            <a:avLst/>
            <a:gdLst>
              <a:gd name="T0" fmla="*/ 2147483647 w 118"/>
              <a:gd name="T1" fmla="*/ 0 h 672"/>
              <a:gd name="T2" fmla="*/ 2147483647 w 118"/>
              <a:gd name="T3" fmla="*/ 2147483647 h 672"/>
              <a:gd name="T4" fmla="*/ 2147483647 w 118"/>
              <a:gd name="T5" fmla="*/ 2147483647 h 672"/>
              <a:gd name="T6" fmla="*/ 2147483647 w 118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672"/>
              <a:gd name="T14" fmla="*/ 118 w 11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672">
                <a:moveTo>
                  <a:pt x="106" y="0"/>
                </a:moveTo>
                <a:cubicBezTo>
                  <a:pt x="88" y="41"/>
                  <a:pt x="0" y="166"/>
                  <a:pt x="1" y="245"/>
                </a:cubicBezTo>
                <a:cubicBezTo>
                  <a:pt x="2" y="324"/>
                  <a:pt x="112" y="401"/>
                  <a:pt x="115" y="472"/>
                </a:cubicBezTo>
                <a:cubicBezTo>
                  <a:pt x="118" y="543"/>
                  <a:pt x="40" y="630"/>
                  <a:pt x="20" y="672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 type="arrow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Freeform 8"/>
          <p:cNvSpPr>
            <a:spLocks/>
          </p:cNvSpPr>
          <p:nvPr/>
        </p:nvSpPr>
        <p:spPr bwMode="auto">
          <a:xfrm>
            <a:off x="987425" y="2647950"/>
            <a:ext cx="149225" cy="898525"/>
          </a:xfrm>
          <a:custGeom>
            <a:avLst/>
            <a:gdLst>
              <a:gd name="T0" fmla="*/ 2147483647 w 118"/>
              <a:gd name="T1" fmla="*/ 0 h 672"/>
              <a:gd name="T2" fmla="*/ 2147483647 w 118"/>
              <a:gd name="T3" fmla="*/ 2147483647 h 672"/>
              <a:gd name="T4" fmla="*/ 2147483647 w 118"/>
              <a:gd name="T5" fmla="*/ 2147483647 h 672"/>
              <a:gd name="T6" fmla="*/ 2147483647 w 118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672"/>
              <a:gd name="T14" fmla="*/ 118 w 11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672">
                <a:moveTo>
                  <a:pt x="106" y="0"/>
                </a:moveTo>
                <a:cubicBezTo>
                  <a:pt x="88" y="41"/>
                  <a:pt x="0" y="166"/>
                  <a:pt x="1" y="245"/>
                </a:cubicBezTo>
                <a:cubicBezTo>
                  <a:pt x="2" y="324"/>
                  <a:pt x="112" y="401"/>
                  <a:pt x="115" y="472"/>
                </a:cubicBezTo>
                <a:cubicBezTo>
                  <a:pt x="118" y="543"/>
                  <a:pt x="40" y="630"/>
                  <a:pt x="20" y="672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 type="arrow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Freeform 9"/>
          <p:cNvSpPr>
            <a:spLocks/>
          </p:cNvSpPr>
          <p:nvPr/>
        </p:nvSpPr>
        <p:spPr bwMode="auto">
          <a:xfrm flipH="1" flipV="1">
            <a:off x="1193800" y="2924175"/>
            <a:ext cx="138113" cy="622300"/>
          </a:xfrm>
          <a:custGeom>
            <a:avLst/>
            <a:gdLst>
              <a:gd name="T0" fmla="*/ 2147483647 w 118"/>
              <a:gd name="T1" fmla="*/ 0 h 672"/>
              <a:gd name="T2" fmla="*/ 2147483647 w 118"/>
              <a:gd name="T3" fmla="*/ 2147483647 h 672"/>
              <a:gd name="T4" fmla="*/ 2147483647 w 118"/>
              <a:gd name="T5" fmla="*/ 2147483647 h 672"/>
              <a:gd name="T6" fmla="*/ 2147483647 w 118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672"/>
              <a:gd name="T14" fmla="*/ 118 w 11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672">
                <a:moveTo>
                  <a:pt x="106" y="0"/>
                </a:moveTo>
                <a:cubicBezTo>
                  <a:pt x="88" y="41"/>
                  <a:pt x="0" y="166"/>
                  <a:pt x="1" y="245"/>
                </a:cubicBezTo>
                <a:cubicBezTo>
                  <a:pt x="2" y="324"/>
                  <a:pt x="112" y="401"/>
                  <a:pt x="115" y="472"/>
                </a:cubicBezTo>
                <a:cubicBezTo>
                  <a:pt x="118" y="543"/>
                  <a:pt x="40" y="630"/>
                  <a:pt x="20" y="672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round/>
            <a:headEnd type="arrow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Text Box 10"/>
          <p:cNvSpPr txBox="1">
            <a:spLocks noChangeArrowheads="1"/>
          </p:cNvSpPr>
          <p:nvPr/>
        </p:nvSpPr>
        <p:spPr bwMode="auto">
          <a:xfrm>
            <a:off x="1331913" y="2924175"/>
            <a:ext cx="5540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SzPct val="110000"/>
            </a:pPr>
            <a:r>
              <a:rPr lang="en-US" sz="2000" b="1">
                <a:solidFill>
                  <a:srgbClr val="FF0000"/>
                </a:solidFill>
              </a:rPr>
              <a:t>Z</a:t>
            </a:r>
            <a:r>
              <a:rPr lang="en-US" b="1" baseline="-22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7662" name="Text Box 11"/>
          <p:cNvSpPr txBox="1">
            <a:spLocks noChangeArrowheads="1"/>
          </p:cNvSpPr>
          <p:nvPr/>
        </p:nvSpPr>
        <p:spPr bwMode="auto">
          <a:xfrm>
            <a:off x="571500" y="2786063"/>
            <a:ext cx="55403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SzPct val="110000"/>
            </a:pPr>
            <a:r>
              <a:rPr lang="en-US" sz="2000" b="1"/>
              <a:t>Z</a:t>
            </a:r>
            <a:r>
              <a:rPr lang="en-US" b="1" baseline="-22000">
                <a:cs typeface="Times New Roman" pitchFamily="18" charset="0"/>
              </a:rPr>
              <a:t>–</a:t>
            </a:r>
          </a:p>
        </p:txBody>
      </p:sp>
      <p:sp>
        <p:nvSpPr>
          <p:cNvPr id="27663" name="Text Box 12"/>
          <p:cNvSpPr txBox="1">
            <a:spLocks noChangeArrowheads="1"/>
          </p:cNvSpPr>
          <p:nvPr/>
        </p:nvSpPr>
        <p:spPr bwMode="auto">
          <a:xfrm>
            <a:off x="571500" y="4030663"/>
            <a:ext cx="55403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110000"/>
            </a:pPr>
            <a:r>
              <a:rPr lang="en-US" sz="2000" b="1"/>
              <a:t>Z</a:t>
            </a:r>
            <a:r>
              <a:rPr lang="en-US" b="1" baseline="-22000">
                <a:cs typeface="Times New Roman" pitchFamily="18" charset="0"/>
              </a:rPr>
              <a:t>–</a:t>
            </a:r>
          </a:p>
        </p:txBody>
      </p:sp>
      <p:sp>
        <p:nvSpPr>
          <p:cNvPr id="27664" name="Freeform 20"/>
          <p:cNvSpPr>
            <a:spLocks/>
          </p:cNvSpPr>
          <p:nvPr/>
        </p:nvSpPr>
        <p:spPr bwMode="auto">
          <a:xfrm>
            <a:off x="1816100" y="2819400"/>
            <a:ext cx="698500" cy="744538"/>
          </a:xfrm>
          <a:custGeom>
            <a:avLst/>
            <a:gdLst>
              <a:gd name="T0" fmla="*/ 0 w 576"/>
              <a:gd name="T1" fmla="*/ 2147483647 h 396"/>
              <a:gd name="T2" fmla="*/ 2147483647 w 576"/>
              <a:gd name="T3" fmla="*/ 2147483647 h 396"/>
              <a:gd name="T4" fmla="*/ 2147483647 w 576"/>
              <a:gd name="T5" fmla="*/ 2147483647 h 396"/>
              <a:gd name="T6" fmla="*/ 2147483647 w 576"/>
              <a:gd name="T7" fmla="*/ 0 h 3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96"/>
              <a:gd name="T14" fmla="*/ 576 w 576"/>
              <a:gd name="T15" fmla="*/ 396 h 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96">
                <a:moveTo>
                  <a:pt x="0" y="384"/>
                </a:moveTo>
                <a:cubicBezTo>
                  <a:pt x="56" y="382"/>
                  <a:pt x="246" y="396"/>
                  <a:pt x="334" y="371"/>
                </a:cubicBezTo>
                <a:cubicBezTo>
                  <a:pt x="422" y="346"/>
                  <a:pt x="491" y="293"/>
                  <a:pt x="531" y="231"/>
                </a:cubicBezTo>
                <a:cubicBezTo>
                  <a:pt x="571" y="169"/>
                  <a:pt x="567" y="48"/>
                  <a:pt x="576" y="0"/>
                </a:cubicBezTo>
              </a:path>
            </a:pathLst>
          </a:cu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3"/>
          <p:cNvSpPr txBox="1">
            <a:spLocks noChangeArrowheads="1"/>
          </p:cNvSpPr>
          <p:nvPr/>
        </p:nvSpPr>
        <p:spPr bwMode="auto">
          <a:xfrm>
            <a:off x="6858000" y="990600"/>
            <a:ext cx="22098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 eaLnBrk="0" hangingPunct="0">
              <a:lnSpc>
                <a:spcPct val="93000"/>
              </a:lnSpc>
              <a:buClr>
                <a:schemeClr val="tx1"/>
              </a:buClr>
              <a:buSzPct val="115000"/>
            </a:pPr>
            <a:r>
              <a:rPr lang="en-US" sz="2000" i="0"/>
              <a:t>Real-time</a:t>
            </a:r>
          </a:p>
          <a:p>
            <a:pPr marL="177800" indent="-177800" algn="ctr" eaLnBrk="0" hangingPunct="0">
              <a:lnSpc>
                <a:spcPct val="93000"/>
              </a:lnSpc>
              <a:buClr>
                <a:schemeClr val="tx1"/>
              </a:buClr>
              <a:buSzPct val="115000"/>
            </a:pPr>
            <a:r>
              <a:rPr lang="en-US" sz="2000" i="0"/>
              <a:t>space weather predictions?</a:t>
            </a:r>
          </a:p>
        </p:txBody>
      </p:sp>
      <p:pic>
        <p:nvPicPr>
          <p:cNvPr id="27666" name="Picture 21" descr="eqns_turb.gif"/>
          <p:cNvPicPr>
            <a:picLocks noChangeAspect="1"/>
          </p:cNvPicPr>
          <p:nvPr/>
        </p:nvPicPr>
        <p:blipFill>
          <a:blip r:embed="rId6" cstate="print">
            <a:lum bright="-12000" contrast="14000"/>
          </a:blip>
          <a:srcRect/>
          <a:stretch>
            <a:fillRect/>
          </a:stretch>
        </p:blipFill>
        <p:spPr bwMode="auto">
          <a:xfrm>
            <a:off x="152400" y="4935538"/>
            <a:ext cx="3276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7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3429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0" hangingPunct="0">
              <a:lnSpc>
                <a:spcPct val="93000"/>
              </a:lnSpc>
              <a:spcBef>
                <a:spcPts val="900"/>
              </a:spcBef>
              <a:buClr>
                <a:schemeClr val="tx1"/>
              </a:buClr>
              <a:buSzPct val="115000"/>
            </a:pPr>
            <a:r>
              <a:rPr lang="en-US" sz="2000" i="0"/>
              <a:t>Self-consistent WTD models</a:t>
            </a:r>
          </a:p>
        </p:txBody>
      </p:sp>
      <p:pic>
        <p:nvPicPr>
          <p:cNvPr id="24" name="cranmer_summ07_pfss_gree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6475" y="1636713"/>
            <a:ext cx="26257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9" name="Right Arrow 24"/>
          <p:cNvSpPr>
            <a:spLocks noChangeArrowheads="1"/>
          </p:cNvSpPr>
          <p:nvPr/>
        </p:nvSpPr>
        <p:spPr bwMode="auto">
          <a:xfrm>
            <a:off x="2994025" y="2781300"/>
            <a:ext cx="434975" cy="167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C5CD6"/>
          </a:solid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7670" name="Right Arrow 25"/>
          <p:cNvSpPr>
            <a:spLocks noChangeArrowheads="1"/>
          </p:cNvSpPr>
          <p:nvPr/>
        </p:nvSpPr>
        <p:spPr bwMode="auto">
          <a:xfrm>
            <a:off x="6291263" y="2781300"/>
            <a:ext cx="452437" cy="167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C5CD6"/>
          </a:solid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High-resolution 3D fields:  </a:t>
            </a:r>
            <a:r>
              <a:rPr lang="en-US" dirty="0" err="1" smtClean="0"/>
              <a:t>prelminary</a:t>
            </a:r>
            <a:r>
              <a:rPr lang="en-US" dirty="0" smtClean="0"/>
              <a:t> results</a:t>
            </a:r>
          </a:p>
        </p:txBody>
      </p:sp>
      <p:pic>
        <p:nvPicPr>
          <p:cNvPr id="23" name="Picture 36" descr="aad_HMI_image.gif"/>
          <p:cNvPicPr>
            <a:picLocks noChangeAspect="1"/>
          </p:cNvPicPr>
          <p:nvPr/>
        </p:nvPicPr>
        <p:blipFill>
          <a:blip r:embed="rId2" cstate="print"/>
          <a:srcRect t="6009"/>
          <a:stretch>
            <a:fillRect/>
          </a:stretch>
        </p:blipFill>
        <p:spPr bwMode="auto">
          <a:xfrm>
            <a:off x="3272590" y="802144"/>
            <a:ext cx="5775994" cy="301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0053" y="818147"/>
            <a:ext cx="3277017" cy="301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eaLnBrk="0" hangingPunct="0">
              <a:lnSpc>
                <a:spcPct val="93000"/>
              </a:lnSpc>
              <a:spcBef>
                <a:spcPts val="900"/>
              </a:spcBef>
              <a:buClr>
                <a:schemeClr val="tx1"/>
              </a:buClr>
              <a:buSzPct val="115000"/>
              <a:buFontTx/>
              <a:buChar char="•"/>
              <a:defRPr/>
            </a:pPr>
            <a:r>
              <a:rPr lang="en-US" sz="2000" i="0" dirty="0" smtClean="0"/>
              <a:t>Newest magnetograph instruments allow field-line tracing down to scales </a:t>
            </a:r>
            <a:r>
              <a:rPr lang="en-US" sz="2000" b="1" i="0" dirty="0" smtClean="0">
                <a:solidFill>
                  <a:srgbClr val="FF0000"/>
                </a:solidFill>
              </a:rPr>
              <a:t>smaller</a:t>
            </a:r>
            <a:r>
              <a:rPr lang="en-US" sz="2000" i="0" dirty="0" smtClean="0"/>
              <a:t> than the </a:t>
            </a:r>
            <a:r>
              <a:rPr lang="en-US" sz="2000" i="0" dirty="0" err="1" smtClean="0"/>
              <a:t>supergranular</a:t>
            </a:r>
            <a:r>
              <a:rPr lang="en-US" sz="2000" i="0" dirty="0" smtClean="0"/>
              <a:t> network.</a:t>
            </a:r>
          </a:p>
          <a:p>
            <a:pPr marL="177800" indent="-177800" eaLnBrk="0" hangingPunct="0">
              <a:lnSpc>
                <a:spcPct val="93000"/>
              </a:lnSpc>
              <a:spcBef>
                <a:spcPts val="900"/>
              </a:spcBef>
              <a:buClr>
                <a:schemeClr val="tx1"/>
              </a:buClr>
              <a:buSzPct val="115000"/>
              <a:buFontTx/>
              <a:buChar char="•"/>
              <a:defRPr/>
            </a:pPr>
            <a:r>
              <a:rPr lang="en-US" sz="2000" i="0" dirty="0" smtClean="0"/>
              <a:t>SOLIS VSM on </a:t>
            </a:r>
            <a:r>
              <a:rPr lang="en-US" sz="2000" i="0" dirty="0" err="1" smtClean="0"/>
              <a:t>Kitt</a:t>
            </a:r>
            <a:r>
              <a:rPr lang="en-US" sz="2000" i="0" dirty="0" smtClean="0"/>
              <a:t> Peak.</a:t>
            </a:r>
          </a:p>
          <a:p>
            <a:pPr marL="177800" indent="-177800" eaLnBrk="0" hangingPunct="0">
              <a:lnSpc>
                <a:spcPct val="93000"/>
              </a:lnSpc>
              <a:spcBef>
                <a:spcPts val="900"/>
              </a:spcBef>
              <a:buClr>
                <a:schemeClr val="tx1"/>
              </a:buClr>
              <a:buSzPct val="115000"/>
              <a:buFontTx/>
              <a:buChar char="•"/>
              <a:defRPr/>
            </a:pPr>
            <a:r>
              <a:rPr lang="en-US" sz="2000" i="0" dirty="0" smtClean="0"/>
              <a:t>SDO/HMI is even better...</a:t>
            </a:r>
          </a:p>
          <a:p>
            <a:pPr marL="177800" indent="-177800" eaLnBrk="0" hangingPunct="0">
              <a:lnSpc>
                <a:spcPct val="93000"/>
              </a:lnSpc>
              <a:spcBef>
                <a:spcPts val="900"/>
              </a:spcBef>
              <a:buClr>
                <a:schemeClr val="tx1"/>
              </a:buClr>
              <a:buSzPct val="115000"/>
              <a:buFontTx/>
              <a:buChar char="•"/>
              <a:defRPr/>
            </a:pPr>
            <a:r>
              <a:rPr lang="en-US" sz="2000" i="0" dirty="0"/>
              <a:t>Does the solar wind retain </a:t>
            </a:r>
            <a:r>
              <a:rPr lang="en-US" sz="2000" i="0" dirty="0" smtClean="0"/>
              <a:t>this fine </a:t>
            </a:r>
            <a:r>
              <a:rPr lang="en-US" sz="2000" i="0" dirty="0"/>
              <a:t>flux-tube </a:t>
            </a:r>
            <a:r>
              <a:rPr lang="en-US" sz="2000" i="0" dirty="0" smtClean="0"/>
              <a:t>structure?</a:t>
            </a:r>
            <a:endParaRPr lang="en-US" sz="2000" i="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068053" y="2454443"/>
            <a:ext cx="1034715" cy="84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" name="Picture 5" descr="mephyr_prelim_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000003"/>
            <a:ext cx="3352800" cy="21132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1" y="4066673"/>
            <a:ext cx="1435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>
                <a:solidFill>
                  <a:srgbClr val="0000B1"/>
                </a:solidFill>
              </a:rPr>
              <a:t>flux tube expansion factor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95537" y="4000500"/>
            <a:ext cx="4519863" cy="2112264"/>
            <a:chOff x="4395537" y="4000500"/>
            <a:chExt cx="4519863" cy="2112264"/>
          </a:xfrm>
        </p:grpSpPr>
        <p:pic>
          <p:nvPicPr>
            <p:cNvPr id="7" name="Picture 6" descr="mephyr_prelim_u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2254" y="4000500"/>
              <a:ext cx="3333146" cy="211226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95537" y="5112603"/>
              <a:ext cx="1207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i="0" dirty="0" smtClean="0">
                  <a:solidFill>
                    <a:srgbClr val="FF0000"/>
                  </a:solidFill>
                </a:rPr>
                <a:t>wind speed at 1 AU (km/s)</a:t>
              </a:r>
              <a:endParaRPr lang="en-US" sz="1600" b="1" i="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7162800" cy="28956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lIns="182880" tIns="137160" rIns="0"/>
          <a:lstStyle/>
          <a:p>
            <a:pPr marL="344488" indent="-344488" eaLnBrk="0" hangingPunct="0"/>
            <a:r>
              <a:rPr lang="en-US" b="1"/>
              <a:t>Outline: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r>
              <a:rPr lang="en-US" i="0"/>
              <a:t>Solar overview: Our complex “variable star”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r>
              <a:rPr lang="en-US" i="0"/>
              <a:t>How do we measure solar waves &amp; turbulence?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r>
              <a:rPr lang="en-US" i="0"/>
              <a:t>Coronal heating &amp; solar wind acceleration</a:t>
            </a:r>
          </a:p>
          <a:p>
            <a:pPr marL="344488" indent="-344488" eaLnBrk="0" hangingPunct="0">
              <a:spcBef>
                <a:spcPts val="900"/>
              </a:spcBef>
              <a:buFontTx/>
              <a:buAutoNum type="arabicPeriod"/>
            </a:pPr>
            <a:r>
              <a:rPr lang="en-US" b="1" i="0">
                <a:solidFill>
                  <a:srgbClr val="C00000"/>
                </a:solidFill>
              </a:rPr>
              <a:t>Preferential energization of heavy ions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12000"/>
          </a:blip>
          <a:srcRect l="48750"/>
          <a:stretch>
            <a:fillRect/>
          </a:stretch>
        </p:blipFill>
        <p:spPr bwMode="auto">
          <a:xfrm>
            <a:off x="1066800" y="1219200"/>
            <a:ext cx="110172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2" descr="fig_allT_1fluid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/>
          </a:blip>
          <a:srcRect/>
          <a:stretch>
            <a:fillRect/>
          </a:stretch>
        </p:blipFill>
        <p:spPr bwMode="auto">
          <a:xfrm>
            <a:off x="228600" y="1036638"/>
            <a:ext cx="85344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Coronal heating: multi-fluid &amp; collisionless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505200" y="3352800"/>
            <a:ext cx="5219700" cy="1143000"/>
            <a:chOff x="3505200" y="3352800"/>
            <a:chExt cx="5219700" cy="1143000"/>
          </a:xfrm>
        </p:grpSpPr>
        <p:sp>
          <p:nvSpPr>
            <p:cNvPr id="15371" name="Text Box 4"/>
            <p:cNvSpPr txBox="1">
              <a:spLocks noChangeArrowheads="1"/>
            </p:cNvSpPr>
            <p:nvPr/>
          </p:nvSpPr>
          <p:spPr bwMode="auto">
            <a:xfrm>
              <a:off x="3505200" y="3849688"/>
              <a:ext cx="1600200" cy="6461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"/>
                </a:spcBef>
              </a:pPr>
              <a:r>
                <a:rPr lang="en-US" sz="1800" b="1">
                  <a:solidFill>
                    <a:srgbClr val="2121FF"/>
                  </a:solidFill>
                </a:rPr>
                <a:t>electron temperatures</a:t>
              </a:r>
            </a:p>
          </p:txBody>
        </p:sp>
        <p:sp>
          <p:nvSpPr>
            <p:cNvPr id="15372" name="Text Box 4"/>
            <p:cNvSpPr txBox="1">
              <a:spLocks noChangeArrowheads="1"/>
            </p:cNvSpPr>
            <p:nvPr/>
          </p:nvSpPr>
          <p:spPr bwMode="auto">
            <a:xfrm>
              <a:off x="5314950" y="3849688"/>
              <a:ext cx="1600200" cy="6461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"/>
                </a:spcBef>
              </a:pPr>
              <a:r>
                <a:rPr lang="en-US" sz="1800" b="1">
                  <a:solidFill>
                    <a:srgbClr val="E60000"/>
                  </a:solidFill>
                </a:rPr>
                <a:t>proton temperatures</a:t>
              </a:r>
            </a:p>
          </p:txBody>
        </p:sp>
        <p:sp>
          <p:nvSpPr>
            <p:cNvPr id="15373" name="Text Box 4"/>
            <p:cNvSpPr txBox="1">
              <a:spLocks noChangeArrowheads="1"/>
            </p:cNvSpPr>
            <p:nvPr/>
          </p:nvSpPr>
          <p:spPr bwMode="auto">
            <a:xfrm>
              <a:off x="7124700" y="3849688"/>
              <a:ext cx="1600200" cy="6461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"/>
                </a:spcBef>
              </a:pPr>
              <a:r>
                <a:rPr lang="en-US" sz="1800" b="1">
                  <a:solidFill>
                    <a:srgbClr val="008000"/>
                  </a:solidFill>
                </a:rPr>
                <a:t>heavy ion temperatures</a:t>
              </a:r>
            </a:p>
          </p:txBody>
        </p:sp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5073650" y="4003675"/>
              <a:ext cx="273050" cy="338138"/>
              <a:chOff x="3121819" y="3624263"/>
              <a:chExt cx="274320" cy="338141"/>
            </a:xfrm>
          </p:grpSpPr>
          <p:cxnSp>
            <p:nvCxnSpPr>
              <p:cNvPr id="15380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3121819" y="3733800"/>
                <a:ext cx="274320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15381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3121819" y="3843338"/>
                <a:ext cx="274320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15382" name="Straight Connector 3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89671" y="3696891"/>
                <a:ext cx="338141" cy="192886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none" w="med" len="lg"/>
              </a:ln>
            </p:spPr>
          </p:cxnSp>
        </p:grp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6883400" y="4003675"/>
              <a:ext cx="273050" cy="338138"/>
              <a:chOff x="3121819" y="3624263"/>
              <a:chExt cx="274320" cy="338141"/>
            </a:xfrm>
          </p:grpSpPr>
          <p:cxnSp>
            <p:nvCxnSpPr>
              <p:cNvPr id="15377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3121819" y="3733800"/>
                <a:ext cx="274320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15378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3121819" y="3843338"/>
                <a:ext cx="274320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15379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89671" y="3696891"/>
                <a:ext cx="338141" cy="192886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none" w="med" len="lg"/>
              </a:ln>
            </p:spPr>
          </p:cxnSp>
        </p:grpSp>
        <p:sp>
          <p:nvSpPr>
            <p:cNvPr id="15376" name="Text Box 4"/>
            <p:cNvSpPr txBox="1">
              <a:spLocks noChangeArrowheads="1"/>
            </p:cNvSpPr>
            <p:nvPr/>
          </p:nvSpPr>
          <p:spPr bwMode="auto">
            <a:xfrm>
              <a:off x="4076700" y="3352800"/>
              <a:ext cx="4343400" cy="3698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"/>
                </a:spcBef>
              </a:pPr>
              <a:r>
                <a:rPr lang="en-US" sz="1800" i="0"/>
                <a:t>In the lowest density solar wind streams </a:t>
              </a:r>
              <a:r>
                <a:rPr lang="en-US" sz="1800" b="1" i="0"/>
                <a:t>. . .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30188" y="990600"/>
            <a:ext cx="8531225" cy="5103813"/>
            <a:chOff x="230124" y="990600"/>
            <a:chExt cx="8531352" cy="5104491"/>
          </a:xfrm>
        </p:grpSpPr>
        <p:pic>
          <p:nvPicPr>
            <p:cNvPr id="15367" name="Picture 11" descr="fig_allT_multi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6000"/>
            </a:blip>
            <a:srcRect/>
            <a:stretch>
              <a:fillRect/>
            </a:stretch>
          </p:blipFill>
          <p:spPr bwMode="auto">
            <a:xfrm>
              <a:off x="230124" y="1037546"/>
              <a:ext cx="8531352" cy="505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Text Box 5"/>
            <p:cNvSpPr txBox="1">
              <a:spLocks noChangeArrowheads="1"/>
            </p:cNvSpPr>
            <p:nvPr/>
          </p:nvSpPr>
          <p:spPr bwMode="auto">
            <a:xfrm>
              <a:off x="2057400" y="990600"/>
              <a:ext cx="838200" cy="4000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i="0">
                  <a:solidFill>
                    <a:srgbClr val="008000"/>
                  </a:solidFill>
                </a:rPr>
                <a:t>O</a:t>
              </a:r>
              <a:r>
                <a:rPr lang="en-US" b="1" i="0" baseline="30000">
                  <a:solidFill>
                    <a:srgbClr val="008000"/>
                  </a:solidFill>
                </a:rPr>
                <a:t>+5</a:t>
              </a:r>
            </a:p>
          </p:txBody>
        </p:sp>
        <p:sp>
          <p:nvSpPr>
            <p:cNvPr id="15369" name="Text Box 5"/>
            <p:cNvSpPr txBox="1">
              <a:spLocks noChangeArrowheads="1"/>
            </p:cNvSpPr>
            <p:nvPr/>
          </p:nvSpPr>
          <p:spPr bwMode="auto">
            <a:xfrm>
              <a:off x="6248400" y="2133600"/>
              <a:ext cx="1371600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i="0">
                  <a:solidFill>
                    <a:srgbClr val="FF0000"/>
                  </a:solidFill>
                </a:rPr>
                <a:t>protons</a:t>
              </a:r>
              <a:endParaRPr lang="en-US" b="1" i="0" baseline="30000">
                <a:solidFill>
                  <a:srgbClr val="FF0000"/>
                </a:solidFill>
              </a:endParaRPr>
            </a:p>
          </p:txBody>
        </p:sp>
        <p:pic>
          <p:nvPicPr>
            <p:cNvPr id="15370" name="Picture 29" descr="logo_uvcs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1066800"/>
              <a:ext cx="1307094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</a:rPr>
              <a:t>Preferential ion heating &amp; acceleration</a:t>
            </a:r>
          </a:p>
        </p:txBody>
      </p:sp>
      <p:pic>
        <p:nvPicPr>
          <p:cNvPr id="31747" name="Picture 3" descr="eqn_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3657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76200" y="801688"/>
            <a:ext cx="8991600" cy="5265737"/>
            <a:chOff x="76200" y="801688"/>
            <a:chExt cx="8991600" cy="5265737"/>
          </a:xfrm>
        </p:grpSpPr>
        <p:grpSp>
          <p:nvGrpSpPr>
            <p:cNvPr id="31748" name="Group 25"/>
            <p:cNvGrpSpPr>
              <a:grpSpLocks/>
            </p:cNvGrpSpPr>
            <p:nvPr/>
          </p:nvGrpSpPr>
          <p:grpSpPr bwMode="auto">
            <a:xfrm>
              <a:off x="5257800" y="1447800"/>
              <a:ext cx="3657600" cy="2681288"/>
              <a:chOff x="3208" y="1197"/>
              <a:chExt cx="2304" cy="1689"/>
            </a:xfrm>
          </p:grpSpPr>
          <p:sp>
            <p:nvSpPr>
              <p:cNvPr id="31759" name="AutoShape 6"/>
              <p:cNvSpPr>
                <a:spLocks noChangeArrowheads="1"/>
              </p:cNvSpPr>
              <p:nvPr/>
            </p:nvSpPr>
            <p:spPr bwMode="auto">
              <a:xfrm>
                <a:off x="3256" y="1197"/>
                <a:ext cx="2256" cy="1689"/>
              </a:xfrm>
              <a:prstGeom prst="roundRect">
                <a:avLst>
                  <a:gd name="adj" fmla="val 9014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pic>
            <p:nvPicPr>
              <p:cNvPr id="31760" name="Picture 7" descr="spiral_field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52" y="1261"/>
                <a:ext cx="882" cy="1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61" name="Freeform 8"/>
              <p:cNvSpPr>
                <a:spLocks/>
              </p:cNvSpPr>
              <p:nvPr/>
            </p:nvSpPr>
            <p:spPr bwMode="auto">
              <a:xfrm>
                <a:off x="3984" y="1595"/>
                <a:ext cx="150" cy="122"/>
              </a:xfrm>
              <a:custGeom>
                <a:avLst/>
                <a:gdLst>
                  <a:gd name="T0" fmla="*/ 0 w 150"/>
                  <a:gd name="T1" fmla="*/ 24 h 122"/>
                  <a:gd name="T2" fmla="*/ 150 w 150"/>
                  <a:gd name="T3" fmla="*/ 0 h 122"/>
                  <a:gd name="T4" fmla="*/ 94 w 150"/>
                  <a:gd name="T5" fmla="*/ 122 h 122"/>
                  <a:gd name="T6" fmla="*/ 0 60000 65536"/>
                  <a:gd name="T7" fmla="*/ 0 60000 65536"/>
                  <a:gd name="T8" fmla="*/ 0 60000 65536"/>
                  <a:gd name="T9" fmla="*/ 0 w 150"/>
                  <a:gd name="T10" fmla="*/ 0 h 122"/>
                  <a:gd name="T11" fmla="*/ 150 w 150"/>
                  <a:gd name="T12" fmla="*/ 122 h 1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0" h="122">
                    <a:moveTo>
                      <a:pt x="0" y="24"/>
                    </a:moveTo>
                    <a:lnTo>
                      <a:pt x="150" y="0"/>
                    </a:lnTo>
                    <a:lnTo>
                      <a:pt x="94" y="122"/>
                    </a:lnTo>
                  </a:path>
                </a:pathLst>
              </a:custGeom>
              <a:noFill/>
              <a:ln w="349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2" name="Text Box 9"/>
              <p:cNvSpPr txBox="1">
                <a:spLocks noChangeArrowheads="1"/>
              </p:cNvSpPr>
              <p:nvPr/>
            </p:nvSpPr>
            <p:spPr bwMode="auto">
              <a:xfrm>
                <a:off x="3208" y="2389"/>
                <a:ext cx="1056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1600" b="1" i="0"/>
                  <a:t>Alfven wave’s oscillating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1600" b="1" i="0"/>
                  <a:t>E and B fields</a:t>
                </a:r>
                <a:endParaRPr lang="en-US" sz="1600" i="0"/>
              </a:p>
            </p:txBody>
          </p:sp>
          <p:sp>
            <p:nvSpPr>
              <p:cNvPr id="31763" name="Text Box 10"/>
              <p:cNvSpPr txBox="1">
                <a:spLocks noChangeArrowheads="1"/>
              </p:cNvSpPr>
              <p:nvPr/>
            </p:nvSpPr>
            <p:spPr bwMode="auto">
              <a:xfrm>
                <a:off x="4360" y="2389"/>
                <a:ext cx="1152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 i="0"/>
                  <a:t>ion’s Larmor motion around radial B-field</a:t>
                </a:r>
              </a:p>
            </p:txBody>
          </p:sp>
          <p:sp>
            <p:nvSpPr>
              <p:cNvPr id="31764" name="Line 11"/>
              <p:cNvSpPr>
                <a:spLocks noChangeShapeType="1"/>
              </p:cNvSpPr>
              <p:nvPr/>
            </p:nvSpPr>
            <p:spPr bwMode="auto">
              <a:xfrm flipV="1">
                <a:off x="4936" y="1357"/>
                <a:ext cx="0" cy="1056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 type="arrow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1765" name="Picture 12" descr="spiral_simple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52" y="1245"/>
                <a:ext cx="882" cy="1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66" name="Oval 13"/>
              <p:cNvSpPr>
                <a:spLocks noChangeArrowheads="1"/>
              </p:cNvSpPr>
              <p:nvPr/>
            </p:nvSpPr>
            <p:spPr bwMode="auto">
              <a:xfrm>
                <a:off x="5289" y="1253"/>
                <a:ext cx="85" cy="8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31749" name="Text Box 14"/>
            <p:cNvSpPr txBox="1">
              <a:spLocks noChangeArrowheads="1"/>
            </p:cNvSpPr>
            <p:nvPr/>
          </p:nvSpPr>
          <p:spPr bwMode="auto">
            <a:xfrm>
              <a:off x="76200" y="801688"/>
              <a:ext cx="89154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 eaLnBrk="0" hangingPunct="0">
                <a:lnSpc>
                  <a:spcPct val="90000"/>
                </a:lnSpc>
                <a:spcBef>
                  <a:spcPct val="70000"/>
                </a:spcBef>
                <a:buSzPct val="115000"/>
                <a:buFontTx/>
                <a:buChar char="•"/>
              </a:pPr>
              <a:r>
                <a:rPr lang="en-US" sz="2000" i="0" dirty="0"/>
                <a:t>Parallel-propagating </a:t>
              </a:r>
              <a:r>
                <a:rPr lang="en-US" sz="2000" b="1" i="0" dirty="0">
                  <a:solidFill>
                    <a:srgbClr val="C00000"/>
                  </a:solidFill>
                </a:rPr>
                <a:t>ion cyclotron waves </a:t>
              </a:r>
              <a:r>
                <a:rPr lang="en-US" sz="2000" i="0" dirty="0"/>
                <a:t>(10</a:t>
              </a:r>
              <a:r>
                <a:rPr lang="en-US" sz="2000" i="0" dirty="0">
                  <a:cs typeface="Times New Roman" pitchFamily="18" charset="0"/>
                </a:rPr>
                <a:t>–</a:t>
              </a:r>
              <a:r>
                <a:rPr lang="en-US" sz="2000" i="0" dirty="0"/>
                <a:t>10,000 Hz in the corona) have been suggested as a natural energy source</a:t>
              </a:r>
              <a:r>
                <a:rPr lang="en-US" sz="2000" b="1" i="0" dirty="0"/>
                <a:t> . . .</a:t>
              </a:r>
            </a:p>
          </p:txBody>
        </p:sp>
        <p:pic>
          <p:nvPicPr>
            <p:cNvPr id="31750" name="Picture 22" descr="vdf_rainbow_horiz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725" y="4406900"/>
              <a:ext cx="6783388" cy="166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51" name="Group 22"/>
            <p:cNvGrpSpPr>
              <a:grpSpLocks/>
            </p:cNvGrpSpPr>
            <p:nvPr/>
          </p:nvGrpSpPr>
          <p:grpSpPr bwMode="auto">
            <a:xfrm>
              <a:off x="7010400" y="4464050"/>
              <a:ext cx="2057400" cy="1168400"/>
              <a:chOff x="7062788" y="4463633"/>
              <a:chExt cx="2057400" cy="1169551"/>
            </a:xfrm>
          </p:grpSpPr>
          <p:sp>
            <p:nvSpPr>
              <p:cNvPr id="31757" name="Text Box 23"/>
              <p:cNvSpPr txBox="1">
                <a:spLocks noChangeArrowheads="1"/>
              </p:cNvSpPr>
              <p:nvPr/>
            </p:nvSpPr>
            <p:spPr bwMode="auto">
              <a:xfrm>
                <a:off x="7062788" y="4463633"/>
                <a:ext cx="2057400" cy="116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ts val="3300"/>
                  </a:spcBef>
                </a:pPr>
                <a:r>
                  <a:rPr lang="en-US" sz="2000" i="0"/>
                  <a:t>lower </a:t>
                </a:r>
                <a:r>
                  <a:rPr lang="en-US" sz="2000"/>
                  <a:t>q</a:t>
                </a:r>
                <a:r>
                  <a:rPr lang="en-US" i="0" baseline="-25000"/>
                  <a:t>i</a:t>
                </a:r>
                <a:r>
                  <a:rPr lang="en-US" sz="2000"/>
                  <a:t>/m</a:t>
                </a:r>
                <a:r>
                  <a:rPr lang="en-US" i="0" baseline="-25000"/>
                  <a:t>i</a:t>
                </a:r>
              </a:p>
              <a:p>
                <a:pPr algn="ctr" eaLnBrk="0" hangingPunct="0">
                  <a:spcBef>
                    <a:spcPts val="3300"/>
                  </a:spcBef>
                </a:pPr>
                <a:r>
                  <a:rPr lang="en-US" sz="2000" i="0"/>
                  <a:t>faster diffusion</a:t>
                </a:r>
              </a:p>
            </p:txBody>
          </p:sp>
          <p:sp>
            <p:nvSpPr>
              <p:cNvPr id="31758" name="AutoShape 24"/>
              <p:cNvSpPr>
                <a:spLocks noChangeArrowheads="1"/>
              </p:cNvSpPr>
              <p:nvPr/>
            </p:nvSpPr>
            <p:spPr bwMode="auto">
              <a:xfrm>
                <a:off x="7839076" y="4887495"/>
                <a:ext cx="442913" cy="327025"/>
              </a:xfrm>
              <a:prstGeom prst="downArrow">
                <a:avLst>
                  <a:gd name="adj1" fmla="val 50000"/>
                  <a:gd name="adj2" fmla="val 46352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19" name="Arc 18"/>
            <p:cNvSpPr/>
            <p:nvPr/>
          </p:nvSpPr>
          <p:spPr bwMode="auto">
            <a:xfrm rot="21314239">
              <a:off x="2971800" y="1676400"/>
              <a:ext cx="2873375" cy="838200"/>
            </a:xfrm>
            <a:prstGeom prst="arc">
              <a:avLst>
                <a:gd name="adj1" fmla="val 11462862"/>
                <a:gd name="adj2" fmla="val 21054345"/>
              </a:avLst>
            </a:prstGeom>
            <a:noFill/>
            <a:ln w="44450" cap="flat" cmpd="sng" algn="ctr">
              <a:solidFill>
                <a:srgbClr val="CE3302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0" name="Arc 19"/>
            <p:cNvSpPr/>
            <p:nvPr/>
          </p:nvSpPr>
          <p:spPr bwMode="auto">
            <a:xfrm rot="11121903">
              <a:off x="2393950" y="3203575"/>
              <a:ext cx="3352800" cy="838200"/>
            </a:xfrm>
            <a:prstGeom prst="arc">
              <a:avLst>
                <a:gd name="adj1" fmla="val 11462862"/>
                <a:gd name="adj2" fmla="val 21021258"/>
              </a:avLst>
            </a:prstGeom>
            <a:noFill/>
            <a:ln w="44450" cap="flat" cmpd="sng" algn="ctr">
              <a:solidFill>
                <a:srgbClr val="CE3302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 useBgFill="1">
          <p:nvSpPr>
            <p:cNvPr id="31754" name="TextBox 14"/>
            <p:cNvSpPr txBox="1">
              <a:spLocks noChangeArrowheads="1"/>
            </p:cNvSpPr>
            <p:nvPr/>
          </p:nvSpPr>
          <p:spPr bwMode="auto">
            <a:xfrm>
              <a:off x="3886200" y="1524000"/>
              <a:ext cx="1066800" cy="338138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 algn="ctr"/>
              <a:r>
                <a:rPr lang="en-US" sz="1600" b="1" i="0"/>
                <a:t>instabilities</a:t>
              </a:r>
            </a:p>
          </p:txBody>
        </p:sp>
        <p:sp useBgFill="1">
          <p:nvSpPr>
            <p:cNvPr id="31755" name="TextBox 11"/>
            <p:cNvSpPr txBox="1">
              <a:spLocks noChangeArrowheads="1"/>
            </p:cNvSpPr>
            <p:nvPr/>
          </p:nvSpPr>
          <p:spPr bwMode="auto">
            <a:xfrm>
              <a:off x="3670300" y="3848100"/>
              <a:ext cx="1066800" cy="338138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 algn="ctr"/>
              <a:r>
                <a:rPr lang="en-US" sz="1600" b="1" i="0"/>
                <a:t>dissipation</a:t>
              </a:r>
            </a:p>
          </p:txBody>
        </p:sp>
        <p:sp useBgFill="1">
          <p:nvSpPr>
            <p:cNvPr id="31756" name="TextBox 11"/>
            <p:cNvSpPr txBox="1">
              <a:spLocks noChangeArrowheads="1"/>
            </p:cNvSpPr>
            <p:nvPr/>
          </p:nvSpPr>
          <p:spPr bwMode="auto">
            <a:xfrm>
              <a:off x="7124700" y="5681663"/>
              <a:ext cx="1828800" cy="338137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 algn="ctr"/>
              <a:r>
                <a:rPr lang="en-US" sz="1600"/>
                <a:t>(e.g., Cranmer 2001)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Motivations for “heliophysics”</a:t>
            </a:r>
          </a:p>
        </p:txBody>
      </p:sp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131763" y="914400"/>
            <a:ext cx="55753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8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Space weather can affect satellites, power grids, and astronaut safety.</a:t>
            </a:r>
          </a:p>
        </p:txBody>
      </p:sp>
      <p:pic>
        <p:nvPicPr>
          <p:cNvPr id="4100" name="Picture 26" descr="astronaut_ev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838200"/>
            <a:ext cx="2590800" cy="1757363"/>
          </a:xfrm>
          <a:noFill/>
          <a:ln>
            <a:miter lim="800000"/>
            <a:headEnd/>
            <a:tailEnd/>
          </a:ln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685800" y="4038600"/>
            <a:ext cx="4191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b="1" i="0">
                <a:solidFill>
                  <a:srgbClr val="0000FF"/>
                </a:solidFill>
              </a:rPr>
              <a:t>plasma physics</a:t>
            </a:r>
          </a:p>
          <a:p>
            <a:pPr marL="169863" indent="-169863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b="1" i="0">
                <a:solidFill>
                  <a:srgbClr val="0000FF"/>
                </a:solidFill>
              </a:rPr>
              <a:t>nuclear physics</a:t>
            </a:r>
          </a:p>
          <a:p>
            <a:pPr marL="169863" indent="-169863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b="1" i="0">
                <a:solidFill>
                  <a:srgbClr val="0000FF"/>
                </a:solidFill>
              </a:rPr>
              <a:t>non-equilibrium thermodynamics</a:t>
            </a:r>
          </a:p>
          <a:p>
            <a:pPr marL="169863" indent="-169863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b="1" i="0">
                <a:solidFill>
                  <a:srgbClr val="0000FF"/>
                </a:solidFill>
              </a:rPr>
              <a:t>electromagnetic theory</a:t>
            </a:r>
            <a:endParaRPr lang="en-US" sz="2000" i="0"/>
          </a:p>
        </p:txBody>
      </p:sp>
      <p:pic>
        <p:nvPicPr>
          <p:cNvPr id="4102" name="Picture 16" descr="sun_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038475"/>
            <a:ext cx="9096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7" descr="tokam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791075"/>
            <a:ext cx="152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AutoShape 18"/>
          <p:cNvSpPr>
            <a:spLocks noChangeArrowheads="1"/>
          </p:cNvSpPr>
          <p:nvPr/>
        </p:nvSpPr>
        <p:spPr bwMode="auto">
          <a:xfrm rot="1899516">
            <a:off x="7523163" y="3108325"/>
            <a:ext cx="1066800" cy="304800"/>
          </a:xfrm>
          <a:prstGeom prst="curvedDownArrow">
            <a:avLst>
              <a:gd name="adj1" fmla="val 70000"/>
              <a:gd name="adj2" fmla="val 140032"/>
              <a:gd name="adj3" fmla="val 415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AutoShape 19"/>
          <p:cNvSpPr>
            <a:spLocks noChangeArrowheads="1"/>
          </p:cNvSpPr>
          <p:nvPr/>
        </p:nvSpPr>
        <p:spPr bwMode="auto">
          <a:xfrm rot="-1988994">
            <a:off x="5410200" y="3114675"/>
            <a:ext cx="1066800" cy="304800"/>
          </a:xfrm>
          <a:prstGeom prst="curvedDownArrow">
            <a:avLst>
              <a:gd name="adj1" fmla="val 70000"/>
              <a:gd name="adj2" fmla="val 140032"/>
              <a:gd name="adj3" fmla="val 415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20"/>
          <p:cNvSpPr>
            <a:spLocks noChangeArrowheads="1"/>
          </p:cNvSpPr>
          <p:nvPr/>
        </p:nvSpPr>
        <p:spPr bwMode="auto">
          <a:xfrm rot="-7951165">
            <a:off x="5257800" y="5095875"/>
            <a:ext cx="1066800" cy="304800"/>
          </a:xfrm>
          <a:prstGeom prst="curvedDownArrow">
            <a:avLst>
              <a:gd name="adj1" fmla="val 70000"/>
              <a:gd name="adj2" fmla="val 139968"/>
              <a:gd name="adj3" fmla="val 415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21"/>
          <p:cNvSpPr>
            <a:spLocks noChangeArrowheads="1"/>
          </p:cNvSpPr>
          <p:nvPr/>
        </p:nvSpPr>
        <p:spPr bwMode="auto">
          <a:xfrm rot="6883607">
            <a:off x="7772400" y="5095875"/>
            <a:ext cx="1066800" cy="304800"/>
          </a:xfrm>
          <a:prstGeom prst="curvedDownArrow">
            <a:avLst>
              <a:gd name="adj1" fmla="val 70000"/>
              <a:gd name="adj2" fmla="val 139968"/>
              <a:gd name="adj3" fmla="val 415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8" name="Group 22"/>
          <p:cNvGrpSpPr>
            <a:grpSpLocks/>
          </p:cNvGrpSpPr>
          <p:nvPr/>
        </p:nvGrpSpPr>
        <p:grpSpPr bwMode="auto">
          <a:xfrm>
            <a:off x="7620000" y="3648075"/>
            <a:ext cx="1066800" cy="1030288"/>
            <a:chOff x="-256" y="1234"/>
            <a:chExt cx="707" cy="683"/>
          </a:xfrm>
        </p:grpSpPr>
        <p:pic>
          <p:nvPicPr>
            <p:cNvPr id="4112" name="Picture 23" descr="top_coolstar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 l="16647" t="22223" r="16647" b="26666"/>
            <a:stretch>
              <a:fillRect/>
            </a:stretch>
          </p:blipFill>
          <p:spPr bwMode="auto">
            <a:xfrm>
              <a:off x="-256" y="1234"/>
              <a:ext cx="707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24" descr="dobler1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89" y="1407"/>
              <a:ext cx="375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9" name="Picture 25" descr="AGN_Dis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773488"/>
            <a:ext cx="9525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28"/>
          <p:cNvSpPr txBox="1">
            <a:spLocks noChangeArrowheads="1"/>
          </p:cNvSpPr>
          <p:nvPr/>
        </p:nvSpPr>
        <p:spPr bwMode="auto">
          <a:xfrm>
            <a:off x="131763" y="2819400"/>
            <a:ext cx="48212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6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The Sun is a unique testbed for many basic processes in physics, at regimes (</a:t>
            </a:r>
            <a:r>
              <a:rPr lang="en-US" sz="2000"/>
              <a:t>T, </a:t>
            </a:r>
            <a:r>
              <a:rPr lang="el-GR" sz="2000"/>
              <a:t>ρ</a:t>
            </a:r>
            <a:r>
              <a:rPr lang="en-US" sz="2000"/>
              <a:t>, P</a:t>
            </a:r>
            <a:r>
              <a:rPr lang="en-US" sz="2000" i="0"/>
              <a:t>) inaccessible on Earth . . .</a:t>
            </a:r>
          </a:p>
        </p:txBody>
      </p:sp>
      <p:sp>
        <p:nvSpPr>
          <p:cNvPr id="4111" name="Text Box 11"/>
          <p:cNvSpPr txBox="1">
            <a:spLocks noChangeArrowheads="1"/>
          </p:cNvSpPr>
          <p:nvPr/>
        </p:nvSpPr>
        <p:spPr bwMode="auto">
          <a:xfrm>
            <a:off x="131763" y="1866900"/>
            <a:ext cx="55753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8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The Sun’s mass-loss &amp; X-ray history impacted planetary formation and atmospheric erosion.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</a:rPr>
              <a:t>However . . .</a:t>
            </a:r>
          </a:p>
        </p:txBody>
      </p:sp>
      <p:sp>
        <p:nvSpPr>
          <p:cNvPr id="32771" name="Text Box 14"/>
          <p:cNvSpPr txBox="1">
            <a:spLocks noChangeArrowheads="1"/>
          </p:cNvSpPr>
          <p:nvPr/>
        </p:nvSpPr>
        <p:spPr bwMode="auto">
          <a:xfrm>
            <a:off x="2171700" y="19812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70000"/>
              </a:spcBef>
              <a:buSzPct val="115000"/>
            </a:pPr>
            <a:r>
              <a:rPr lang="en-US" sz="2000" i="0"/>
              <a:t>Does a turbulent cascade of Alfvén waves (in the low-beta corona) </a:t>
            </a:r>
            <a:r>
              <a:rPr lang="en-US" sz="2000" b="1" i="0">
                <a:solidFill>
                  <a:srgbClr val="C00000"/>
                </a:solidFill>
              </a:rPr>
              <a:t>actually produce </a:t>
            </a:r>
            <a:r>
              <a:rPr lang="en-US" sz="2000" i="0"/>
              <a:t>ion cyclotron waves?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171700" y="3200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70000"/>
              </a:spcBef>
              <a:buSzPct val="115000"/>
            </a:pPr>
            <a:r>
              <a:rPr lang="en-US" sz="2000" i="0"/>
              <a:t>Most models say 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e 33"/>
          <p:cNvSpPr/>
          <p:nvPr/>
        </p:nvSpPr>
        <p:spPr bwMode="auto">
          <a:xfrm>
            <a:off x="947738" y="2209800"/>
            <a:ext cx="7099300" cy="7010400"/>
          </a:xfrm>
          <a:prstGeom prst="pie">
            <a:avLst>
              <a:gd name="adj1" fmla="val 16202251"/>
              <a:gd name="adj2" fmla="val 21598625"/>
            </a:avLst>
          </a:prstGeom>
          <a:blipFill>
            <a:blip r:embed="rId2" cstate="print">
              <a:lum bright="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Pie 11"/>
          <p:cNvSpPr/>
          <p:nvPr/>
        </p:nvSpPr>
        <p:spPr bwMode="auto">
          <a:xfrm>
            <a:off x="3887788" y="5105400"/>
            <a:ext cx="1219200" cy="1219200"/>
          </a:xfrm>
          <a:prstGeom prst="pie">
            <a:avLst>
              <a:gd name="adj1" fmla="val 16202251"/>
              <a:gd name="adj2" fmla="val 21598625"/>
            </a:avLst>
          </a:prstGeom>
          <a:blipFill>
            <a:blip r:embed="rId2" cstate="print">
              <a:lum bright="-30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</a:rPr>
              <a:t>Anisotropic MHD turbulence</a:t>
            </a:r>
          </a:p>
        </p:txBody>
      </p:sp>
      <p:sp>
        <p:nvSpPr>
          <p:cNvPr id="33797" name="Text Box 14"/>
          <p:cNvSpPr txBox="1">
            <a:spLocks noChangeArrowheads="1"/>
          </p:cNvSpPr>
          <p:nvPr/>
        </p:nvSpPr>
        <p:spPr bwMode="auto">
          <a:xfrm>
            <a:off x="76200" y="801688"/>
            <a:ext cx="906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70000"/>
              </a:spcBef>
              <a:buSzPct val="115000"/>
              <a:buFontTx/>
              <a:buChar char="•"/>
            </a:pPr>
            <a:r>
              <a:rPr lang="en-US" sz="2000" i="0"/>
              <a:t>When magnetic field is strong, the basic building block of turbulence isn’t an “eddy,” but an Alfvén wave packet.</a:t>
            </a:r>
          </a:p>
        </p:txBody>
      </p:sp>
      <p:cxnSp>
        <p:nvCxnSpPr>
          <p:cNvPr id="33798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2172494" y="3620294"/>
            <a:ext cx="46482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799" name="Straight Arrow Connector 7"/>
          <p:cNvCxnSpPr>
            <a:cxnSpLocks noChangeShapeType="1"/>
          </p:cNvCxnSpPr>
          <p:nvPr/>
        </p:nvCxnSpPr>
        <p:spPr bwMode="auto">
          <a:xfrm>
            <a:off x="4267200" y="5713413"/>
            <a:ext cx="46482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33800" name="Group 22"/>
          <p:cNvGrpSpPr>
            <a:grpSpLocks/>
          </p:cNvGrpSpPr>
          <p:nvPr/>
        </p:nvGrpSpPr>
        <p:grpSpPr bwMode="auto">
          <a:xfrm>
            <a:off x="4038600" y="1143000"/>
            <a:ext cx="914400" cy="461963"/>
            <a:chOff x="4495800" y="1524000"/>
            <a:chExt cx="914400" cy="461665"/>
          </a:xfrm>
        </p:grpSpPr>
        <p:sp>
          <p:nvSpPr>
            <p:cNvPr id="33812" name="TextBox 12"/>
            <p:cNvSpPr txBox="1">
              <a:spLocks noChangeArrowheads="1"/>
            </p:cNvSpPr>
            <p:nvPr/>
          </p:nvSpPr>
          <p:spPr bwMode="auto">
            <a:xfrm>
              <a:off x="4495800" y="1524000"/>
              <a:ext cx="91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k</a:t>
              </a:r>
            </a:p>
          </p:txBody>
        </p:sp>
        <p:cxnSp>
          <p:nvCxnSpPr>
            <p:cNvPr id="33813" name="Straight Connector 14"/>
            <p:cNvCxnSpPr>
              <a:cxnSpLocks noChangeShapeType="1"/>
            </p:cNvCxnSpPr>
            <p:nvPr/>
          </p:nvCxnSpPr>
          <p:spPr bwMode="auto">
            <a:xfrm rot="5400000">
              <a:off x="4686300" y="1897856"/>
              <a:ext cx="152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33814" name="Straight Connector 15"/>
            <p:cNvCxnSpPr>
              <a:cxnSpLocks noChangeShapeType="1"/>
            </p:cNvCxnSpPr>
            <p:nvPr/>
          </p:nvCxnSpPr>
          <p:spPr bwMode="auto">
            <a:xfrm rot="5400000">
              <a:off x="4745832" y="1897856"/>
              <a:ext cx="152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</p:grpSp>
      <p:sp>
        <p:nvSpPr>
          <p:cNvPr id="33801" name="TextBox 16"/>
          <p:cNvSpPr txBox="1">
            <a:spLocks noChangeArrowheads="1"/>
          </p:cNvSpPr>
          <p:nvPr/>
        </p:nvSpPr>
        <p:spPr bwMode="auto">
          <a:xfrm>
            <a:off x="8458200" y="5181600"/>
            <a:ext cx="59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</a:t>
            </a:r>
          </a:p>
        </p:txBody>
      </p:sp>
      <p:cxnSp>
        <p:nvCxnSpPr>
          <p:cNvPr id="33802" name="Straight Connector 17"/>
          <p:cNvCxnSpPr>
            <a:cxnSpLocks noChangeShapeType="1"/>
          </p:cNvCxnSpPr>
          <p:nvPr/>
        </p:nvCxnSpPr>
        <p:spPr bwMode="auto">
          <a:xfrm rot="10800000">
            <a:off x="8680450" y="5588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lg"/>
          </a:ln>
        </p:spPr>
      </p:cxnSp>
      <p:cxnSp>
        <p:nvCxnSpPr>
          <p:cNvPr id="33803" name="Straight Connector 18"/>
          <p:cNvCxnSpPr>
            <a:cxnSpLocks noChangeShapeType="1"/>
          </p:cNvCxnSpPr>
          <p:nvPr/>
        </p:nvCxnSpPr>
        <p:spPr bwMode="auto">
          <a:xfrm rot="5400000">
            <a:off x="8699500" y="5532438"/>
            <a:ext cx="1143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lg"/>
          </a:ln>
        </p:spPr>
      </p:cxnSp>
      <p:sp>
        <p:nvSpPr>
          <p:cNvPr id="33804" name="Freeform 37"/>
          <p:cNvSpPr>
            <a:spLocks/>
          </p:cNvSpPr>
          <p:nvPr/>
        </p:nvSpPr>
        <p:spPr bwMode="auto">
          <a:xfrm rot="-3871456">
            <a:off x="4183857" y="3488531"/>
            <a:ext cx="1841500" cy="303213"/>
          </a:xfrm>
          <a:custGeom>
            <a:avLst/>
            <a:gdLst>
              <a:gd name="T0" fmla="*/ 0 w 1841500"/>
              <a:gd name="T1" fmla="*/ 297836 h 302684"/>
              <a:gd name="T2" fmla="*/ 698500 w 1841500"/>
              <a:gd name="T3" fmla="*/ 2145 h 302684"/>
              <a:gd name="T4" fmla="*/ 1435100 w 1841500"/>
              <a:gd name="T5" fmla="*/ 284979 h 302684"/>
              <a:gd name="T6" fmla="*/ 1841500 w 1841500"/>
              <a:gd name="T7" fmla="*/ 130705 h 302684"/>
              <a:gd name="T8" fmla="*/ 0 60000 65536"/>
              <a:gd name="T9" fmla="*/ 0 60000 65536"/>
              <a:gd name="T10" fmla="*/ 0 60000 65536"/>
              <a:gd name="T11" fmla="*/ 0 60000 65536"/>
              <a:gd name="T12" fmla="*/ 0 w 1841500"/>
              <a:gd name="T13" fmla="*/ 0 h 302684"/>
              <a:gd name="T14" fmla="*/ 1841500 w 1841500"/>
              <a:gd name="T15" fmla="*/ 302684 h 302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1500" h="302684">
                <a:moveTo>
                  <a:pt x="0" y="294217"/>
                </a:moveTo>
                <a:cubicBezTo>
                  <a:pt x="229658" y="149225"/>
                  <a:pt x="459317" y="4234"/>
                  <a:pt x="698500" y="2117"/>
                </a:cubicBezTo>
                <a:cubicBezTo>
                  <a:pt x="937683" y="0"/>
                  <a:pt x="1244600" y="260350"/>
                  <a:pt x="1435100" y="281517"/>
                </a:cubicBezTo>
                <a:cubicBezTo>
                  <a:pt x="1625600" y="302684"/>
                  <a:pt x="1841500" y="129117"/>
                  <a:pt x="1841500" y="129117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Freeform 41"/>
          <p:cNvSpPr>
            <a:spLocks/>
          </p:cNvSpPr>
          <p:nvPr/>
        </p:nvSpPr>
        <p:spPr bwMode="auto">
          <a:xfrm rot="-2207428">
            <a:off x="5075238" y="4378325"/>
            <a:ext cx="922337" cy="125413"/>
          </a:xfrm>
          <a:custGeom>
            <a:avLst/>
            <a:gdLst>
              <a:gd name="T0" fmla="*/ 0 w 921026"/>
              <a:gd name="T1" fmla="*/ 120682 h 126219"/>
              <a:gd name="T2" fmla="*/ 930242 w 921026"/>
              <a:gd name="T3" fmla="*/ 0 h 126219"/>
              <a:gd name="T4" fmla="*/ 0 60000 65536"/>
              <a:gd name="T5" fmla="*/ 0 60000 65536"/>
              <a:gd name="T6" fmla="*/ 0 w 921026"/>
              <a:gd name="T7" fmla="*/ 0 h 126219"/>
              <a:gd name="T8" fmla="*/ 921026 w 921026"/>
              <a:gd name="T9" fmla="*/ 126219 h 1262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1026" h="126219">
                <a:moveTo>
                  <a:pt x="0" y="126219"/>
                </a:moveTo>
                <a:lnTo>
                  <a:pt x="921026" y="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Freeform 42"/>
          <p:cNvSpPr>
            <a:spLocks/>
          </p:cNvSpPr>
          <p:nvPr/>
        </p:nvSpPr>
        <p:spPr bwMode="auto">
          <a:xfrm>
            <a:off x="5257800" y="4318000"/>
            <a:ext cx="1905000" cy="928688"/>
          </a:xfrm>
          <a:custGeom>
            <a:avLst/>
            <a:gdLst>
              <a:gd name="T0" fmla="*/ 0 w 1905000"/>
              <a:gd name="T1" fmla="*/ 923414 h 929570"/>
              <a:gd name="T2" fmla="*/ 698500 w 1905000"/>
              <a:gd name="T3" fmla="*/ 633249 h 929570"/>
              <a:gd name="T4" fmla="*/ 1143000 w 1905000"/>
              <a:gd name="T5" fmla="*/ 101278 h 929570"/>
              <a:gd name="T6" fmla="*/ 1905000 w 1905000"/>
              <a:gd name="T7" fmla="*/ 25586 h 929570"/>
              <a:gd name="T8" fmla="*/ 0 60000 65536"/>
              <a:gd name="T9" fmla="*/ 0 60000 65536"/>
              <a:gd name="T10" fmla="*/ 0 60000 65536"/>
              <a:gd name="T11" fmla="*/ 0 60000 65536"/>
              <a:gd name="T12" fmla="*/ 0 w 1905000"/>
              <a:gd name="T13" fmla="*/ 0 h 929570"/>
              <a:gd name="T14" fmla="*/ 1905000 w 1905000"/>
              <a:gd name="T15" fmla="*/ 929570 h 929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5000" h="929570">
                <a:moveTo>
                  <a:pt x="0" y="929570"/>
                </a:moveTo>
                <a:cubicBezTo>
                  <a:pt x="229658" y="784578"/>
                  <a:pt x="508000" y="775406"/>
                  <a:pt x="698500" y="637470"/>
                </a:cubicBezTo>
                <a:cubicBezTo>
                  <a:pt x="889000" y="499534"/>
                  <a:pt x="941917" y="203906"/>
                  <a:pt x="1143000" y="101953"/>
                </a:cubicBezTo>
                <a:cubicBezTo>
                  <a:pt x="1344083" y="0"/>
                  <a:pt x="1905000" y="25754"/>
                  <a:pt x="1905000" y="25754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Freeform 43"/>
          <p:cNvSpPr>
            <a:spLocks/>
          </p:cNvSpPr>
          <p:nvPr/>
        </p:nvSpPr>
        <p:spPr bwMode="auto">
          <a:xfrm>
            <a:off x="5943600" y="5029200"/>
            <a:ext cx="1841500" cy="303213"/>
          </a:xfrm>
          <a:custGeom>
            <a:avLst/>
            <a:gdLst>
              <a:gd name="T0" fmla="*/ 0 w 1841500"/>
              <a:gd name="T1" fmla="*/ 297836 h 302684"/>
              <a:gd name="T2" fmla="*/ 698500 w 1841500"/>
              <a:gd name="T3" fmla="*/ 2145 h 302684"/>
              <a:gd name="T4" fmla="*/ 1435100 w 1841500"/>
              <a:gd name="T5" fmla="*/ 284979 h 302684"/>
              <a:gd name="T6" fmla="*/ 1841500 w 1841500"/>
              <a:gd name="T7" fmla="*/ 130705 h 302684"/>
              <a:gd name="T8" fmla="*/ 0 60000 65536"/>
              <a:gd name="T9" fmla="*/ 0 60000 65536"/>
              <a:gd name="T10" fmla="*/ 0 60000 65536"/>
              <a:gd name="T11" fmla="*/ 0 60000 65536"/>
              <a:gd name="T12" fmla="*/ 0 w 1841500"/>
              <a:gd name="T13" fmla="*/ 0 h 302684"/>
              <a:gd name="T14" fmla="*/ 1841500 w 1841500"/>
              <a:gd name="T15" fmla="*/ 302684 h 302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1500" h="302684">
                <a:moveTo>
                  <a:pt x="0" y="294217"/>
                </a:moveTo>
                <a:cubicBezTo>
                  <a:pt x="229658" y="149225"/>
                  <a:pt x="459317" y="4234"/>
                  <a:pt x="698500" y="2117"/>
                </a:cubicBezTo>
                <a:cubicBezTo>
                  <a:pt x="937683" y="0"/>
                  <a:pt x="1244600" y="260350"/>
                  <a:pt x="1435100" y="281517"/>
                </a:cubicBezTo>
                <a:cubicBezTo>
                  <a:pt x="1625600" y="302684"/>
                  <a:pt x="1841500" y="129117"/>
                  <a:pt x="1841500" y="129117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Freeform 44"/>
          <p:cNvSpPr>
            <a:spLocks/>
          </p:cNvSpPr>
          <p:nvPr/>
        </p:nvSpPr>
        <p:spPr bwMode="auto">
          <a:xfrm rot="-2207428">
            <a:off x="5534025" y="3311525"/>
            <a:ext cx="920750" cy="125413"/>
          </a:xfrm>
          <a:custGeom>
            <a:avLst/>
            <a:gdLst>
              <a:gd name="T0" fmla="*/ 0 w 921026"/>
              <a:gd name="T1" fmla="*/ 120682 h 126219"/>
              <a:gd name="T2" fmla="*/ 919094 w 921026"/>
              <a:gd name="T3" fmla="*/ 0 h 126219"/>
              <a:gd name="T4" fmla="*/ 0 60000 65536"/>
              <a:gd name="T5" fmla="*/ 0 60000 65536"/>
              <a:gd name="T6" fmla="*/ 0 w 921026"/>
              <a:gd name="T7" fmla="*/ 0 h 126219"/>
              <a:gd name="T8" fmla="*/ 921026 w 921026"/>
              <a:gd name="T9" fmla="*/ 126219 h 1262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1026" h="126219">
                <a:moveTo>
                  <a:pt x="0" y="126219"/>
                </a:moveTo>
                <a:lnTo>
                  <a:pt x="921026" y="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858000" y="1981200"/>
            <a:ext cx="1143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i="0" dirty="0">
                <a:latin typeface="+mj-lt"/>
                <a:cs typeface="Arial" pitchFamily="34" charset="0"/>
              </a:rPr>
              <a:t>?</a:t>
            </a:r>
          </a:p>
        </p:txBody>
      </p:sp>
      <p:sp>
        <p:nvSpPr>
          <p:cNvPr id="33810" name="Text Box 14"/>
          <p:cNvSpPr txBox="1">
            <a:spLocks noChangeArrowheads="1"/>
          </p:cNvSpPr>
          <p:nvPr/>
        </p:nvSpPr>
        <p:spPr bwMode="auto">
          <a:xfrm>
            <a:off x="3429000" y="5124450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r" eaLnBrk="0" hangingPunct="0">
              <a:lnSpc>
                <a:spcPct val="90000"/>
              </a:lnSpc>
              <a:spcBef>
                <a:spcPct val="70000"/>
              </a:spcBef>
              <a:buSzPct val="115000"/>
            </a:pPr>
            <a:r>
              <a:rPr lang="en-US" sz="1800" i="0"/>
              <a:t>Energy input</a:t>
            </a:r>
          </a:p>
        </p:txBody>
      </p:sp>
      <p:pic>
        <p:nvPicPr>
          <p:cNvPr id="33811" name="Picture 21" descr="goldreich_cascad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44868" t="5106" r="8266" b="25525"/>
          <a:stretch>
            <a:fillRect/>
          </a:stretch>
        </p:blipFill>
        <p:spPr bwMode="auto">
          <a:xfrm>
            <a:off x="152400" y="1676400"/>
            <a:ext cx="3429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2"/>
          <p:cNvSpPr>
            <a:spLocks noChangeArrowheads="1"/>
          </p:cNvSpPr>
          <p:nvPr/>
        </p:nvSpPr>
        <p:spPr bwMode="auto">
          <a:xfrm rot="-1114617">
            <a:off x="4510088" y="4597400"/>
            <a:ext cx="3200400" cy="533400"/>
          </a:xfrm>
          <a:prstGeom prst="rect">
            <a:avLst/>
          </a:prstGeom>
          <a:blipFill dpi="0" rotWithShape="1">
            <a:blip r:embed="rId2" cstate="print">
              <a:lum bright="6000"/>
            </a:blip>
            <a:srcRect/>
            <a:tile tx="0" ty="0" sx="100000" sy="100000" flip="none" algn="tl"/>
          </a:blip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4" name="Pie 33"/>
          <p:cNvSpPr/>
          <p:nvPr/>
        </p:nvSpPr>
        <p:spPr bwMode="auto">
          <a:xfrm>
            <a:off x="914400" y="2209800"/>
            <a:ext cx="7099300" cy="7010400"/>
          </a:xfrm>
          <a:prstGeom prst="pie">
            <a:avLst>
              <a:gd name="adj1" fmla="val 19921258"/>
              <a:gd name="adj2" fmla="val 21598832"/>
            </a:avLst>
          </a:prstGeom>
          <a:blipFill>
            <a:blip r:embed="rId2" cstate="print">
              <a:lum bright="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Pie 11"/>
          <p:cNvSpPr/>
          <p:nvPr/>
        </p:nvSpPr>
        <p:spPr bwMode="auto">
          <a:xfrm>
            <a:off x="3887788" y="5105400"/>
            <a:ext cx="1219200" cy="1219200"/>
          </a:xfrm>
          <a:prstGeom prst="pie">
            <a:avLst>
              <a:gd name="adj1" fmla="val 16202251"/>
              <a:gd name="adj2" fmla="val 21598625"/>
            </a:avLst>
          </a:prstGeom>
          <a:blipFill>
            <a:blip r:embed="rId2" cstate="print">
              <a:lum bright="-2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</a:rPr>
              <a:t>Anisotropic MHD turbulence</a:t>
            </a:r>
          </a:p>
        </p:txBody>
      </p:sp>
      <p:sp>
        <p:nvSpPr>
          <p:cNvPr id="34822" name="Text Box 14"/>
          <p:cNvSpPr txBox="1">
            <a:spLocks noChangeArrowheads="1"/>
          </p:cNvSpPr>
          <p:nvPr/>
        </p:nvSpPr>
        <p:spPr bwMode="auto">
          <a:xfrm>
            <a:off x="76200" y="801688"/>
            <a:ext cx="906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70000"/>
              </a:spcBef>
              <a:buSzPct val="115000"/>
              <a:buFontTx/>
              <a:buChar char="•"/>
            </a:pPr>
            <a:r>
              <a:rPr lang="en-US" sz="2000" i="0"/>
              <a:t>When magnetic field is strong, the basic building block of turbulence isn’t an “eddy,” but an Alfvén wave packet.</a:t>
            </a:r>
          </a:p>
        </p:txBody>
      </p:sp>
      <p:sp>
        <p:nvSpPr>
          <p:cNvPr id="34823" name="Text Box 14"/>
          <p:cNvSpPr txBox="1">
            <a:spLocks noChangeArrowheads="1"/>
          </p:cNvSpPr>
          <p:nvPr/>
        </p:nvSpPr>
        <p:spPr bwMode="auto">
          <a:xfrm>
            <a:off x="76200" y="1524000"/>
            <a:ext cx="38862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/>
              <a:t>Alfvén waves propagate ~freely in the </a:t>
            </a:r>
            <a:r>
              <a:rPr lang="en-US" sz="2000" b="1" i="0"/>
              <a:t>parallel</a:t>
            </a:r>
            <a:r>
              <a:rPr lang="en-US" sz="2000" i="0"/>
              <a:t> direction (and don’t interact easily with one another), but field lines can “shuffle” in the </a:t>
            </a:r>
            <a:r>
              <a:rPr lang="en-US" sz="2000" b="1" i="0"/>
              <a:t>perpendicular</a:t>
            </a:r>
            <a:r>
              <a:rPr lang="en-US" sz="2000" i="0"/>
              <a:t> direction.</a:t>
            </a:r>
          </a:p>
          <a:p>
            <a:pPr marL="169863" indent="-169863" eaLnBrk="0" hangingPunct="0">
              <a:lnSpc>
                <a:spcPct val="90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/>
              <a:t>Thus, when the background field is strong, cascade proceeds mainly in the plane perpendicular to field </a:t>
            </a:r>
            <a:r>
              <a:rPr lang="en-US" sz="1800" i="0"/>
              <a:t>(Strauss 1976; Montgomery 1982).</a:t>
            </a:r>
          </a:p>
        </p:txBody>
      </p:sp>
      <p:cxnSp>
        <p:nvCxnSpPr>
          <p:cNvPr id="34824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2172494" y="3620294"/>
            <a:ext cx="46482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5" name="Straight Arrow Connector 7"/>
          <p:cNvCxnSpPr>
            <a:cxnSpLocks noChangeShapeType="1"/>
          </p:cNvCxnSpPr>
          <p:nvPr/>
        </p:nvCxnSpPr>
        <p:spPr bwMode="auto">
          <a:xfrm>
            <a:off x="4267200" y="5713413"/>
            <a:ext cx="46482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34826" name="Group 22"/>
          <p:cNvGrpSpPr>
            <a:grpSpLocks/>
          </p:cNvGrpSpPr>
          <p:nvPr/>
        </p:nvGrpSpPr>
        <p:grpSpPr bwMode="auto">
          <a:xfrm>
            <a:off x="4038600" y="1143000"/>
            <a:ext cx="914400" cy="461963"/>
            <a:chOff x="4495800" y="1524000"/>
            <a:chExt cx="914400" cy="461665"/>
          </a:xfrm>
        </p:grpSpPr>
        <p:sp>
          <p:nvSpPr>
            <p:cNvPr id="34840" name="TextBox 12"/>
            <p:cNvSpPr txBox="1">
              <a:spLocks noChangeArrowheads="1"/>
            </p:cNvSpPr>
            <p:nvPr/>
          </p:nvSpPr>
          <p:spPr bwMode="auto">
            <a:xfrm>
              <a:off x="4495800" y="1524000"/>
              <a:ext cx="91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k</a:t>
              </a:r>
            </a:p>
          </p:txBody>
        </p:sp>
        <p:cxnSp>
          <p:nvCxnSpPr>
            <p:cNvPr id="34841" name="Straight Connector 14"/>
            <p:cNvCxnSpPr>
              <a:cxnSpLocks noChangeShapeType="1"/>
            </p:cNvCxnSpPr>
            <p:nvPr/>
          </p:nvCxnSpPr>
          <p:spPr bwMode="auto">
            <a:xfrm rot="5400000">
              <a:off x="4686300" y="1897856"/>
              <a:ext cx="152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34842" name="Straight Connector 15"/>
            <p:cNvCxnSpPr>
              <a:cxnSpLocks noChangeShapeType="1"/>
            </p:cNvCxnSpPr>
            <p:nvPr/>
          </p:nvCxnSpPr>
          <p:spPr bwMode="auto">
            <a:xfrm rot="5400000">
              <a:off x="4745832" y="1897856"/>
              <a:ext cx="152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</p:grpSp>
      <p:sp>
        <p:nvSpPr>
          <p:cNvPr id="34827" name="TextBox 16"/>
          <p:cNvSpPr txBox="1">
            <a:spLocks noChangeArrowheads="1"/>
          </p:cNvSpPr>
          <p:nvPr/>
        </p:nvSpPr>
        <p:spPr bwMode="auto">
          <a:xfrm>
            <a:off x="8458200" y="5181600"/>
            <a:ext cx="59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</a:t>
            </a:r>
          </a:p>
        </p:txBody>
      </p:sp>
      <p:cxnSp>
        <p:nvCxnSpPr>
          <p:cNvPr id="34828" name="Straight Connector 17"/>
          <p:cNvCxnSpPr>
            <a:cxnSpLocks noChangeShapeType="1"/>
          </p:cNvCxnSpPr>
          <p:nvPr/>
        </p:nvCxnSpPr>
        <p:spPr bwMode="auto">
          <a:xfrm rot="10800000">
            <a:off x="8680450" y="5588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lg"/>
          </a:ln>
        </p:spPr>
      </p:cxnSp>
      <p:cxnSp>
        <p:nvCxnSpPr>
          <p:cNvPr id="34829" name="Straight Connector 18"/>
          <p:cNvCxnSpPr>
            <a:cxnSpLocks noChangeShapeType="1"/>
          </p:cNvCxnSpPr>
          <p:nvPr/>
        </p:nvCxnSpPr>
        <p:spPr bwMode="auto">
          <a:xfrm rot="5400000">
            <a:off x="8699500" y="5532438"/>
            <a:ext cx="1143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lg"/>
          </a:ln>
        </p:spPr>
      </p:cxnSp>
      <p:sp>
        <p:nvSpPr>
          <p:cNvPr id="34830" name="Freeform 42"/>
          <p:cNvSpPr>
            <a:spLocks/>
          </p:cNvSpPr>
          <p:nvPr/>
        </p:nvSpPr>
        <p:spPr bwMode="auto">
          <a:xfrm rot="666537">
            <a:off x="5329238" y="4762500"/>
            <a:ext cx="1905000" cy="930275"/>
          </a:xfrm>
          <a:custGeom>
            <a:avLst/>
            <a:gdLst>
              <a:gd name="T0" fmla="*/ 0 w 1905000"/>
              <a:gd name="T1" fmla="*/ 934517 h 929570"/>
              <a:gd name="T2" fmla="*/ 698500 w 1905000"/>
              <a:gd name="T3" fmla="*/ 640863 h 929570"/>
              <a:gd name="T4" fmla="*/ 1143000 w 1905000"/>
              <a:gd name="T5" fmla="*/ 102496 h 929570"/>
              <a:gd name="T6" fmla="*/ 1905000 w 1905000"/>
              <a:gd name="T7" fmla="*/ 25894 h 929570"/>
              <a:gd name="T8" fmla="*/ 0 60000 65536"/>
              <a:gd name="T9" fmla="*/ 0 60000 65536"/>
              <a:gd name="T10" fmla="*/ 0 60000 65536"/>
              <a:gd name="T11" fmla="*/ 0 60000 65536"/>
              <a:gd name="T12" fmla="*/ 0 w 1905000"/>
              <a:gd name="T13" fmla="*/ 0 h 929570"/>
              <a:gd name="T14" fmla="*/ 1905000 w 1905000"/>
              <a:gd name="T15" fmla="*/ 929570 h 929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5000" h="929570">
                <a:moveTo>
                  <a:pt x="0" y="929570"/>
                </a:moveTo>
                <a:cubicBezTo>
                  <a:pt x="229658" y="784578"/>
                  <a:pt x="508000" y="775406"/>
                  <a:pt x="698500" y="637470"/>
                </a:cubicBezTo>
                <a:cubicBezTo>
                  <a:pt x="889000" y="499534"/>
                  <a:pt x="941917" y="203906"/>
                  <a:pt x="1143000" y="101953"/>
                </a:cubicBezTo>
                <a:cubicBezTo>
                  <a:pt x="1344083" y="0"/>
                  <a:pt x="1905000" y="25754"/>
                  <a:pt x="1905000" y="25754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Freeform 43"/>
          <p:cNvSpPr>
            <a:spLocks/>
          </p:cNvSpPr>
          <p:nvPr/>
        </p:nvSpPr>
        <p:spPr bwMode="auto">
          <a:xfrm rot="-485013">
            <a:off x="6070600" y="5294313"/>
            <a:ext cx="1620838" cy="182562"/>
          </a:xfrm>
          <a:custGeom>
            <a:avLst/>
            <a:gdLst>
              <a:gd name="T0" fmla="*/ 0 w 1841500"/>
              <a:gd name="T1" fmla="*/ 5127 h 302684"/>
              <a:gd name="T2" fmla="*/ 251580 w 1841500"/>
              <a:gd name="T3" fmla="*/ 37 h 302684"/>
              <a:gd name="T4" fmla="*/ 516883 w 1841500"/>
              <a:gd name="T5" fmla="*/ 4905 h 302684"/>
              <a:gd name="T6" fmla="*/ 663256 w 1841500"/>
              <a:gd name="T7" fmla="*/ 2250 h 302684"/>
              <a:gd name="T8" fmla="*/ 0 60000 65536"/>
              <a:gd name="T9" fmla="*/ 0 60000 65536"/>
              <a:gd name="T10" fmla="*/ 0 60000 65536"/>
              <a:gd name="T11" fmla="*/ 0 60000 65536"/>
              <a:gd name="T12" fmla="*/ 0 w 1841500"/>
              <a:gd name="T13" fmla="*/ 0 h 302684"/>
              <a:gd name="T14" fmla="*/ 1841500 w 1841500"/>
              <a:gd name="T15" fmla="*/ 302684 h 302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1500" h="302684">
                <a:moveTo>
                  <a:pt x="0" y="294217"/>
                </a:moveTo>
                <a:cubicBezTo>
                  <a:pt x="229658" y="149225"/>
                  <a:pt x="459317" y="4234"/>
                  <a:pt x="698500" y="2117"/>
                </a:cubicBezTo>
                <a:cubicBezTo>
                  <a:pt x="937683" y="0"/>
                  <a:pt x="1244600" y="260350"/>
                  <a:pt x="1435100" y="281517"/>
                </a:cubicBezTo>
                <a:cubicBezTo>
                  <a:pt x="1625600" y="302684"/>
                  <a:pt x="1841500" y="129117"/>
                  <a:pt x="1841500" y="129117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Text Box 14"/>
          <p:cNvSpPr txBox="1">
            <a:spLocks noChangeArrowheads="1"/>
          </p:cNvSpPr>
          <p:nvPr/>
        </p:nvSpPr>
        <p:spPr bwMode="auto">
          <a:xfrm>
            <a:off x="3429000" y="5124450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r" eaLnBrk="0" hangingPunct="0">
              <a:lnSpc>
                <a:spcPct val="90000"/>
              </a:lnSpc>
              <a:spcBef>
                <a:spcPct val="70000"/>
              </a:spcBef>
              <a:buSzPct val="115000"/>
            </a:pPr>
            <a:r>
              <a:rPr lang="en-US" sz="1800" i="0"/>
              <a:t>Energy input</a:t>
            </a:r>
          </a:p>
        </p:txBody>
      </p:sp>
      <p:sp>
        <p:nvSpPr>
          <p:cNvPr id="34833" name="Freeform 14"/>
          <p:cNvSpPr>
            <a:spLocks/>
          </p:cNvSpPr>
          <p:nvPr/>
        </p:nvSpPr>
        <p:spPr bwMode="auto">
          <a:xfrm>
            <a:off x="8077200" y="1676400"/>
            <a:ext cx="219075" cy="244475"/>
          </a:xfrm>
          <a:custGeom>
            <a:avLst/>
            <a:gdLst>
              <a:gd name="T0" fmla="*/ 2147483647 w 491"/>
              <a:gd name="T1" fmla="*/ 2147483647 h 453"/>
              <a:gd name="T2" fmla="*/ 2147483647 w 491"/>
              <a:gd name="T3" fmla="*/ 2147483647 h 453"/>
              <a:gd name="T4" fmla="*/ 2147483647 w 491"/>
              <a:gd name="T5" fmla="*/ 2147483647 h 453"/>
              <a:gd name="T6" fmla="*/ 2147483647 w 491"/>
              <a:gd name="T7" fmla="*/ 2147483647 h 453"/>
              <a:gd name="T8" fmla="*/ 2147483647 w 491"/>
              <a:gd name="T9" fmla="*/ 2147483647 h 453"/>
              <a:gd name="T10" fmla="*/ 2147483647 w 491"/>
              <a:gd name="T11" fmla="*/ 2147483647 h 453"/>
              <a:gd name="T12" fmla="*/ 2147483647 w 491"/>
              <a:gd name="T13" fmla="*/ 2147483647 h 453"/>
              <a:gd name="T14" fmla="*/ 2147483647 w 491"/>
              <a:gd name="T15" fmla="*/ 2147483647 h 453"/>
              <a:gd name="T16" fmla="*/ 2147483647 w 491"/>
              <a:gd name="T17" fmla="*/ 2147483647 h 4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1"/>
              <a:gd name="T28" fmla="*/ 0 h 453"/>
              <a:gd name="T29" fmla="*/ 491 w 491"/>
              <a:gd name="T30" fmla="*/ 453 h 4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1" h="453">
                <a:moveTo>
                  <a:pt x="32" y="245"/>
                </a:moveTo>
                <a:cubicBezTo>
                  <a:pt x="0" y="293"/>
                  <a:pt x="48" y="421"/>
                  <a:pt x="80" y="437"/>
                </a:cubicBezTo>
                <a:cubicBezTo>
                  <a:pt x="112" y="453"/>
                  <a:pt x="185" y="353"/>
                  <a:pt x="224" y="341"/>
                </a:cubicBezTo>
                <a:cubicBezTo>
                  <a:pt x="263" y="329"/>
                  <a:pt x="285" y="374"/>
                  <a:pt x="312" y="364"/>
                </a:cubicBezTo>
                <a:cubicBezTo>
                  <a:pt x="339" y="354"/>
                  <a:pt x="362" y="324"/>
                  <a:pt x="387" y="280"/>
                </a:cubicBezTo>
                <a:cubicBezTo>
                  <a:pt x="412" y="236"/>
                  <a:pt x="491" y="147"/>
                  <a:pt x="464" y="101"/>
                </a:cubicBezTo>
                <a:cubicBezTo>
                  <a:pt x="437" y="55"/>
                  <a:pt x="291" y="10"/>
                  <a:pt x="224" y="5"/>
                </a:cubicBezTo>
                <a:cubicBezTo>
                  <a:pt x="157" y="0"/>
                  <a:pt x="93" y="32"/>
                  <a:pt x="61" y="72"/>
                </a:cubicBezTo>
                <a:cubicBezTo>
                  <a:pt x="29" y="112"/>
                  <a:pt x="38" y="209"/>
                  <a:pt x="32" y="245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Freeform 15"/>
          <p:cNvSpPr>
            <a:spLocks/>
          </p:cNvSpPr>
          <p:nvPr/>
        </p:nvSpPr>
        <p:spPr bwMode="auto">
          <a:xfrm rot="16200000" flipH="1">
            <a:off x="8356600" y="1912938"/>
            <a:ext cx="219075" cy="244475"/>
          </a:xfrm>
          <a:custGeom>
            <a:avLst/>
            <a:gdLst>
              <a:gd name="T0" fmla="*/ 2147483647 w 491"/>
              <a:gd name="T1" fmla="*/ 2147483647 h 453"/>
              <a:gd name="T2" fmla="*/ 2147483647 w 491"/>
              <a:gd name="T3" fmla="*/ 2147483647 h 453"/>
              <a:gd name="T4" fmla="*/ 2147483647 w 491"/>
              <a:gd name="T5" fmla="*/ 2147483647 h 453"/>
              <a:gd name="T6" fmla="*/ 2147483647 w 491"/>
              <a:gd name="T7" fmla="*/ 2147483647 h 453"/>
              <a:gd name="T8" fmla="*/ 2147483647 w 491"/>
              <a:gd name="T9" fmla="*/ 2147483647 h 453"/>
              <a:gd name="T10" fmla="*/ 2147483647 w 491"/>
              <a:gd name="T11" fmla="*/ 2147483647 h 453"/>
              <a:gd name="T12" fmla="*/ 2147483647 w 491"/>
              <a:gd name="T13" fmla="*/ 2147483647 h 453"/>
              <a:gd name="T14" fmla="*/ 2147483647 w 491"/>
              <a:gd name="T15" fmla="*/ 2147483647 h 453"/>
              <a:gd name="T16" fmla="*/ 2147483647 w 491"/>
              <a:gd name="T17" fmla="*/ 2147483647 h 4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1"/>
              <a:gd name="T28" fmla="*/ 0 h 453"/>
              <a:gd name="T29" fmla="*/ 491 w 491"/>
              <a:gd name="T30" fmla="*/ 453 h 4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1" h="453">
                <a:moveTo>
                  <a:pt x="32" y="245"/>
                </a:moveTo>
                <a:cubicBezTo>
                  <a:pt x="0" y="293"/>
                  <a:pt x="48" y="421"/>
                  <a:pt x="80" y="437"/>
                </a:cubicBezTo>
                <a:cubicBezTo>
                  <a:pt x="112" y="453"/>
                  <a:pt x="185" y="353"/>
                  <a:pt x="224" y="341"/>
                </a:cubicBezTo>
                <a:cubicBezTo>
                  <a:pt x="263" y="329"/>
                  <a:pt x="285" y="374"/>
                  <a:pt x="312" y="364"/>
                </a:cubicBezTo>
                <a:cubicBezTo>
                  <a:pt x="339" y="354"/>
                  <a:pt x="362" y="324"/>
                  <a:pt x="387" y="280"/>
                </a:cubicBezTo>
                <a:cubicBezTo>
                  <a:pt x="412" y="236"/>
                  <a:pt x="491" y="147"/>
                  <a:pt x="464" y="101"/>
                </a:cubicBezTo>
                <a:cubicBezTo>
                  <a:pt x="437" y="55"/>
                  <a:pt x="291" y="10"/>
                  <a:pt x="224" y="5"/>
                </a:cubicBezTo>
                <a:cubicBezTo>
                  <a:pt x="157" y="0"/>
                  <a:pt x="93" y="32"/>
                  <a:pt x="61" y="72"/>
                </a:cubicBezTo>
                <a:cubicBezTo>
                  <a:pt x="29" y="112"/>
                  <a:pt x="38" y="209"/>
                  <a:pt x="32" y="245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Freeform 16"/>
          <p:cNvSpPr>
            <a:spLocks/>
          </p:cNvSpPr>
          <p:nvPr/>
        </p:nvSpPr>
        <p:spPr bwMode="auto">
          <a:xfrm rot="-2488816">
            <a:off x="7975600" y="2065338"/>
            <a:ext cx="219075" cy="244475"/>
          </a:xfrm>
          <a:custGeom>
            <a:avLst/>
            <a:gdLst>
              <a:gd name="T0" fmla="*/ 2147483647 w 491"/>
              <a:gd name="T1" fmla="*/ 2147483647 h 453"/>
              <a:gd name="T2" fmla="*/ 2147483647 w 491"/>
              <a:gd name="T3" fmla="*/ 2147483647 h 453"/>
              <a:gd name="T4" fmla="*/ 2147483647 w 491"/>
              <a:gd name="T5" fmla="*/ 2147483647 h 453"/>
              <a:gd name="T6" fmla="*/ 2147483647 w 491"/>
              <a:gd name="T7" fmla="*/ 2147483647 h 453"/>
              <a:gd name="T8" fmla="*/ 2147483647 w 491"/>
              <a:gd name="T9" fmla="*/ 2147483647 h 453"/>
              <a:gd name="T10" fmla="*/ 2147483647 w 491"/>
              <a:gd name="T11" fmla="*/ 2147483647 h 453"/>
              <a:gd name="T12" fmla="*/ 2147483647 w 491"/>
              <a:gd name="T13" fmla="*/ 2147483647 h 453"/>
              <a:gd name="T14" fmla="*/ 2147483647 w 491"/>
              <a:gd name="T15" fmla="*/ 2147483647 h 453"/>
              <a:gd name="T16" fmla="*/ 2147483647 w 491"/>
              <a:gd name="T17" fmla="*/ 2147483647 h 4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1"/>
              <a:gd name="T28" fmla="*/ 0 h 453"/>
              <a:gd name="T29" fmla="*/ 491 w 491"/>
              <a:gd name="T30" fmla="*/ 453 h 4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1" h="453">
                <a:moveTo>
                  <a:pt x="32" y="245"/>
                </a:moveTo>
                <a:cubicBezTo>
                  <a:pt x="0" y="293"/>
                  <a:pt x="48" y="421"/>
                  <a:pt x="80" y="437"/>
                </a:cubicBezTo>
                <a:cubicBezTo>
                  <a:pt x="112" y="453"/>
                  <a:pt x="185" y="353"/>
                  <a:pt x="224" y="341"/>
                </a:cubicBezTo>
                <a:cubicBezTo>
                  <a:pt x="263" y="329"/>
                  <a:pt x="285" y="374"/>
                  <a:pt x="312" y="364"/>
                </a:cubicBezTo>
                <a:cubicBezTo>
                  <a:pt x="339" y="354"/>
                  <a:pt x="362" y="324"/>
                  <a:pt x="387" y="280"/>
                </a:cubicBezTo>
                <a:cubicBezTo>
                  <a:pt x="412" y="236"/>
                  <a:pt x="491" y="147"/>
                  <a:pt x="464" y="101"/>
                </a:cubicBezTo>
                <a:cubicBezTo>
                  <a:pt x="437" y="55"/>
                  <a:pt x="291" y="10"/>
                  <a:pt x="224" y="5"/>
                </a:cubicBezTo>
                <a:cubicBezTo>
                  <a:pt x="157" y="0"/>
                  <a:pt x="93" y="32"/>
                  <a:pt x="61" y="72"/>
                </a:cubicBezTo>
                <a:cubicBezTo>
                  <a:pt x="29" y="112"/>
                  <a:pt x="38" y="209"/>
                  <a:pt x="32" y="245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Freeform 17"/>
          <p:cNvSpPr>
            <a:spLocks/>
          </p:cNvSpPr>
          <p:nvPr/>
        </p:nvSpPr>
        <p:spPr bwMode="auto">
          <a:xfrm>
            <a:off x="4648200" y="1684338"/>
            <a:ext cx="782638" cy="211137"/>
          </a:xfrm>
          <a:custGeom>
            <a:avLst/>
            <a:gdLst>
              <a:gd name="T0" fmla="*/ 2147483647 w 598"/>
              <a:gd name="T1" fmla="*/ 2147483647 h 194"/>
              <a:gd name="T2" fmla="*/ 2147483647 w 598"/>
              <a:gd name="T3" fmla="*/ 2147483647 h 194"/>
              <a:gd name="T4" fmla="*/ 2147483647 w 598"/>
              <a:gd name="T5" fmla="*/ 2147483647 h 194"/>
              <a:gd name="T6" fmla="*/ 2147483647 w 598"/>
              <a:gd name="T7" fmla="*/ 2147483647 h 194"/>
              <a:gd name="T8" fmla="*/ 2147483647 w 598"/>
              <a:gd name="T9" fmla="*/ 2147483647 h 194"/>
              <a:gd name="T10" fmla="*/ 2147483647 w 598"/>
              <a:gd name="T11" fmla="*/ 2147483647 h 194"/>
              <a:gd name="T12" fmla="*/ 2147483647 w 598"/>
              <a:gd name="T13" fmla="*/ 2147483647 h 194"/>
              <a:gd name="T14" fmla="*/ 2147483647 w 598"/>
              <a:gd name="T15" fmla="*/ 2147483647 h 194"/>
              <a:gd name="T16" fmla="*/ 2147483647 w 598"/>
              <a:gd name="T17" fmla="*/ 2147483647 h 1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"/>
              <a:gd name="T28" fmla="*/ 0 h 194"/>
              <a:gd name="T29" fmla="*/ 598 w 598"/>
              <a:gd name="T30" fmla="*/ 194 h 1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8" h="194">
                <a:moveTo>
                  <a:pt x="44" y="107"/>
                </a:moveTo>
                <a:cubicBezTo>
                  <a:pt x="0" y="127"/>
                  <a:pt x="66" y="186"/>
                  <a:pt x="109" y="190"/>
                </a:cubicBezTo>
                <a:cubicBezTo>
                  <a:pt x="152" y="194"/>
                  <a:pt x="250" y="136"/>
                  <a:pt x="303" y="131"/>
                </a:cubicBezTo>
                <a:cubicBezTo>
                  <a:pt x="356" y="126"/>
                  <a:pt x="389" y="159"/>
                  <a:pt x="427" y="158"/>
                </a:cubicBezTo>
                <a:cubicBezTo>
                  <a:pt x="465" y="157"/>
                  <a:pt x="508" y="142"/>
                  <a:pt x="530" y="122"/>
                </a:cubicBezTo>
                <a:cubicBezTo>
                  <a:pt x="552" y="102"/>
                  <a:pt x="598" y="60"/>
                  <a:pt x="561" y="40"/>
                </a:cubicBezTo>
                <a:cubicBezTo>
                  <a:pt x="524" y="20"/>
                  <a:pt x="387" y="4"/>
                  <a:pt x="307" y="2"/>
                </a:cubicBezTo>
                <a:cubicBezTo>
                  <a:pt x="227" y="0"/>
                  <a:pt x="127" y="14"/>
                  <a:pt x="83" y="31"/>
                </a:cubicBezTo>
                <a:cubicBezTo>
                  <a:pt x="40" y="49"/>
                  <a:pt x="52" y="91"/>
                  <a:pt x="44" y="107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Freeform 18"/>
          <p:cNvSpPr>
            <a:spLocks/>
          </p:cNvSpPr>
          <p:nvPr/>
        </p:nvSpPr>
        <p:spPr bwMode="auto">
          <a:xfrm>
            <a:off x="8424863" y="3776663"/>
            <a:ext cx="176212" cy="874712"/>
          </a:xfrm>
          <a:custGeom>
            <a:avLst/>
            <a:gdLst>
              <a:gd name="T0" fmla="*/ 2147483647 w 172"/>
              <a:gd name="T1" fmla="*/ 2147483647 h 552"/>
              <a:gd name="T2" fmla="*/ 2147483647 w 172"/>
              <a:gd name="T3" fmla="*/ 2147483647 h 552"/>
              <a:gd name="T4" fmla="*/ 2147483647 w 172"/>
              <a:gd name="T5" fmla="*/ 2147483647 h 552"/>
              <a:gd name="T6" fmla="*/ 2147483647 w 172"/>
              <a:gd name="T7" fmla="*/ 2147483647 h 552"/>
              <a:gd name="T8" fmla="*/ 2147483647 w 172"/>
              <a:gd name="T9" fmla="*/ 2147483647 h 552"/>
              <a:gd name="T10" fmla="*/ 2147483647 w 172"/>
              <a:gd name="T11" fmla="*/ 2147483647 h 552"/>
              <a:gd name="T12" fmla="*/ 2147483647 w 172"/>
              <a:gd name="T13" fmla="*/ 2147483647 h 552"/>
              <a:gd name="T14" fmla="*/ 2147483647 w 172"/>
              <a:gd name="T15" fmla="*/ 2147483647 h 552"/>
              <a:gd name="T16" fmla="*/ 2147483647 w 172"/>
              <a:gd name="T17" fmla="*/ 2147483647 h 5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"/>
              <a:gd name="T28" fmla="*/ 0 h 552"/>
              <a:gd name="T29" fmla="*/ 172 w 172"/>
              <a:gd name="T30" fmla="*/ 552 h 5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" h="552">
                <a:moveTo>
                  <a:pt x="47" y="278"/>
                </a:moveTo>
                <a:cubicBezTo>
                  <a:pt x="51" y="348"/>
                  <a:pt x="27" y="488"/>
                  <a:pt x="30" y="520"/>
                </a:cubicBezTo>
                <a:cubicBezTo>
                  <a:pt x="33" y="552"/>
                  <a:pt x="56" y="472"/>
                  <a:pt x="68" y="473"/>
                </a:cubicBezTo>
                <a:cubicBezTo>
                  <a:pt x="80" y="474"/>
                  <a:pt x="95" y="542"/>
                  <a:pt x="105" y="528"/>
                </a:cubicBezTo>
                <a:cubicBezTo>
                  <a:pt x="115" y="514"/>
                  <a:pt x="122" y="454"/>
                  <a:pt x="131" y="389"/>
                </a:cubicBezTo>
                <a:cubicBezTo>
                  <a:pt x="140" y="324"/>
                  <a:pt x="172" y="204"/>
                  <a:pt x="161" y="140"/>
                </a:cubicBezTo>
                <a:cubicBezTo>
                  <a:pt x="151" y="76"/>
                  <a:pt x="94" y="14"/>
                  <a:pt x="68" y="7"/>
                </a:cubicBezTo>
                <a:cubicBezTo>
                  <a:pt x="41" y="0"/>
                  <a:pt x="8" y="55"/>
                  <a:pt x="4" y="100"/>
                </a:cubicBezTo>
                <a:cubicBezTo>
                  <a:pt x="0" y="145"/>
                  <a:pt x="46" y="194"/>
                  <a:pt x="47" y="278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Freeform 19"/>
          <p:cNvSpPr>
            <a:spLocks/>
          </p:cNvSpPr>
          <p:nvPr/>
        </p:nvSpPr>
        <p:spPr bwMode="auto">
          <a:xfrm flipV="1">
            <a:off x="8177213" y="4002088"/>
            <a:ext cx="176212" cy="874712"/>
          </a:xfrm>
          <a:custGeom>
            <a:avLst/>
            <a:gdLst>
              <a:gd name="T0" fmla="*/ 2147483647 w 172"/>
              <a:gd name="T1" fmla="*/ 2147483647 h 552"/>
              <a:gd name="T2" fmla="*/ 2147483647 w 172"/>
              <a:gd name="T3" fmla="*/ 2147483647 h 552"/>
              <a:gd name="T4" fmla="*/ 2147483647 w 172"/>
              <a:gd name="T5" fmla="*/ 2147483647 h 552"/>
              <a:gd name="T6" fmla="*/ 2147483647 w 172"/>
              <a:gd name="T7" fmla="*/ 2147483647 h 552"/>
              <a:gd name="T8" fmla="*/ 2147483647 w 172"/>
              <a:gd name="T9" fmla="*/ 2147483647 h 552"/>
              <a:gd name="T10" fmla="*/ 2147483647 w 172"/>
              <a:gd name="T11" fmla="*/ 2147483647 h 552"/>
              <a:gd name="T12" fmla="*/ 2147483647 w 172"/>
              <a:gd name="T13" fmla="*/ 2147483647 h 552"/>
              <a:gd name="T14" fmla="*/ 2147483647 w 172"/>
              <a:gd name="T15" fmla="*/ 2147483647 h 552"/>
              <a:gd name="T16" fmla="*/ 2147483647 w 172"/>
              <a:gd name="T17" fmla="*/ 2147483647 h 5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"/>
              <a:gd name="T28" fmla="*/ 0 h 552"/>
              <a:gd name="T29" fmla="*/ 172 w 172"/>
              <a:gd name="T30" fmla="*/ 552 h 5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" h="552">
                <a:moveTo>
                  <a:pt x="47" y="278"/>
                </a:moveTo>
                <a:cubicBezTo>
                  <a:pt x="51" y="348"/>
                  <a:pt x="27" y="488"/>
                  <a:pt x="30" y="520"/>
                </a:cubicBezTo>
                <a:cubicBezTo>
                  <a:pt x="33" y="552"/>
                  <a:pt x="56" y="472"/>
                  <a:pt x="68" y="473"/>
                </a:cubicBezTo>
                <a:cubicBezTo>
                  <a:pt x="80" y="474"/>
                  <a:pt x="95" y="542"/>
                  <a:pt x="105" y="528"/>
                </a:cubicBezTo>
                <a:cubicBezTo>
                  <a:pt x="115" y="514"/>
                  <a:pt x="122" y="454"/>
                  <a:pt x="131" y="389"/>
                </a:cubicBezTo>
                <a:cubicBezTo>
                  <a:pt x="140" y="324"/>
                  <a:pt x="172" y="204"/>
                  <a:pt x="161" y="140"/>
                </a:cubicBezTo>
                <a:cubicBezTo>
                  <a:pt x="151" y="76"/>
                  <a:pt x="94" y="14"/>
                  <a:pt x="68" y="7"/>
                </a:cubicBezTo>
                <a:cubicBezTo>
                  <a:pt x="41" y="0"/>
                  <a:pt x="8" y="55"/>
                  <a:pt x="4" y="100"/>
                </a:cubicBezTo>
                <a:cubicBezTo>
                  <a:pt x="0" y="145"/>
                  <a:pt x="46" y="194"/>
                  <a:pt x="47" y="278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Freeform 20"/>
          <p:cNvSpPr>
            <a:spLocks/>
          </p:cNvSpPr>
          <p:nvPr/>
        </p:nvSpPr>
        <p:spPr bwMode="auto">
          <a:xfrm rot="10575316">
            <a:off x="4864100" y="2005013"/>
            <a:ext cx="782638" cy="211137"/>
          </a:xfrm>
          <a:custGeom>
            <a:avLst/>
            <a:gdLst>
              <a:gd name="T0" fmla="*/ 2147483647 w 598"/>
              <a:gd name="T1" fmla="*/ 2147483647 h 194"/>
              <a:gd name="T2" fmla="*/ 2147483647 w 598"/>
              <a:gd name="T3" fmla="*/ 2147483647 h 194"/>
              <a:gd name="T4" fmla="*/ 2147483647 w 598"/>
              <a:gd name="T5" fmla="*/ 2147483647 h 194"/>
              <a:gd name="T6" fmla="*/ 2147483647 w 598"/>
              <a:gd name="T7" fmla="*/ 2147483647 h 194"/>
              <a:gd name="T8" fmla="*/ 2147483647 w 598"/>
              <a:gd name="T9" fmla="*/ 2147483647 h 194"/>
              <a:gd name="T10" fmla="*/ 2147483647 w 598"/>
              <a:gd name="T11" fmla="*/ 2147483647 h 194"/>
              <a:gd name="T12" fmla="*/ 2147483647 w 598"/>
              <a:gd name="T13" fmla="*/ 2147483647 h 194"/>
              <a:gd name="T14" fmla="*/ 2147483647 w 598"/>
              <a:gd name="T15" fmla="*/ 2147483647 h 194"/>
              <a:gd name="T16" fmla="*/ 2147483647 w 598"/>
              <a:gd name="T17" fmla="*/ 2147483647 h 1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"/>
              <a:gd name="T28" fmla="*/ 0 h 194"/>
              <a:gd name="T29" fmla="*/ 598 w 598"/>
              <a:gd name="T30" fmla="*/ 194 h 1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8" h="194">
                <a:moveTo>
                  <a:pt x="44" y="107"/>
                </a:moveTo>
                <a:cubicBezTo>
                  <a:pt x="0" y="127"/>
                  <a:pt x="66" y="186"/>
                  <a:pt x="109" y="190"/>
                </a:cubicBezTo>
                <a:cubicBezTo>
                  <a:pt x="152" y="194"/>
                  <a:pt x="250" y="136"/>
                  <a:pt x="303" y="131"/>
                </a:cubicBezTo>
                <a:cubicBezTo>
                  <a:pt x="356" y="126"/>
                  <a:pt x="389" y="159"/>
                  <a:pt x="427" y="158"/>
                </a:cubicBezTo>
                <a:cubicBezTo>
                  <a:pt x="465" y="157"/>
                  <a:pt x="508" y="142"/>
                  <a:pt x="530" y="122"/>
                </a:cubicBezTo>
                <a:cubicBezTo>
                  <a:pt x="552" y="102"/>
                  <a:pt x="598" y="60"/>
                  <a:pt x="561" y="40"/>
                </a:cubicBezTo>
                <a:cubicBezTo>
                  <a:pt x="524" y="20"/>
                  <a:pt x="387" y="4"/>
                  <a:pt x="307" y="2"/>
                </a:cubicBezTo>
                <a:cubicBezTo>
                  <a:pt x="227" y="0"/>
                  <a:pt x="127" y="14"/>
                  <a:pt x="83" y="31"/>
                </a:cubicBezTo>
                <a:cubicBezTo>
                  <a:pt x="40" y="49"/>
                  <a:pt x="52" y="91"/>
                  <a:pt x="44" y="107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2"/>
          <p:cNvSpPr>
            <a:spLocks noChangeArrowheads="1"/>
          </p:cNvSpPr>
          <p:nvPr/>
        </p:nvSpPr>
        <p:spPr bwMode="auto">
          <a:xfrm rot="-1114617">
            <a:off x="4510088" y="4597400"/>
            <a:ext cx="3200400" cy="533400"/>
          </a:xfrm>
          <a:prstGeom prst="rect">
            <a:avLst/>
          </a:prstGeom>
          <a:blipFill dpi="0" rotWithShape="1">
            <a:blip r:embed="rId2" cstate="print">
              <a:lum bright="6000"/>
            </a:blip>
            <a:srcRect/>
            <a:tile tx="0" ty="0" sx="100000" sy="100000" flip="none" algn="tl"/>
          </a:blip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4" name="Pie 33"/>
          <p:cNvSpPr/>
          <p:nvPr/>
        </p:nvSpPr>
        <p:spPr bwMode="auto">
          <a:xfrm>
            <a:off x="914400" y="2209800"/>
            <a:ext cx="7099300" cy="7010400"/>
          </a:xfrm>
          <a:prstGeom prst="pie">
            <a:avLst>
              <a:gd name="adj1" fmla="val 19921258"/>
              <a:gd name="adj2" fmla="val 21598832"/>
            </a:avLst>
          </a:prstGeom>
          <a:blipFill>
            <a:blip r:embed="rId2" cstate="print">
              <a:lum bright="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Pie 11"/>
          <p:cNvSpPr/>
          <p:nvPr/>
        </p:nvSpPr>
        <p:spPr bwMode="auto">
          <a:xfrm>
            <a:off x="3887788" y="5105400"/>
            <a:ext cx="1219200" cy="1219200"/>
          </a:xfrm>
          <a:prstGeom prst="pie">
            <a:avLst>
              <a:gd name="adj1" fmla="val 16202251"/>
              <a:gd name="adj2" fmla="val 21598625"/>
            </a:avLst>
          </a:prstGeom>
          <a:blipFill>
            <a:blip r:embed="rId2" cstate="print">
              <a:lum bright="-2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</a:rPr>
              <a:t>Anisotropic MHD turbulence</a:t>
            </a:r>
          </a:p>
        </p:txBody>
      </p:sp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76200" y="801688"/>
            <a:ext cx="906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70000"/>
              </a:spcBef>
              <a:buSzPct val="115000"/>
              <a:buFontTx/>
              <a:buChar char="•"/>
            </a:pPr>
            <a:r>
              <a:rPr lang="en-US" sz="2000" i="0"/>
              <a:t>When magnetic field is strong, the basic building block of turbulence isn’t an “eddy,” but an Alfvén wave packet.</a:t>
            </a:r>
          </a:p>
        </p:txBody>
      </p:sp>
      <p:cxnSp>
        <p:nvCxnSpPr>
          <p:cNvPr id="35847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2172494" y="3620294"/>
            <a:ext cx="46482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48" name="Straight Arrow Connector 7"/>
          <p:cNvCxnSpPr>
            <a:cxnSpLocks noChangeShapeType="1"/>
          </p:cNvCxnSpPr>
          <p:nvPr/>
        </p:nvCxnSpPr>
        <p:spPr bwMode="auto">
          <a:xfrm>
            <a:off x="4267200" y="5713413"/>
            <a:ext cx="46482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35849" name="Group 22"/>
          <p:cNvGrpSpPr>
            <a:grpSpLocks/>
          </p:cNvGrpSpPr>
          <p:nvPr/>
        </p:nvGrpSpPr>
        <p:grpSpPr bwMode="auto">
          <a:xfrm>
            <a:off x="4038600" y="1143000"/>
            <a:ext cx="914400" cy="461963"/>
            <a:chOff x="4495800" y="1524000"/>
            <a:chExt cx="914400" cy="461665"/>
          </a:xfrm>
        </p:grpSpPr>
        <p:sp>
          <p:nvSpPr>
            <p:cNvPr id="35866" name="TextBox 12"/>
            <p:cNvSpPr txBox="1">
              <a:spLocks noChangeArrowheads="1"/>
            </p:cNvSpPr>
            <p:nvPr/>
          </p:nvSpPr>
          <p:spPr bwMode="auto">
            <a:xfrm>
              <a:off x="4495800" y="1524000"/>
              <a:ext cx="91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k</a:t>
              </a:r>
            </a:p>
          </p:txBody>
        </p:sp>
        <p:cxnSp>
          <p:nvCxnSpPr>
            <p:cNvPr id="35867" name="Straight Connector 14"/>
            <p:cNvCxnSpPr>
              <a:cxnSpLocks noChangeShapeType="1"/>
            </p:cNvCxnSpPr>
            <p:nvPr/>
          </p:nvCxnSpPr>
          <p:spPr bwMode="auto">
            <a:xfrm rot="5400000">
              <a:off x="4686300" y="1897856"/>
              <a:ext cx="152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35868" name="Straight Connector 15"/>
            <p:cNvCxnSpPr>
              <a:cxnSpLocks noChangeShapeType="1"/>
            </p:cNvCxnSpPr>
            <p:nvPr/>
          </p:nvCxnSpPr>
          <p:spPr bwMode="auto">
            <a:xfrm rot="5400000">
              <a:off x="4745832" y="1897856"/>
              <a:ext cx="152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</p:grpSp>
      <p:sp>
        <p:nvSpPr>
          <p:cNvPr id="35850" name="TextBox 16"/>
          <p:cNvSpPr txBox="1">
            <a:spLocks noChangeArrowheads="1"/>
          </p:cNvSpPr>
          <p:nvPr/>
        </p:nvSpPr>
        <p:spPr bwMode="auto">
          <a:xfrm>
            <a:off x="8458200" y="5181600"/>
            <a:ext cx="59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</a:t>
            </a:r>
          </a:p>
        </p:txBody>
      </p:sp>
      <p:cxnSp>
        <p:nvCxnSpPr>
          <p:cNvPr id="35851" name="Straight Connector 17"/>
          <p:cNvCxnSpPr>
            <a:cxnSpLocks noChangeShapeType="1"/>
          </p:cNvCxnSpPr>
          <p:nvPr/>
        </p:nvCxnSpPr>
        <p:spPr bwMode="auto">
          <a:xfrm rot="10800000">
            <a:off x="8680450" y="5588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lg"/>
          </a:ln>
        </p:spPr>
      </p:cxnSp>
      <p:cxnSp>
        <p:nvCxnSpPr>
          <p:cNvPr id="35852" name="Straight Connector 18"/>
          <p:cNvCxnSpPr>
            <a:cxnSpLocks noChangeShapeType="1"/>
          </p:cNvCxnSpPr>
          <p:nvPr/>
        </p:nvCxnSpPr>
        <p:spPr bwMode="auto">
          <a:xfrm rot="5400000">
            <a:off x="8699500" y="5532438"/>
            <a:ext cx="1143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lg"/>
          </a:ln>
        </p:spPr>
      </p:cxnSp>
      <p:sp>
        <p:nvSpPr>
          <p:cNvPr id="35853" name="Freeform 42"/>
          <p:cNvSpPr>
            <a:spLocks/>
          </p:cNvSpPr>
          <p:nvPr/>
        </p:nvSpPr>
        <p:spPr bwMode="auto">
          <a:xfrm rot="666537">
            <a:off x="5329238" y="4762500"/>
            <a:ext cx="1905000" cy="930275"/>
          </a:xfrm>
          <a:custGeom>
            <a:avLst/>
            <a:gdLst>
              <a:gd name="T0" fmla="*/ 0 w 1905000"/>
              <a:gd name="T1" fmla="*/ 934517 h 929570"/>
              <a:gd name="T2" fmla="*/ 698500 w 1905000"/>
              <a:gd name="T3" fmla="*/ 640863 h 929570"/>
              <a:gd name="T4" fmla="*/ 1143000 w 1905000"/>
              <a:gd name="T5" fmla="*/ 102496 h 929570"/>
              <a:gd name="T6" fmla="*/ 1905000 w 1905000"/>
              <a:gd name="T7" fmla="*/ 25894 h 929570"/>
              <a:gd name="T8" fmla="*/ 0 60000 65536"/>
              <a:gd name="T9" fmla="*/ 0 60000 65536"/>
              <a:gd name="T10" fmla="*/ 0 60000 65536"/>
              <a:gd name="T11" fmla="*/ 0 60000 65536"/>
              <a:gd name="T12" fmla="*/ 0 w 1905000"/>
              <a:gd name="T13" fmla="*/ 0 h 929570"/>
              <a:gd name="T14" fmla="*/ 1905000 w 1905000"/>
              <a:gd name="T15" fmla="*/ 929570 h 929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5000" h="929570">
                <a:moveTo>
                  <a:pt x="0" y="929570"/>
                </a:moveTo>
                <a:cubicBezTo>
                  <a:pt x="229658" y="784578"/>
                  <a:pt x="508000" y="775406"/>
                  <a:pt x="698500" y="637470"/>
                </a:cubicBezTo>
                <a:cubicBezTo>
                  <a:pt x="889000" y="499534"/>
                  <a:pt x="941917" y="203906"/>
                  <a:pt x="1143000" y="101953"/>
                </a:cubicBezTo>
                <a:cubicBezTo>
                  <a:pt x="1344083" y="0"/>
                  <a:pt x="1905000" y="25754"/>
                  <a:pt x="1905000" y="25754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Freeform 43"/>
          <p:cNvSpPr>
            <a:spLocks/>
          </p:cNvSpPr>
          <p:nvPr/>
        </p:nvSpPr>
        <p:spPr bwMode="auto">
          <a:xfrm rot="-485013">
            <a:off x="6070600" y="5294313"/>
            <a:ext cx="1620838" cy="182562"/>
          </a:xfrm>
          <a:custGeom>
            <a:avLst/>
            <a:gdLst>
              <a:gd name="T0" fmla="*/ 0 w 1841500"/>
              <a:gd name="T1" fmla="*/ 5127 h 302684"/>
              <a:gd name="T2" fmla="*/ 251580 w 1841500"/>
              <a:gd name="T3" fmla="*/ 37 h 302684"/>
              <a:gd name="T4" fmla="*/ 516883 w 1841500"/>
              <a:gd name="T5" fmla="*/ 4905 h 302684"/>
              <a:gd name="T6" fmla="*/ 663256 w 1841500"/>
              <a:gd name="T7" fmla="*/ 2250 h 302684"/>
              <a:gd name="T8" fmla="*/ 0 60000 65536"/>
              <a:gd name="T9" fmla="*/ 0 60000 65536"/>
              <a:gd name="T10" fmla="*/ 0 60000 65536"/>
              <a:gd name="T11" fmla="*/ 0 60000 65536"/>
              <a:gd name="T12" fmla="*/ 0 w 1841500"/>
              <a:gd name="T13" fmla="*/ 0 h 302684"/>
              <a:gd name="T14" fmla="*/ 1841500 w 1841500"/>
              <a:gd name="T15" fmla="*/ 302684 h 302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1500" h="302684">
                <a:moveTo>
                  <a:pt x="0" y="294217"/>
                </a:moveTo>
                <a:cubicBezTo>
                  <a:pt x="229658" y="149225"/>
                  <a:pt x="459317" y="4234"/>
                  <a:pt x="698500" y="2117"/>
                </a:cubicBezTo>
                <a:cubicBezTo>
                  <a:pt x="937683" y="0"/>
                  <a:pt x="1244600" y="260350"/>
                  <a:pt x="1435100" y="281517"/>
                </a:cubicBezTo>
                <a:cubicBezTo>
                  <a:pt x="1625600" y="302684"/>
                  <a:pt x="1841500" y="129117"/>
                  <a:pt x="1841500" y="129117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3429000" y="5124450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r" eaLnBrk="0" hangingPunct="0">
              <a:lnSpc>
                <a:spcPct val="90000"/>
              </a:lnSpc>
              <a:spcBef>
                <a:spcPct val="70000"/>
              </a:spcBef>
              <a:buSzPct val="115000"/>
            </a:pPr>
            <a:r>
              <a:rPr lang="en-US" sz="1800" i="0"/>
              <a:t>Energy input</a:t>
            </a:r>
          </a:p>
        </p:txBody>
      </p:sp>
      <p:cxnSp>
        <p:nvCxnSpPr>
          <p:cNvPr id="35856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6037263" y="3717925"/>
            <a:ext cx="4233862" cy="1588"/>
          </a:xfrm>
          <a:prstGeom prst="straightConnector1">
            <a:avLst/>
          </a:prstGeom>
          <a:noFill/>
          <a:ln w="38100" algn="ctr">
            <a:solidFill>
              <a:srgbClr val="0000B1">
                <a:alpha val="74901"/>
              </a:srgbClr>
            </a:solidFill>
            <a:prstDash val="sysDash"/>
            <a:round/>
            <a:headEnd/>
            <a:tailEnd/>
          </a:ln>
        </p:spPr>
      </p:cxnSp>
      <p:cxnSp>
        <p:nvCxnSpPr>
          <p:cNvPr id="35857" name="Straight Arrow Connector 24"/>
          <p:cNvCxnSpPr>
            <a:cxnSpLocks noChangeShapeType="1"/>
          </p:cNvCxnSpPr>
          <p:nvPr/>
        </p:nvCxnSpPr>
        <p:spPr bwMode="auto">
          <a:xfrm>
            <a:off x="4267200" y="2133600"/>
            <a:ext cx="4267200" cy="1588"/>
          </a:xfrm>
          <a:prstGeom prst="straightConnector1">
            <a:avLst/>
          </a:prstGeom>
          <a:noFill/>
          <a:ln w="38100" algn="ctr">
            <a:solidFill>
              <a:srgbClr val="E60000">
                <a:alpha val="74901"/>
              </a:srgbClr>
            </a:solidFill>
            <a:prstDash val="sysDash"/>
            <a:round/>
            <a:headEnd/>
            <a:tailEnd/>
          </a:ln>
        </p:spPr>
      </p:cxnSp>
      <p:sp>
        <p:nvSpPr>
          <p:cNvPr id="35858" name="Up Arrow 25"/>
          <p:cNvSpPr>
            <a:spLocks noChangeArrowheads="1"/>
          </p:cNvSpPr>
          <p:nvPr/>
        </p:nvSpPr>
        <p:spPr bwMode="auto">
          <a:xfrm>
            <a:off x="5638800" y="1905000"/>
            <a:ext cx="723900" cy="228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0000">
              <a:alpha val="74901"/>
            </a:srgbClr>
          </a:solid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E60000"/>
              </a:solidFill>
            </a:endParaRPr>
          </a:p>
        </p:txBody>
      </p:sp>
      <p:sp>
        <p:nvSpPr>
          <p:cNvPr id="35859" name="TextBox 26"/>
          <p:cNvSpPr txBox="1">
            <a:spLocks noChangeArrowheads="1"/>
          </p:cNvSpPr>
          <p:nvPr/>
        </p:nvSpPr>
        <p:spPr bwMode="auto">
          <a:xfrm>
            <a:off x="4572000" y="1566863"/>
            <a:ext cx="3124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0">
                <a:solidFill>
                  <a:srgbClr val="E60000"/>
                </a:solidFill>
                <a:latin typeface="Arial" charset="0"/>
                <a:cs typeface="Arial" charset="0"/>
              </a:rPr>
              <a:t>ion cyclotron waves</a:t>
            </a:r>
          </a:p>
        </p:txBody>
      </p:sp>
      <p:sp>
        <p:nvSpPr>
          <p:cNvPr id="35860" name="Up Arrow 27"/>
          <p:cNvSpPr>
            <a:spLocks noChangeArrowheads="1"/>
          </p:cNvSpPr>
          <p:nvPr/>
        </p:nvSpPr>
        <p:spPr bwMode="auto">
          <a:xfrm rot="5400000">
            <a:off x="7916863" y="3798888"/>
            <a:ext cx="723900" cy="228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B1">
              <a:alpha val="74901"/>
            </a:srgbClr>
          </a:solid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5861" name="TextBox 28"/>
          <p:cNvSpPr txBox="1">
            <a:spLocks noChangeArrowheads="1"/>
          </p:cNvSpPr>
          <p:nvPr/>
        </p:nvSpPr>
        <p:spPr bwMode="auto">
          <a:xfrm rot="5400000">
            <a:off x="6993732" y="3812381"/>
            <a:ext cx="3124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0">
                <a:solidFill>
                  <a:srgbClr val="0000B1"/>
                </a:solidFill>
                <a:latin typeface="Arial" charset="0"/>
                <a:cs typeface="Arial" charset="0"/>
              </a:rPr>
              <a:t>kinetic Alfvén waves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571875" y="1971675"/>
            <a:ext cx="990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b="1" i="0" dirty="0">
                <a:solidFill>
                  <a:srgbClr val="E60000"/>
                </a:solidFill>
                <a:latin typeface="+mj-lt"/>
                <a:cs typeface="Arial" pitchFamily="34" charset="0"/>
              </a:rPr>
              <a:t>Ω</a:t>
            </a:r>
            <a:r>
              <a:rPr lang="en-US" b="1" i="0" baseline="-24000" dirty="0">
                <a:solidFill>
                  <a:srgbClr val="E60000"/>
                </a:solidFill>
                <a:latin typeface="+mj-lt"/>
                <a:cs typeface="Arial" pitchFamily="34" charset="0"/>
              </a:rPr>
              <a:t>p</a:t>
            </a:r>
            <a:r>
              <a:rPr lang="en-US" sz="2000" b="1" i="0" dirty="0">
                <a:solidFill>
                  <a:srgbClr val="E60000"/>
                </a:solidFill>
                <a:latin typeface="+mj-lt"/>
                <a:cs typeface="Arial" pitchFamily="34" charset="0"/>
              </a:rPr>
              <a:t>/V</a:t>
            </a:r>
            <a:r>
              <a:rPr lang="en-US" b="1" i="0" baseline="-24000" dirty="0">
                <a:solidFill>
                  <a:srgbClr val="E60000"/>
                </a:solidFill>
                <a:latin typeface="+mj-lt"/>
                <a:cs typeface="Arial" pitchFamily="34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00963" y="5767388"/>
            <a:ext cx="990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b="1" i="0" dirty="0">
                <a:solidFill>
                  <a:srgbClr val="0000B1"/>
                </a:solidFill>
                <a:latin typeface="+mj-lt"/>
                <a:cs typeface="Arial" pitchFamily="34" charset="0"/>
              </a:rPr>
              <a:t>Ω</a:t>
            </a:r>
            <a:r>
              <a:rPr lang="en-US" b="1" i="0" baseline="-24000" dirty="0">
                <a:solidFill>
                  <a:srgbClr val="0000B1"/>
                </a:solidFill>
                <a:latin typeface="+mj-lt"/>
                <a:cs typeface="Arial" pitchFamily="34" charset="0"/>
              </a:rPr>
              <a:t>p</a:t>
            </a:r>
            <a:r>
              <a:rPr lang="en-US" sz="2000" b="1" i="0" dirty="0">
                <a:solidFill>
                  <a:srgbClr val="0000B1"/>
                </a:solidFill>
                <a:latin typeface="+mj-lt"/>
                <a:cs typeface="Arial" pitchFamily="34" charset="0"/>
              </a:rPr>
              <a:t>/</a:t>
            </a:r>
            <a:r>
              <a:rPr lang="en-US" sz="2000" b="1" i="0" dirty="0" err="1">
                <a:solidFill>
                  <a:srgbClr val="0000B1"/>
                </a:solidFill>
                <a:latin typeface="+mj-lt"/>
                <a:cs typeface="Arial" pitchFamily="34" charset="0"/>
              </a:rPr>
              <a:t>c</a:t>
            </a:r>
            <a:r>
              <a:rPr lang="en-US" sz="2800" b="1" i="0" baseline="-24000" dirty="0" err="1">
                <a:solidFill>
                  <a:srgbClr val="0000B1"/>
                </a:solidFill>
                <a:latin typeface="+mj-lt"/>
                <a:cs typeface="Arial" pitchFamily="34" charset="0"/>
              </a:rPr>
              <a:t>s</a:t>
            </a:r>
            <a:endParaRPr lang="en-US" sz="2800" b="1" i="0" baseline="-24000" dirty="0">
              <a:solidFill>
                <a:srgbClr val="0000B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5864" name="Text Box 14"/>
          <p:cNvSpPr txBox="1">
            <a:spLocks noChangeArrowheads="1"/>
          </p:cNvSpPr>
          <p:nvPr/>
        </p:nvSpPr>
        <p:spPr bwMode="auto">
          <a:xfrm>
            <a:off x="76200" y="4279900"/>
            <a:ext cx="3429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/>
              <a:t>In a low-</a:t>
            </a:r>
            <a:r>
              <a:rPr lang="el-GR" sz="2000" i="0"/>
              <a:t>β</a:t>
            </a:r>
            <a:r>
              <a:rPr lang="en-US" sz="2000" i="0"/>
              <a:t> plasma, cyclotron waves heat </a:t>
            </a:r>
            <a:r>
              <a:rPr lang="en-US" sz="2000" b="1" i="0">
                <a:solidFill>
                  <a:srgbClr val="FF0000"/>
                </a:solidFill>
              </a:rPr>
              <a:t>ions &amp; protons</a:t>
            </a:r>
            <a:r>
              <a:rPr lang="en-US" sz="2000" i="0"/>
              <a:t> when they damp, but kinetic Alfvén waves are Landau-damped, heating </a:t>
            </a:r>
            <a:r>
              <a:rPr lang="en-US" sz="2000" b="1" i="0">
                <a:solidFill>
                  <a:srgbClr val="0000CC"/>
                </a:solidFill>
              </a:rPr>
              <a:t>electrons.</a:t>
            </a:r>
            <a:endParaRPr lang="en-US" sz="2000" i="0"/>
          </a:p>
        </p:txBody>
      </p:sp>
      <p:sp>
        <p:nvSpPr>
          <p:cNvPr id="35865" name="Text Box 14"/>
          <p:cNvSpPr txBox="1">
            <a:spLocks noChangeArrowheads="1"/>
          </p:cNvSpPr>
          <p:nvPr/>
        </p:nvSpPr>
        <p:spPr bwMode="auto">
          <a:xfrm>
            <a:off x="76200" y="1524000"/>
            <a:ext cx="38862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/>
              <a:t>Alfvén waves propagate ~freely in the </a:t>
            </a:r>
            <a:r>
              <a:rPr lang="en-US" sz="2000" b="1" i="0"/>
              <a:t>parallel</a:t>
            </a:r>
            <a:r>
              <a:rPr lang="en-US" sz="2000" i="0"/>
              <a:t> direction (and don’t interact easily with one another), but field lines can “shuffle” in the </a:t>
            </a:r>
            <a:r>
              <a:rPr lang="en-US" sz="2000" b="1" i="0"/>
              <a:t>perpendicular</a:t>
            </a:r>
            <a:r>
              <a:rPr lang="en-US" sz="2000" i="0"/>
              <a:t> direction.</a:t>
            </a:r>
          </a:p>
          <a:p>
            <a:pPr marL="169863" indent="-169863" eaLnBrk="0" hangingPunct="0">
              <a:lnSpc>
                <a:spcPct val="90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/>
              <a:t>Thus, when the background field is strong, cascade proceeds mainly in the plane perpendicular to field </a:t>
            </a:r>
            <a:r>
              <a:rPr lang="en-US" sz="1800" i="0"/>
              <a:t>(Strauss 1976; Montgomery 1982).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turbulence preferentially heat ions?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" y="777875"/>
            <a:ext cx="8458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45000"/>
              </a:spcBef>
              <a:buClr>
                <a:srgbClr val="FF9933"/>
              </a:buClr>
              <a:buSzPct val="115000"/>
            </a:pPr>
            <a:r>
              <a:rPr lang="en-US" sz="2000" i="0" dirty="0"/>
              <a:t>If turbulent cascade doesn’t generate the “right” kinds of waves directly, the question remains:</a:t>
            </a:r>
            <a:r>
              <a:rPr lang="en-US" sz="2000" b="1" dirty="0"/>
              <a:t>   </a:t>
            </a:r>
            <a:r>
              <a:rPr lang="en-US" sz="2000" i="0" dirty="0"/>
              <a:t>How </a:t>
            </a:r>
            <a:r>
              <a:rPr lang="en-US" sz="2000" b="1" dirty="0">
                <a:solidFill>
                  <a:srgbClr val="FF0000"/>
                </a:solidFill>
              </a:rPr>
              <a:t>are</a:t>
            </a:r>
            <a:r>
              <a:rPr lang="en-US" sz="2000" i="0" dirty="0"/>
              <a:t> the ions heated and accelerated?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8610600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/>
              <a:t>When </a:t>
            </a:r>
            <a:r>
              <a:rPr lang="en-US" sz="2000" i="0" dirty="0" smtClean="0"/>
              <a:t>turbulence </a:t>
            </a:r>
            <a:r>
              <a:rPr lang="en-US" sz="2000" i="0" dirty="0"/>
              <a:t>cascades to small perpendicular scales, the </a:t>
            </a:r>
            <a:r>
              <a:rPr lang="en-US" sz="2000" i="0" dirty="0" smtClean="0"/>
              <a:t>tight </a:t>
            </a:r>
            <a:r>
              <a:rPr lang="en-US" sz="2000" b="1" i="0" dirty="0"/>
              <a:t>shearing motions</a:t>
            </a:r>
            <a:r>
              <a:rPr lang="en-US" sz="2000" i="0" dirty="0"/>
              <a:t> may be able to generate ion cyclotron waves (</a:t>
            </a:r>
            <a:r>
              <a:rPr lang="en-US" sz="2000" i="0" dirty="0" err="1"/>
              <a:t>Markovskii</a:t>
            </a:r>
            <a:r>
              <a:rPr lang="en-US" sz="2000" i="0" dirty="0"/>
              <a:t> et al. 2006).</a:t>
            </a:r>
          </a:p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/>
              <a:t>Dissipation-scale </a:t>
            </a:r>
            <a:r>
              <a:rPr lang="en-US" sz="2000" b="1" i="0" dirty="0"/>
              <a:t>current sheets</a:t>
            </a:r>
            <a:r>
              <a:rPr lang="en-US" sz="2000" i="0" dirty="0"/>
              <a:t> may preferentially spin up ions (</a:t>
            </a:r>
            <a:r>
              <a:rPr lang="en-US" sz="2000" i="0" dirty="0" err="1"/>
              <a:t>Dmitruk</a:t>
            </a:r>
            <a:r>
              <a:rPr lang="en-US" sz="2000" i="0" dirty="0"/>
              <a:t> et al. </a:t>
            </a:r>
            <a:r>
              <a:rPr lang="en-US" sz="2000" i="0" dirty="0" smtClean="0"/>
              <a:t>2004; </a:t>
            </a:r>
            <a:r>
              <a:rPr lang="en-US" sz="2000" i="0" dirty="0" err="1" smtClean="0"/>
              <a:t>Lehe</a:t>
            </a:r>
            <a:r>
              <a:rPr lang="en-US" sz="2000" i="0" dirty="0" smtClean="0"/>
              <a:t> et al. 2009).</a:t>
            </a:r>
            <a:endParaRPr lang="en-US" sz="2000" i="0" dirty="0"/>
          </a:p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/>
              <a:t>If MHD turbulence exists for both </a:t>
            </a:r>
            <a:r>
              <a:rPr lang="en-US" sz="2000" i="0" dirty="0" err="1"/>
              <a:t>Alfv</a:t>
            </a:r>
            <a:r>
              <a:rPr lang="en-US" sz="2000" i="0" dirty="0" err="1">
                <a:cs typeface="Times New Roman" pitchFamily="18" charset="0"/>
              </a:rPr>
              <a:t>é</a:t>
            </a:r>
            <a:r>
              <a:rPr lang="en-US" sz="2000" i="0" dirty="0" err="1"/>
              <a:t>n</a:t>
            </a:r>
            <a:r>
              <a:rPr lang="en-US" sz="2000" i="0" dirty="0"/>
              <a:t> and fast-mode waves, the two types of waves can </a:t>
            </a:r>
            <a:r>
              <a:rPr lang="en-US" sz="2000" b="1" i="0" dirty="0"/>
              <a:t>nonlinearly couple</a:t>
            </a:r>
            <a:r>
              <a:rPr lang="en-US" sz="2000" i="0" dirty="0"/>
              <a:t> with one another to produce high-frequency ion cyclotron waves (</a:t>
            </a:r>
            <a:r>
              <a:rPr lang="en-US" sz="2000" i="0" dirty="0" err="1"/>
              <a:t>Chandran</a:t>
            </a:r>
            <a:r>
              <a:rPr lang="en-US" sz="2000" i="0" dirty="0"/>
              <a:t> </a:t>
            </a:r>
            <a:r>
              <a:rPr lang="en-US" sz="2000" i="0" dirty="0" smtClean="0"/>
              <a:t>2005; Cranmer et al. 2012).</a:t>
            </a:r>
            <a:endParaRPr lang="en-US" sz="2000" i="0" dirty="0"/>
          </a:p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/>
              <a:t>If </a:t>
            </a:r>
            <a:r>
              <a:rPr lang="en-US" sz="2000" b="1" i="0" dirty="0" err="1"/>
              <a:t>nanoflare</a:t>
            </a:r>
            <a:r>
              <a:rPr lang="en-US" sz="2000" b="1" i="0" dirty="0"/>
              <a:t>-like reconnection events</a:t>
            </a:r>
            <a:r>
              <a:rPr lang="en-US" sz="2000" i="0" dirty="0"/>
              <a:t> in the low corona are frequent enough, they may fill the extended corona with electron beams that would become unstable and produce ion cyclotron waves (</a:t>
            </a:r>
            <a:r>
              <a:rPr lang="en-US" sz="2000" i="0" dirty="0" err="1"/>
              <a:t>Markovskii</a:t>
            </a:r>
            <a:r>
              <a:rPr lang="en-US" sz="2000" i="0" dirty="0"/>
              <a:t> 2007).</a:t>
            </a:r>
          </a:p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/>
              <a:t>If </a:t>
            </a:r>
            <a:r>
              <a:rPr lang="en-US" sz="2000" b="1" i="0" dirty="0"/>
              <a:t>kinetic </a:t>
            </a:r>
            <a:r>
              <a:rPr lang="en-US" sz="2000" b="1" i="0" dirty="0" err="1"/>
              <a:t>Alfv</a:t>
            </a:r>
            <a:r>
              <a:rPr lang="en-US" sz="2000" b="1" i="0" dirty="0" err="1">
                <a:cs typeface="Times New Roman" pitchFamily="18" charset="0"/>
              </a:rPr>
              <a:t>é</a:t>
            </a:r>
            <a:r>
              <a:rPr lang="en-US" sz="2000" b="1" i="0" dirty="0" err="1"/>
              <a:t>n</a:t>
            </a:r>
            <a:r>
              <a:rPr lang="en-US" sz="2000" b="1" i="0" dirty="0"/>
              <a:t> waves</a:t>
            </a:r>
            <a:r>
              <a:rPr lang="en-US" sz="2000" i="0" dirty="0"/>
              <a:t> reach large enough amplitudes, they can damp via </a:t>
            </a:r>
            <a:r>
              <a:rPr lang="en-US" sz="2000" i="0" dirty="0" smtClean="0"/>
              <a:t>stochastic wave-particle </a:t>
            </a:r>
            <a:r>
              <a:rPr lang="en-US" sz="2000" i="0" dirty="0"/>
              <a:t>interactions and heat ions (</a:t>
            </a:r>
            <a:r>
              <a:rPr lang="en-US" sz="2000" i="0" dirty="0" err="1"/>
              <a:t>Voitenko</a:t>
            </a:r>
            <a:r>
              <a:rPr lang="en-US" sz="2000" i="0" dirty="0"/>
              <a:t> &amp; </a:t>
            </a:r>
            <a:r>
              <a:rPr lang="en-US" sz="2000" i="0" dirty="0" err="1"/>
              <a:t>Goossens</a:t>
            </a:r>
            <a:r>
              <a:rPr lang="en-US" sz="2000" i="0" dirty="0"/>
              <a:t> 2006; Wu &amp; Yang </a:t>
            </a:r>
            <a:r>
              <a:rPr lang="en-US" sz="2000" i="0" dirty="0" smtClean="0"/>
              <a:t>2007; </a:t>
            </a:r>
            <a:r>
              <a:rPr lang="en-US" sz="2000" i="0" dirty="0" err="1" smtClean="0"/>
              <a:t>Chandran</a:t>
            </a:r>
            <a:r>
              <a:rPr lang="en-US" sz="2000" i="0" dirty="0" smtClean="0"/>
              <a:t> 2010).</a:t>
            </a: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 useBgFill="1">
        <p:nvSpPr>
          <p:cNvPr id="40963" name="Text Box 16"/>
          <p:cNvSpPr txBox="1">
            <a:spLocks noChangeArrowheads="1"/>
          </p:cNvSpPr>
          <p:nvPr/>
        </p:nvSpPr>
        <p:spPr bwMode="auto">
          <a:xfrm>
            <a:off x="1128713" y="5678488"/>
            <a:ext cx="7786687" cy="3968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/>
              <a:t>For more information:</a:t>
            </a:r>
            <a:r>
              <a:rPr lang="en-US" sz="2000" i="0"/>
              <a:t>   http://www.cfa.harvard.edu/</a:t>
            </a:r>
            <a:r>
              <a:rPr lang="en-US" sz="2000" b="1" i="0"/>
              <a:t>~</a:t>
            </a:r>
            <a:r>
              <a:rPr lang="en-US" sz="2000" i="0"/>
              <a:t>scranmer/</a:t>
            </a:r>
            <a:endParaRPr lang="en-US" sz="2000" b="1"/>
          </a:p>
        </p:txBody>
      </p:sp>
      <p:sp>
        <p:nvSpPr>
          <p:cNvPr id="40964" name="Text Box 20"/>
          <p:cNvSpPr txBox="1">
            <a:spLocks noChangeArrowheads="1"/>
          </p:cNvSpPr>
          <p:nvPr/>
        </p:nvSpPr>
        <p:spPr bwMode="auto">
          <a:xfrm>
            <a:off x="152400" y="762000"/>
            <a:ext cx="88392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Advances in MHD turbulence theory continue to help improve our understanding about coronal heating and solar wind acceleration.</a:t>
            </a:r>
          </a:p>
          <a:p>
            <a:pPr marL="169863" indent="-169863" eaLnBrk="0" hangingPunct="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It is becoming easier to include “real physics” in 1D → 2D → 3D models of the complex Sun-heliosphere system.</a:t>
            </a:r>
          </a:p>
          <a:p>
            <a:pPr marL="169863" indent="-169863" eaLnBrk="0" hangingPunct="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However, we still do not have complete enough </a:t>
            </a:r>
            <a:r>
              <a:rPr lang="en-US" sz="2000" b="1" i="0">
                <a:solidFill>
                  <a:srgbClr val="0000B1"/>
                </a:solidFill>
              </a:rPr>
              <a:t>observational constraints</a:t>
            </a:r>
            <a:r>
              <a:rPr lang="en-US" sz="2000" b="1" i="0"/>
              <a:t> </a:t>
            </a:r>
            <a:r>
              <a:rPr lang="en-US" sz="2000" i="0"/>
              <a:t>to be able to choose between competing theories.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"/>
          </a:blip>
          <a:srcRect b="14900"/>
          <a:stretch>
            <a:fillRect/>
          </a:stretch>
        </p:blipFill>
        <p:spPr bwMode="auto">
          <a:xfrm>
            <a:off x="152400" y="3048000"/>
            <a:ext cx="88550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352800" y="3124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Extra slides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next?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790575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/>
              <a:t>Data at 1 AU shows us plasma that has been highly “processed” on its journey</a:t>
            </a:r>
            <a:r>
              <a:rPr lang="en-US" sz="2000" b="1" i="0"/>
              <a:t> . . . </a:t>
            </a:r>
            <a:r>
              <a:rPr lang="en-US" sz="2000" i="0"/>
              <a:t>Models must keep track of 3D dynamical effects, Coulomb collisions, etc.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2400" y="3757613"/>
            <a:ext cx="89154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40000"/>
              </a:spcBef>
              <a:buSzPct val="115000"/>
              <a:defRPr/>
            </a:pPr>
            <a:r>
              <a:rPr lang="en-US" sz="2000" i="0" dirty="0"/>
              <a:t>New missions!</a:t>
            </a:r>
          </a:p>
          <a:p>
            <a:pPr marL="169863" indent="-169863">
              <a:spcBef>
                <a:spcPct val="40000"/>
              </a:spcBef>
              <a:buSzPct val="115000"/>
              <a:buFontTx/>
              <a:buChar char="•"/>
              <a:defRPr/>
            </a:pPr>
            <a:r>
              <a:rPr lang="en-US" sz="2000" i="0" dirty="0"/>
              <a:t>In ~2018, </a:t>
            </a:r>
            <a:r>
              <a:rPr lang="en-US" sz="2000" b="1" i="0" dirty="0">
                <a:solidFill>
                  <a:srgbClr val="C00000"/>
                </a:solidFill>
              </a:rPr>
              <a:t>Solar Probe Plus</a:t>
            </a:r>
            <a:r>
              <a:rPr lang="en-US" sz="2000" i="0" dirty="0"/>
              <a:t> will go in to </a:t>
            </a:r>
            <a:r>
              <a:rPr lang="en-US" sz="2000" dirty="0"/>
              <a:t>r</a:t>
            </a:r>
            <a:r>
              <a:rPr lang="en-US" sz="2000" i="0" dirty="0"/>
              <a:t> ≈ 9.5 </a:t>
            </a:r>
            <a:r>
              <a:rPr lang="en-US" sz="2000" dirty="0"/>
              <a:t>R</a:t>
            </a:r>
            <a:r>
              <a:rPr lang="en-US" i="0" baseline="-25000" dirty="0"/>
              <a:t>s</a:t>
            </a:r>
            <a:r>
              <a:rPr lang="en-US" sz="2000" i="0" dirty="0"/>
              <a:t> to tell us more about the sub-</a:t>
            </a:r>
            <a:r>
              <a:rPr lang="en-US" sz="2000" i="0" dirty="0" err="1"/>
              <a:t>Alfvénic</a:t>
            </a:r>
            <a:r>
              <a:rPr lang="en-US" sz="2000" i="0" dirty="0"/>
              <a:t> solar wind.</a:t>
            </a:r>
          </a:p>
          <a:p>
            <a:pPr marL="169863" indent="-169863">
              <a:spcBef>
                <a:spcPct val="40000"/>
              </a:spcBef>
              <a:buSzPct val="115000"/>
              <a:buFontTx/>
              <a:buChar char="•"/>
              <a:defRPr/>
            </a:pPr>
            <a:r>
              <a:rPr lang="en-US" sz="2000" i="0" dirty="0"/>
              <a:t>The </a:t>
            </a:r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</a:rPr>
              <a:t>Coronal Physics Investigator (CPI)</a:t>
            </a:r>
            <a:r>
              <a:rPr lang="en-US" sz="2000" i="0" dirty="0"/>
              <a:t> has been proposed as a follow-on to UVCS/SOHO to observe new details of minor ion heating &amp; kinetic dissipation of turbulence in the extended corona  (see arXiv:1104.3817).</a:t>
            </a:r>
          </a:p>
        </p:txBody>
      </p:sp>
      <p:pic>
        <p:nvPicPr>
          <p:cNvPr id="26629" name="Picture 12" descr="mcgregor_enlil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8000"/>
          </a:blip>
          <a:srcRect/>
          <a:stretch>
            <a:fillRect/>
          </a:stretch>
        </p:blipFill>
        <p:spPr bwMode="auto">
          <a:xfrm>
            <a:off x="1211263" y="1600200"/>
            <a:ext cx="28273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3" descr="kasper_coll_age.gif"/>
          <p:cNvPicPr>
            <a:picLocks noChangeAspect="1"/>
          </p:cNvPicPr>
          <p:nvPr/>
        </p:nvPicPr>
        <p:blipFill>
          <a:blip r:embed="rId3" cstate="print">
            <a:lum bright="-32000" contrast="44000"/>
          </a:blip>
          <a:srcRect/>
          <a:stretch>
            <a:fillRect/>
          </a:stretch>
        </p:blipFill>
        <p:spPr bwMode="auto">
          <a:xfrm>
            <a:off x="4986338" y="1600200"/>
            <a:ext cx="35575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14"/>
          <p:cNvSpPr txBox="1">
            <a:spLocks noChangeArrowheads="1"/>
          </p:cNvSpPr>
          <p:nvPr/>
        </p:nvSpPr>
        <p:spPr bwMode="auto">
          <a:xfrm rot="-5400000">
            <a:off x="-272256" y="2497931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0"/>
              <a:t>McGregor et al. (2011)</a:t>
            </a:r>
          </a:p>
        </p:txBody>
      </p:sp>
      <p:sp>
        <p:nvSpPr>
          <p:cNvPr id="26632" name="TextBox 15"/>
          <p:cNvSpPr txBox="1">
            <a:spLocks noChangeArrowheads="1"/>
          </p:cNvSpPr>
          <p:nvPr/>
        </p:nvSpPr>
        <p:spPr bwMode="auto">
          <a:xfrm rot="-5400000">
            <a:off x="3521869" y="2574131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0"/>
              <a:t>Kasper et al.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outermost solar atmosphere</a:t>
            </a:r>
          </a:p>
        </p:txBody>
      </p:sp>
      <p:pic>
        <p:nvPicPr>
          <p:cNvPr id="43011" name="Picture 3" descr="eclipse91_ncar_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7013" y="885825"/>
            <a:ext cx="34925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14313" y="847725"/>
            <a:ext cx="46497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Total eclipses let us see the vibrant outer </a:t>
            </a:r>
            <a:r>
              <a:rPr lang="en-US" sz="2000" b="1" i="0">
                <a:solidFill>
                  <a:srgbClr val="0000FF"/>
                </a:solidFill>
              </a:rPr>
              <a:t>solar corona:</a:t>
            </a:r>
            <a:r>
              <a:rPr lang="en-US" sz="2000" i="0"/>
              <a:t>  but what is it?</a:t>
            </a:r>
          </a:p>
          <a:p>
            <a:pPr marL="169863" indent="-169863">
              <a:lnSpc>
                <a:spcPct val="95000"/>
              </a:lnSpc>
              <a:spcBef>
                <a:spcPct val="5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1870s: spectrographs pointed at corona:</a:t>
            </a:r>
          </a:p>
          <a:p>
            <a:pPr marL="169863" indent="-169863">
              <a:lnSpc>
                <a:spcPct val="95000"/>
              </a:lnSpc>
              <a:spcBef>
                <a:spcPct val="50000"/>
              </a:spcBef>
              <a:buClr>
                <a:schemeClr val="tx1"/>
              </a:buClr>
              <a:buSzPct val="115000"/>
              <a:buFontTx/>
              <a:buChar char="•"/>
            </a:pPr>
            <a:endParaRPr lang="en-US" sz="2000" i="0"/>
          </a:p>
          <a:p>
            <a:pPr marL="169863" indent="-169863">
              <a:lnSpc>
                <a:spcPct val="95000"/>
              </a:lnSpc>
              <a:spcBef>
                <a:spcPct val="50000"/>
              </a:spcBef>
              <a:buClr>
                <a:schemeClr val="tx1"/>
              </a:buClr>
              <a:buSzPct val="115000"/>
              <a:buFontTx/>
              <a:buChar char="•"/>
            </a:pPr>
            <a:endParaRPr lang="en-US" sz="2000" b="1" i="0"/>
          </a:p>
          <a:p>
            <a:pPr marL="169863" indent="-169863">
              <a:lnSpc>
                <a:spcPct val="95000"/>
              </a:lnSpc>
              <a:spcBef>
                <a:spcPct val="5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1930s:  Lines identified as highly ionized ions: Ca</a:t>
            </a:r>
            <a:r>
              <a:rPr lang="en-US" sz="2000" b="1" i="0" baseline="28000"/>
              <a:t>+12</a:t>
            </a:r>
            <a:r>
              <a:rPr lang="en-US" sz="2000" i="0"/>
              <a:t> , Fe</a:t>
            </a:r>
            <a:r>
              <a:rPr lang="en-US" sz="2000" b="1" i="0" baseline="28000"/>
              <a:t>+9</a:t>
            </a:r>
            <a:r>
              <a:rPr lang="en-US" sz="2000" i="0"/>
              <a:t> to Fe</a:t>
            </a:r>
            <a:r>
              <a:rPr lang="en-US" sz="2000" b="1" i="0" baseline="28000"/>
              <a:t>+13   </a:t>
            </a:r>
            <a:r>
              <a:rPr lang="en-US" sz="2000" i="0">
                <a:sym typeface="Symbol" pitchFamily="18" charset="2"/>
              </a:rPr>
              <a:t></a:t>
            </a:r>
            <a:r>
              <a:rPr lang="en-US" sz="2000" b="1" i="0" baseline="28000"/>
              <a:t>   </a:t>
            </a:r>
            <a:r>
              <a:rPr lang="en-US" sz="2000" b="1" i="0">
                <a:solidFill>
                  <a:srgbClr val="FF0000"/>
                </a:solidFill>
              </a:rPr>
              <a:t>it’s hot!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76288" y="2062163"/>
            <a:ext cx="4267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Fraunhofer lines  (not moon-related)</a:t>
            </a:r>
          </a:p>
          <a:p>
            <a:pPr marL="169863" indent="-169863"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unknown bright lines</a:t>
            </a:r>
          </a:p>
        </p:txBody>
      </p:sp>
      <p:sp>
        <p:nvSpPr>
          <p:cNvPr id="43014" name="Text Box 11"/>
          <p:cNvSpPr txBox="1">
            <a:spLocks noChangeArrowheads="1"/>
          </p:cNvSpPr>
          <p:nvPr/>
        </p:nvSpPr>
        <p:spPr bwMode="auto">
          <a:xfrm>
            <a:off x="214313" y="3733800"/>
            <a:ext cx="8610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6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1860–1950:  Evidence slowly builds for </a:t>
            </a:r>
            <a:r>
              <a:rPr lang="en-US" sz="2000" b="1" i="0">
                <a:solidFill>
                  <a:srgbClr val="0000FF"/>
                </a:solidFill>
              </a:rPr>
              <a:t>outflowing magnetized plasma</a:t>
            </a:r>
            <a:r>
              <a:rPr lang="en-US" sz="2000" i="0"/>
              <a:t> in the solar system:</a:t>
            </a:r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1954213" y="4124325"/>
            <a:ext cx="7086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solar flares </a:t>
            </a:r>
            <a:r>
              <a:rPr lang="en-US" sz="2000" i="0">
                <a:sym typeface="Symbol" pitchFamily="18" charset="2"/>
              </a:rPr>
              <a:t> </a:t>
            </a:r>
            <a:r>
              <a:rPr lang="en-US" sz="2000" i="0"/>
              <a:t>aurora, telegraph snafus, geomagnetic “storms”</a:t>
            </a:r>
          </a:p>
          <a:p>
            <a:pPr marL="169863" indent="-169863">
              <a:lnSpc>
                <a:spcPct val="95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comet ion tails point anti-sunward  (no matter comet’s motion)</a:t>
            </a:r>
          </a:p>
        </p:txBody>
      </p:sp>
      <p:sp>
        <p:nvSpPr>
          <p:cNvPr id="43016" name="Text Box 16"/>
          <p:cNvSpPr txBox="1">
            <a:spLocks noChangeArrowheads="1"/>
          </p:cNvSpPr>
          <p:nvPr/>
        </p:nvSpPr>
        <p:spPr bwMode="auto">
          <a:xfrm>
            <a:off x="214313" y="5132388"/>
            <a:ext cx="748188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6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1958: </a:t>
            </a:r>
            <a:r>
              <a:rPr lang="en-US" sz="2000" b="1" i="0">
                <a:solidFill>
                  <a:srgbClr val="FF0000"/>
                </a:solidFill>
              </a:rPr>
              <a:t>Eugene Parker</a:t>
            </a:r>
            <a:r>
              <a:rPr lang="en-US" sz="2000" i="0"/>
              <a:t> proposed that the hot corona provides enough gas pressure to counteract gravity and accelerate a “solar wind.”</a:t>
            </a:r>
          </a:p>
        </p:txBody>
      </p:sp>
      <p:pic>
        <p:nvPicPr>
          <p:cNvPr id="43017" name="Picture 18" descr="gene_parker"/>
          <p:cNvPicPr>
            <a:picLocks noChangeAspect="1" noChangeArrowheads="1"/>
          </p:cNvPicPr>
          <p:nvPr/>
        </p:nvPicPr>
        <p:blipFill>
          <a:blip r:embed="rId3" cstate="print"/>
          <a:srcRect t="3751" b="11250"/>
          <a:stretch>
            <a:fillRect/>
          </a:stretch>
        </p:blipFill>
        <p:spPr bwMode="auto">
          <a:xfrm>
            <a:off x="7693025" y="4883150"/>
            <a:ext cx="1008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1" descr="spectrum_mockedu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6300" y="25019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</a:rPr>
              <a:t>Self-consistent </a:t>
            </a:r>
            <a:r>
              <a:rPr lang="en-US" sz="3200" b="1" i="0">
                <a:solidFill>
                  <a:schemeClr val="tx2"/>
                </a:solidFill>
              </a:rPr>
              <a:t>1D</a:t>
            </a:r>
            <a:r>
              <a:rPr lang="en-US" sz="3200" b="1">
                <a:solidFill>
                  <a:schemeClr val="tx2"/>
                </a:solidFill>
              </a:rPr>
              <a:t> models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7788" y="838200"/>
            <a:ext cx="89900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 eaLnBrk="0" hangingPunct="0">
              <a:spcBef>
                <a:spcPct val="60000"/>
              </a:spcBef>
              <a:buClr>
                <a:schemeClr val="tx1"/>
              </a:buClr>
              <a:buSzPct val="115000"/>
              <a:buFontTx/>
              <a:buChar char="•"/>
              <a:defRPr/>
            </a:pPr>
            <a:r>
              <a:rPr lang="en-US" sz="2000" i="0" dirty="0"/>
              <a:t>Cranmer, van </a:t>
            </a:r>
            <a:r>
              <a:rPr lang="en-US" sz="2000" i="0" dirty="0" err="1"/>
              <a:t>Ballegooijen</a:t>
            </a:r>
            <a:r>
              <a:rPr lang="en-US" sz="2000" i="0" dirty="0"/>
              <a:t>, &amp; Edgar (2007) computed solutions for the waves &amp; background </a:t>
            </a:r>
            <a:r>
              <a:rPr lang="en-US" sz="2000" b="1" i="0" dirty="0"/>
              <a:t>one-fluid </a:t>
            </a:r>
            <a:r>
              <a:rPr lang="en-US" sz="2000" i="0" dirty="0"/>
              <a:t>plasma state along various flux tubes... going from the photosphere to the </a:t>
            </a:r>
            <a:r>
              <a:rPr lang="en-US" sz="2000" i="0" dirty="0" err="1"/>
              <a:t>heliosphere</a:t>
            </a:r>
            <a:r>
              <a:rPr lang="en-US" sz="2000" i="0" dirty="0"/>
              <a:t>.</a:t>
            </a:r>
          </a:p>
          <a:p>
            <a:pPr marL="234950" indent="-234950" eaLnBrk="0" hangingPunct="0">
              <a:spcBef>
                <a:spcPct val="60000"/>
              </a:spcBef>
              <a:buClr>
                <a:schemeClr val="tx1"/>
              </a:buClr>
              <a:buSzPct val="115000"/>
              <a:buFontTx/>
              <a:buChar char="•"/>
              <a:defRPr/>
            </a:pPr>
            <a:r>
              <a:rPr lang="en-US" sz="2000" i="0" dirty="0"/>
              <a:t>The </a:t>
            </a:r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</a:rPr>
              <a:t>only free parameters:</a:t>
            </a:r>
            <a:r>
              <a:rPr lang="en-US" sz="2000" i="0" dirty="0"/>
              <a:t>  radial magnetic field &amp; </a:t>
            </a:r>
            <a:r>
              <a:rPr lang="en-US" sz="2000" i="0" dirty="0" err="1"/>
              <a:t>photospheric</a:t>
            </a:r>
            <a:r>
              <a:rPr lang="en-US" sz="2000" i="0" dirty="0"/>
              <a:t> wave properties.</a:t>
            </a:r>
          </a:p>
          <a:p>
            <a:pPr marL="234950" indent="-234950" eaLnBrk="0" hangingPunct="0">
              <a:spcBef>
                <a:spcPct val="60000"/>
              </a:spcBef>
              <a:buClr>
                <a:schemeClr val="tx1"/>
              </a:buClr>
              <a:buSzPct val="115000"/>
              <a:buFontTx/>
              <a:buChar char="•"/>
              <a:defRPr/>
            </a:pPr>
            <a:r>
              <a:rPr lang="en-US" sz="2000" i="0" dirty="0"/>
              <a:t>Some details about the ingredients: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17525" y="2882900"/>
            <a:ext cx="82454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ct val="5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b="1" i="0"/>
              <a:t>Alfvén waves:</a:t>
            </a:r>
            <a:r>
              <a:rPr lang="en-US" sz="2000" i="0"/>
              <a:t>  non-WKB reflection with full spectrum, turbulent damping, wave-pressure acceleration</a:t>
            </a:r>
          </a:p>
          <a:p>
            <a:pPr marL="169863" indent="-169863" eaLnBrk="0" hangingPunct="0">
              <a:lnSpc>
                <a:spcPct val="95000"/>
              </a:lnSpc>
              <a:spcBef>
                <a:spcPct val="5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b="1" i="0"/>
              <a:t>Acoustic waves:</a:t>
            </a:r>
            <a:r>
              <a:rPr lang="en-US" sz="2000" i="0"/>
              <a:t> shock steepening, TdS &amp; conductive damping, full spectrum, wave-pressure acceleration</a:t>
            </a:r>
          </a:p>
          <a:p>
            <a:pPr marL="169863" indent="-169863" eaLnBrk="0" hangingPunct="0">
              <a:lnSpc>
                <a:spcPct val="95000"/>
              </a:lnSpc>
              <a:spcBef>
                <a:spcPct val="5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b="1" i="0"/>
              <a:t>Radiative losses:</a:t>
            </a:r>
            <a:r>
              <a:rPr lang="en-US" sz="2000" i="0"/>
              <a:t> transition from optically thick (LTE) to optically thin (CHIANTI + PANDORA)</a:t>
            </a:r>
          </a:p>
          <a:p>
            <a:pPr marL="169863" indent="-169863" eaLnBrk="0" hangingPunct="0">
              <a:lnSpc>
                <a:spcPct val="95000"/>
              </a:lnSpc>
              <a:spcBef>
                <a:spcPct val="5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b="1" i="0"/>
              <a:t>Heat conduction:</a:t>
            </a:r>
            <a:r>
              <a:rPr lang="en-US" sz="2000" i="0"/>
              <a:t> transition from collisional (electron &amp; neutral H) to a collisionless “streaming” approximation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Sun’s overall structure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5250" y="685800"/>
            <a:ext cx="3703638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  <a:buSzPct val="115000"/>
            </a:pPr>
            <a:r>
              <a:rPr lang="en-US" sz="2000" b="1" i="0"/>
              <a:t>Core:</a:t>
            </a:r>
          </a:p>
          <a:p>
            <a:pPr marL="404813" lvl="1" indent="-169863">
              <a:lnSpc>
                <a:spcPct val="90000"/>
              </a:lnSpc>
              <a:spcBef>
                <a:spcPct val="20000"/>
              </a:spcBef>
              <a:buSzPct val="115000"/>
              <a:buFontTx/>
              <a:buChar char="•"/>
            </a:pPr>
            <a:r>
              <a:rPr lang="en-US" sz="2000" i="0"/>
              <a:t>Nuclear reactions fuse hydrogen atoms into helium.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15000"/>
            </a:pPr>
            <a:r>
              <a:rPr lang="en-US" sz="2000" b="1" i="0"/>
              <a:t>Radiation Zone:</a:t>
            </a:r>
            <a:endParaRPr lang="en-US" sz="2000" i="0"/>
          </a:p>
          <a:p>
            <a:pPr marL="404813" lvl="1" indent="-169863">
              <a:lnSpc>
                <a:spcPct val="90000"/>
              </a:lnSpc>
              <a:spcBef>
                <a:spcPct val="20000"/>
              </a:spcBef>
              <a:buSzPct val="115000"/>
              <a:buFontTx/>
              <a:buChar char="•"/>
            </a:pPr>
            <a:r>
              <a:rPr lang="en-US" sz="2000" i="0"/>
              <a:t>Photons bounce around in the dense plasma, taking millions of years to escape the Sun.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15000"/>
            </a:pPr>
            <a:r>
              <a:rPr lang="en-US" sz="2000" b="1" i="0"/>
              <a:t>Convection Zone:</a:t>
            </a:r>
            <a:endParaRPr lang="en-US" sz="2000" i="0"/>
          </a:p>
          <a:p>
            <a:pPr marL="404813" lvl="1" indent="-169863">
              <a:lnSpc>
                <a:spcPct val="90000"/>
              </a:lnSpc>
              <a:spcBef>
                <a:spcPct val="20000"/>
              </a:spcBef>
              <a:buSzPct val="115000"/>
              <a:buFontTx/>
              <a:buChar char="•"/>
            </a:pPr>
            <a:r>
              <a:rPr lang="en-US" sz="2000" i="0"/>
              <a:t>Energy is transported by boiling, convective motions.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15000"/>
            </a:pPr>
            <a:r>
              <a:rPr lang="en-US" sz="2000" b="1" i="0"/>
              <a:t>Photosphere:</a:t>
            </a:r>
            <a:endParaRPr lang="en-US" sz="2000" i="0"/>
          </a:p>
          <a:p>
            <a:pPr marL="404813" lvl="1" indent="-169863">
              <a:lnSpc>
                <a:spcPct val="90000"/>
              </a:lnSpc>
              <a:spcBef>
                <a:spcPct val="20000"/>
              </a:spcBef>
              <a:buSzPct val="115000"/>
              <a:buFontTx/>
              <a:buChar char="•"/>
            </a:pPr>
            <a:r>
              <a:rPr lang="en-US" sz="2000" i="0"/>
              <a:t>Photons stop bouncing, and start escaping freely.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15000"/>
            </a:pPr>
            <a:r>
              <a:rPr lang="en-US" sz="2000" b="1" i="0"/>
              <a:t>Corona:</a:t>
            </a:r>
            <a:endParaRPr lang="en-US" sz="2000" i="0"/>
          </a:p>
          <a:p>
            <a:pPr marL="404813" lvl="1" indent="-169863">
              <a:lnSpc>
                <a:spcPct val="90000"/>
              </a:lnSpc>
              <a:spcBef>
                <a:spcPct val="20000"/>
              </a:spcBef>
              <a:buSzPct val="115000"/>
              <a:buFontTx/>
              <a:buChar char="•"/>
            </a:pPr>
            <a:r>
              <a:rPr lang="en-US" sz="2000" i="0"/>
              <a:t>Outer atmosphere where gas is heated from ~5800</a:t>
            </a:r>
            <a:r>
              <a:rPr lang="en-US" sz="2000" i="0" baseline="26000"/>
              <a:t> </a:t>
            </a:r>
            <a:r>
              <a:rPr lang="en-US" sz="2000" i="0"/>
              <a:t>K to several </a:t>
            </a:r>
            <a:r>
              <a:rPr lang="en-US" sz="2000" b="1" i="0">
                <a:solidFill>
                  <a:srgbClr val="FF0000"/>
                </a:solidFill>
              </a:rPr>
              <a:t>million </a:t>
            </a:r>
            <a:r>
              <a:rPr lang="en-US" sz="2000" i="0"/>
              <a:t>degrees!</a:t>
            </a:r>
          </a:p>
        </p:txBody>
      </p:sp>
      <p:pic>
        <p:nvPicPr>
          <p:cNvPr id="5124" name="Picture 5" descr="sun_struct"/>
          <p:cNvPicPr>
            <a:picLocks noChangeAspect="1" noChangeArrowheads="1"/>
          </p:cNvPicPr>
          <p:nvPr/>
        </p:nvPicPr>
        <p:blipFill>
          <a:blip r:embed="rId2" cstate="print">
            <a:lum bright="-18000" contrast="6000"/>
          </a:blip>
          <a:srcRect/>
          <a:stretch>
            <a:fillRect/>
          </a:stretch>
        </p:blipFill>
        <p:spPr bwMode="auto">
          <a:xfrm>
            <a:off x="3810000" y="990600"/>
            <a:ext cx="51816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flux tubes &amp; expansion factors</a:t>
            </a:r>
          </a:p>
        </p:txBody>
      </p:sp>
      <p:pic>
        <p:nvPicPr>
          <p:cNvPr id="46083" name="Picture 6" descr="zpaper_B0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1295400"/>
            <a:ext cx="4048125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7" descr="fig10a_harvey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 t="8496"/>
          <a:stretch>
            <a:fillRect/>
          </a:stretch>
        </p:blipFill>
        <p:spPr bwMode="auto">
          <a:xfrm>
            <a:off x="4953000" y="936625"/>
            <a:ext cx="35052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4800600" y="4800600"/>
            <a:ext cx="3886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20000"/>
              </a:spcBef>
              <a:buClr>
                <a:srgbClr val="FF9933"/>
              </a:buClr>
              <a:buSzPct val="115000"/>
              <a:tabLst>
                <a:tab pos="2909888" algn="l"/>
              </a:tabLst>
            </a:pPr>
            <a:r>
              <a:rPr lang="en-US" sz="2000" b="1" i="0">
                <a:solidFill>
                  <a:srgbClr val="FF0000"/>
                </a:solidFill>
              </a:rPr>
              <a:t>polar coronal holes	f </a:t>
            </a:r>
            <a:r>
              <a:rPr lang="en-US" sz="2000" b="1" i="0">
                <a:solidFill>
                  <a:srgbClr val="FF0000"/>
                </a:solidFill>
                <a:cs typeface="Times New Roman" pitchFamily="18" charset="0"/>
              </a:rPr>
              <a:t>≈</a:t>
            </a:r>
            <a:r>
              <a:rPr lang="en-US" sz="2000" b="1" i="0">
                <a:solidFill>
                  <a:srgbClr val="FF0000"/>
                </a:solidFill>
              </a:rPr>
              <a:t> 4</a:t>
            </a:r>
          </a:p>
          <a:p>
            <a:pPr eaLnBrk="0" hangingPunct="0">
              <a:lnSpc>
                <a:spcPct val="95000"/>
              </a:lnSpc>
              <a:spcBef>
                <a:spcPct val="20000"/>
              </a:spcBef>
              <a:buClr>
                <a:srgbClr val="FF9933"/>
              </a:buClr>
              <a:buSzPct val="115000"/>
              <a:tabLst>
                <a:tab pos="2909888" algn="l"/>
              </a:tabLst>
            </a:pPr>
            <a:r>
              <a:rPr lang="en-US" sz="2000" b="1" i="0">
                <a:solidFill>
                  <a:srgbClr val="0000FF"/>
                </a:solidFill>
              </a:rPr>
              <a:t>quiescent equ. streamers	f ≈ 9</a:t>
            </a:r>
          </a:p>
          <a:p>
            <a:pPr eaLnBrk="0" hangingPunct="0">
              <a:lnSpc>
                <a:spcPct val="95000"/>
              </a:lnSpc>
              <a:spcBef>
                <a:spcPct val="20000"/>
              </a:spcBef>
              <a:buClr>
                <a:srgbClr val="FF9933"/>
              </a:buClr>
              <a:buSzPct val="115000"/>
              <a:tabLst>
                <a:tab pos="2909888" algn="l"/>
              </a:tabLst>
            </a:pPr>
            <a:r>
              <a:rPr lang="en-US" sz="2000" i="0"/>
              <a:t>“active regions”	f ≈ 25</a:t>
            </a:r>
          </a:p>
        </p:txBody>
      </p:sp>
      <p:sp>
        <p:nvSpPr>
          <p:cNvPr id="442378" name="Rectangle 10"/>
          <p:cNvSpPr>
            <a:spLocks noChangeArrowheads="1"/>
          </p:cNvSpPr>
          <p:nvPr/>
        </p:nvSpPr>
        <p:spPr bwMode="auto">
          <a:xfrm>
            <a:off x="2489200" y="1403350"/>
            <a:ext cx="1135063" cy="4083050"/>
          </a:xfrm>
          <a:prstGeom prst="rect">
            <a:avLst/>
          </a:prstGeom>
          <a:solidFill>
            <a:srgbClr val="FF6600">
              <a:alpha val="49019"/>
            </a:srgbClr>
          </a:solidFill>
          <a:ln w="19050">
            <a:noFill/>
            <a:miter lim="800000"/>
            <a:headEnd/>
            <a:tailEnd type="none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6087" name="Text Box 12"/>
          <p:cNvSpPr txBox="1">
            <a:spLocks noChangeArrowheads="1"/>
          </p:cNvSpPr>
          <p:nvPr/>
        </p:nvSpPr>
        <p:spPr bwMode="auto">
          <a:xfrm>
            <a:off x="1143000" y="8382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spcBef>
                <a:spcPct val="40000"/>
              </a:spcBef>
              <a:buClr>
                <a:srgbClr val="FF9933"/>
              </a:buClr>
              <a:buSzPct val="115000"/>
            </a:pPr>
            <a:r>
              <a:rPr lang="en-US" sz="2000" i="0"/>
              <a:t>A(r) ~ B(r)</a:t>
            </a:r>
            <a:r>
              <a:rPr lang="en-US" i="0" baseline="28000"/>
              <a:t>–1</a:t>
            </a:r>
            <a:r>
              <a:rPr lang="en-US" sz="2000" i="0"/>
              <a:t> ~ r</a:t>
            </a:r>
            <a:r>
              <a:rPr lang="en-US" i="0" baseline="28000"/>
              <a:t>2</a:t>
            </a:r>
            <a:r>
              <a:rPr lang="en-US" sz="2000" i="0"/>
              <a:t> f(r)</a:t>
            </a:r>
          </a:p>
        </p:txBody>
      </p:sp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6400800" y="3352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ctr" eaLnBrk="0" hangingPunct="0">
              <a:spcBef>
                <a:spcPct val="40000"/>
              </a:spcBef>
              <a:buClr>
                <a:srgbClr val="FF9933"/>
              </a:buClr>
              <a:buSzPct val="115000"/>
            </a:pPr>
            <a:r>
              <a:rPr lang="en-US" sz="1400" i="0"/>
              <a:t>(Banaszkiewicz et al. 1998)</a:t>
            </a:r>
          </a:p>
        </p:txBody>
      </p:sp>
      <p:sp>
        <p:nvSpPr>
          <p:cNvPr id="46089" name="Text Box 14"/>
          <p:cNvSpPr txBox="1">
            <a:spLocks noChangeArrowheads="1"/>
          </p:cNvSpPr>
          <p:nvPr/>
        </p:nvSpPr>
        <p:spPr bwMode="auto">
          <a:xfrm>
            <a:off x="4572000" y="3765550"/>
            <a:ext cx="44196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40000"/>
              </a:spcBef>
              <a:buClr>
                <a:srgbClr val="FF9933"/>
              </a:buClr>
              <a:buSzPct val="115000"/>
            </a:pPr>
            <a:r>
              <a:rPr lang="en-US" sz="2000" i="0"/>
              <a:t>Wang &amp; Sheeley (1990) defined the expansion factor between “coronal base” and the source-surface radius ~2.5 </a:t>
            </a:r>
            <a:r>
              <a:rPr lang="en-US" sz="2000"/>
              <a:t>R</a:t>
            </a:r>
            <a:r>
              <a:rPr lang="en-US" i="0" baseline="-25000"/>
              <a:t>s</a:t>
            </a:r>
            <a:r>
              <a:rPr lang="en-US" sz="2000" i="0"/>
              <a:t>.</a:t>
            </a:r>
          </a:p>
        </p:txBody>
      </p:sp>
      <p:sp>
        <p:nvSpPr>
          <p:cNvPr id="46090" name="Line 15"/>
          <p:cNvSpPr>
            <a:spLocks noChangeShapeType="1"/>
          </p:cNvSpPr>
          <p:nvPr/>
        </p:nvSpPr>
        <p:spPr bwMode="auto">
          <a:xfrm>
            <a:off x="2057400" y="1401763"/>
            <a:ext cx="0" cy="40878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16"/>
          <p:cNvSpPr txBox="1">
            <a:spLocks noChangeArrowheads="1"/>
          </p:cNvSpPr>
          <p:nvPr/>
        </p:nvSpPr>
        <p:spPr bwMode="auto">
          <a:xfrm>
            <a:off x="1524000" y="4267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spcBef>
                <a:spcPct val="40000"/>
              </a:spcBef>
              <a:buClr>
                <a:srgbClr val="FF9933"/>
              </a:buClr>
              <a:buSzPct val="115000"/>
            </a:pPr>
            <a:r>
              <a:rPr lang="en-US" sz="2000" i="0"/>
              <a:t>TR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</a:rPr>
              <a:t>Results:  turbulent heating &amp; acceleration</a:t>
            </a:r>
          </a:p>
        </p:txBody>
      </p:sp>
      <p:pic>
        <p:nvPicPr>
          <p:cNvPr id="47107" name="Picture 5" descr="zephyr_pole1"/>
          <p:cNvPicPr>
            <a:picLocks noChangeAspect="1" noChangeArrowheads="1"/>
          </p:cNvPicPr>
          <p:nvPr/>
        </p:nvPicPr>
        <p:blipFill>
          <a:blip r:embed="rId2" cstate="print">
            <a:lum bright="-4000" contrast="2000"/>
          </a:blip>
          <a:srcRect/>
          <a:stretch>
            <a:fillRect/>
          </a:stretch>
        </p:blipFill>
        <p:spPr bwMode="auto">
          <a:xfrm>
            <a:off x="123825" y="900113"/>
            <a:ext cx="40195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925513" y="2476500"/>
            <a:ext cx="930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T  </a:t>
            </a:r>
            <a:r>
              <a:rPr lang="en-US" sz="1800" b="1" i="0">
                <a:latin typeface="Arial" charset="0"/>
              </a:rPr>
              <a:t>(K)</a:t>
            </a:r>
            <a:endParaRPr lang="en-US" sz="1800"/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1447800" y="4572000"/>
            <a:ext cx="1550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reflection coefficient</a:t>
            </a:r>
            <a:endParaRPr lang="en-US" sz="1600"/>
          </a:p>
        </p:txBody>
      </p:sp>
      <p:pic>
        <p:nvPicPr>
          <p:cNvPr id="47110" name="Picture 8" descr="zpaper_ulysses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850" y="903288"/>
            <a:ext cx="4487863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5018088" y="3676650"/>
            <a:ext cx="1384300" cy="466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200" i="0"/>
              <a:t>Goldstein et al.</a:t>
            </a:r>
          </a:p>
          <a:p>
            <a:pPr eaLnBrk="0" hangingPunct="0">
              <a:spcBef>
                <a:spcPct val="5000"/>
              </a:spcBef>
            </a:pPr>
            <a:r>
              <a:rPr lang="en-US" sz="1200" i="0"/>
              <a:t>(1996)</a:t>
            </a:r>
            <a:endParaRPr lang="en-US" sz="1200"/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5018088" y="2533650"/>
            <a:ext cx="990600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200"/>
              <a:t>Ulysses</a:t>
            </a:r>
            <a:r>
              <a:rPr lang="en-US" sz="1200" i="0"/>
              <a:t> SWOOPS</a:t>
            </a:r>
            <a:endParaRPr lang="en-US" sz="1200"/>
          </a:p>
        </p:txBody>
      </p:sp>
      <p:pic>
        <p:nvPicPr>
          <p:cNvPr id="47113" name="Picture 11" descr="fig10a_harvey"/>
          <p:cNvPicPr>
            <a:picLocks noChangeAspect="1" noChangeArrowheads="1"/>
          </p:cNvPicPr>
          <p:nvPr/>
        </p:nvPicPr>
        <p:blipFill>
          <a:blip r:embed="rId4" cstate="print">
            <a:lum bright="-14000" contrast="6000"/>
          </a:blip>
          <a:srcRect/>
          <a:stretch>
            <a:fillRect/>
          </a:stretch>
        </p:blipFill>
        <p:spPr bwMode="auto">
          <a:xfrm>
            <a:off x="7312025" y="2549525"/>
            <a:ext cx="16954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flux tubes &amp; critical points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2713" y="738188"/>
            <a:ext cx="8878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Wind speed is ~anticorrelated with flux-tube expansion &amp; height of critical point.</a:t>
            </a:r>
            <a:endParaRPr lang="en-US" sz="2000" i="0">
              <a:solidFill>
                <a:srgbClr val="FF0000"/>
              </a:solidFill>
            </a:endParaRPr>
          </a:p>
        </p:txBody>
      </p:sp>
      <p:pic>
        <p:nvPicPr>
          <p:cNvPr id="48132" name="Picture 5" descr="zpaper_ws90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329113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2471738" y="2041525"/>
            <a:ext cx="1584325" cy="9906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pPr algn="r">
              <a:spcBef>
                <a:spcPct val="25000"/>
              </a:spcBef>
            </a:pPr>
            <a:r>
              <a:rPr lang="en-US" sz="1400" i="0"/>
              <a:t>Cascade efficiency:</a:t>
            </a:r>
          </a:p>
          <a:p>
            <a:pPr algn="r">
              <a:spcBef>
                <a:spcPct val="25000"/>
              </a:spcBef>
            </a:pPr>
            <a:r>
              <a:rPr lang="en-US" sz="1800"/>
              <a:t>n=1</a:t>
            </a:r>
          </a:p>
          <a:p>
            <a:pPr algn="r">
              <a:spcBef>
                <a:spcPct val="25000"/>
              </a:spcBef>
            </a:pPr>
            <a:r>
              <a:rPr lang="en-US" sz="1800"/>
              <a:t>n=2</a:t>
            </a:r>
            <a:endParaRPr lang="en-US"/>
          </a:p>
        </p:txBody>
      </p:sp>
      <p:sp>
        <p:nvSpPr>
          <p:cNvPr id="48134" name="Line 10"/>
          <p:cNvSpPr>
            <a:spLocks noChangeShapeType="1"/>
          </p:cNvSpPr>
          <p:nvPr/>
        </p:nvSpPr>
        <p:spPr bwMode="auto">
          <a:xfrm>
            <a:off x="2836863" y="2859088"/>
            <a:ext cx="650875" cy="0"/>
          </a:xfrm>
          <a:prstGeom prst="line">
            <a:avLst/>
          </a:prstGeom>
          <a:noFill/>
          <a:ln w="63500">
            <a:solidFill>
              <a:srgbClr val="996600"/>
            </a:solidFill>
            <a:round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Rectangle 11"/>
          <p:cNvSpPr>
            <a:spLocks noChangeArrowheads="1"/>
          </p:cNvSpPr>
          <p:nvPr/>
        </p:nvSpPr>
        <p:spPr bwMode="auto">
          <a:xfrm>
            <a:off x="2836863" y="2498725"/>
            <a:ext cx="650875" cy="73025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9050">
            <a:noFill/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36" name="Picture 17" descr="cvb07_rcrit_rm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5" y="1295400"/>
            <a:ext cx="43084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18"/>
          <p:cNvSpPr txBox="1">
            <a:spLocks noChangeArrowheads="1"/>
          </p:cNvSpPr>
          <p:nvPr/>
        </p:nvSpPr>
        <p:spPr bwMode="auto">
          <a:xfrm>
            <a:off x="7543800" y="2362200"/>
            <a:ext cx="990600" cy="5191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pPr>
              <a:spcBef>
                <a:spcPct val="5000"/>
              </a:spcBef>
            </a:pPr>
            <a:r>
              <a:rPr lang="en-US" sz="2800"/>
              <a:t>r</a:t>
            </a:r>
            <a:r>
              <a:rPr lang="en-US" sz="2800" i="0" baseline="-25000"/>
              <a:t>crit</a:t>
            </a:r>
          </a:p>
        </p:txBody>
      </p:sp>
      <p:sp>
        <p:nvSpPr>
          <p:cNvPr id="48138" name="Text Box 19"/>
          <p:cNvSpPr txBox="1">
            <a:spLocks noChangeArrowheads="1"/>
          </p:cNvSpPr>
          <p:nvPr/>
        </p:nvSpPr>
        <p:spPr bwMode="auto">
          <a:xfrm>
            <a:off x="5791200" y="4191000"/>
            <a:ext cx="1905000" cy="8397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pPr>
              <a:spcBef>
                <a:spcPct val="5000"/>
              </a:spcBef>
            </a:pPr>
            <a:r>
              <a:rPr lang="en-US" sz="2800"/>
              <a:t>r</a:t>
            </a:r>
            <a:r>
              <a:rPr lang="en-US" sz="2800" i="0" baseline="-25000"/>
              <a:t>max</a:t>
            </a:r>
          </a:p>
          <a:p>
            <a:pPr>
              <a:spcBef>
                <a:spcPct val="5000"/>
              </a:spcBef>
            </a:pPr>
            <a:r>
              <a:rPr lang="en-US" sz="2000" i="0"/>
              <a:t>(where </a:t>
            </a:r>
            <a:r>
              <a:rPr lang="en-US" sz="2000"/>
              <a:t>T</a:t>
            </a:r>
            <a:r>
              <a:rPr lang="en-US" sz="2000" i="0"/>
              <a:t>=</a:t>
            </a:r>
            <a:r>
              <a:rPr lang="en-US" sz="2000"/>
              <a:t>T</a:t>
            </a:r>
            <a:r>
              <a:rPr lang="en-US" i="0" baseline="-25000"/>
              <a:t>max</a:t>
            </a:r>
            <a:r>
              <a:rPr lang="en-US" sz="2000" i="0" baseline="-25000"/>
              <a:t> </a:t>
            </a:r>
            <a:r>
              <a:rPr lang="en-US" sz="2000" i="0"/>
              <a:t>)</a:t>
            </a:r>
          </a:p>
        </p:txBody>
      </p:sp>
      <p:sp>
        <p:nvSpPr>
          <p:cNvPr id="48139" name="Freeform 20"/>
          <p:cNvSpPr>
            <a:spLocks/>
          </p:cNvSpPr>
          <p:nvPr/>
        </p:nvSpPr>
        <p:spPr bwMode="auto">
          <a:xfrm>
            <a:off x="5943600" y="3276600"/>
            <a:ext cx="520700" cy="990600"/>
          </a:xfrm>
          <a:custGeom>
            <a:avLst/>
            <a:gdLst>
              <a:gd name="T0" fmla="*/ 2147483647 w 328"/>
              <a:gd name="T1" fmla="*/ 2147483647 h 624"/>
              <a:gd name="T2" fmla="*/ 2147483647 w 328"/>
              <a:gd name="T3" fmla="*/ 2147483647 h 624"/>
              <a:gd name="T4" fmla="*/ 0 w 328"/>
              <a:gd name="T5" fmla="*/ 0 h 624"/>
              <a:gd name="T6" fmla="*/ 0 60000 65536"/>
              <a:gd name="T7" fmla="*/ 0 60000 65536"/>
              <a:gd name="T8" fmla="*/ 0 60000 65536"/>
              <a:gd name="T9" fmla="*/ 0 w 328"/>
              <a:gd name="T10" fmla="*/ 0 h 624"/>
              <a:gd name="T11" fmla="*/ 328 w 32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624">
                <a:moveTo>
                  <a:pt x="240" y="624"/>
                </a:moveTo>
                <a:cubicBezTo>
                  <a:pt x="284" y="484"/>
                  <a:pt x="328" y="344"/>
                  <a:pt x="288" y="240"/>
                </a:cubicBezTo>
                <a:cubicBezTo>
                  <a:pt x="248" y="136"/>
                  <a:pt x="124" y="68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 scaling with magnetic flux density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12713" y="838200"/>
            <a:ext cx="605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Mean field strength in low corona:</a:t>
            </a:r>
          </a:p>
        </p:txBody>
      </p:sp>
      <p:pic>
        <p:nvPicPr>
          <p:cNvPr id="51204" name="Picture 4" descr="cvb05_cartoon_color"/>
          <p:cNvPicPr>
            <a:picLocks noChangeAspect="1" noChangeArrowheads="1"/>
          </p:cNvPicPr>
          <p:nvPr/>
        </p:nvPicPr>
        <p:blipFill>
          <a:blip r:embed="rId2" cstate="print">
            <a:lum bright="-4000"/>
          </a:blip>
          <a:srcRect r="67346"/>
          <a:stretch>
            <a:fillRect/>
          </a:stretch>
        </p:blipFill>
        <p:spPr bwMode="auto">
          <a:xfrm>
            <a:off x="6400800" y="838200"/>
            <a:ext cx="2486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112713" y="2090738"/>
            <a:ext cx="6059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If the regions below the merging height can be treated with approximations from “thin flux tube theory,” then:</a:t>
            </a:r>
          </a:p>
        </p:txBody>
      </p:sp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685800" y="2895600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Clr>
                <a:schemeClr val="tx1"/>
              </a:buClr>
              <a:buSzPct val="115000"/>
            </a:pPr>
            <a:r>
              <a:rPr lang="en-US" i="0"/>
              <a:t>B ~ </a:t>
            </a:r>
            <a:r>
              <a:rPr lang="el-GR">
                <a:cs typeface="Times New Roman" pitchFamily="18" charset="0"/>
              </a:rPr>
              <a:t>ρ</a:t>
            </a:r>
            <a:r>
              <a:rPr lang="en-US" i="0" baseline="28000">
                <a:cs typeface="Times New Roman" pitchFamily="18" charset="0"/>
              </a:rPr>
              <a:t>1/2</a:t>
            </a:r>
            <a:endParaRPr lang="el-GR" i="0" baseline="28000">
              <a:cs typeface="Times New Roman" pitchFamily="18" charset="0"/>
            </a:endParaRPr>
          </a:p>
        </p:txBody>
      </p:sp>
      <p:sp>
        <p:nvSpPr>
          <p:cNvPr id="51207" name="Text Box 11"/>
          <p:cNvSpPr txBox="1">
            <a:spLocks noChangeArrowheads="1"/>
          </p:cNvSpPr>
          <p:nvPr/>
        </p:nvSpPr>
        <p:spPr bwMode="auto">
          <a:xfrm>
            <a:off x="2416175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Clr>
                <a:schemeClr val="tx1"/>
              </a:buClr>
              <a:buSzPct val="115000"/>
            </a:pPr>
            <a:r>
              <a:rPr lang="en-US" i="0"/>
              <a:t>Z</a:t>
            </a:r>
            <a:r>
              <a:rPr lang="en-US" sz="2800" i="0" baseline="-24000">
                <a:cs typeface="Times New Roman" pitchFamily="18" charset="0"/>
              </a:rPr>
              <a:t>±</a:t>
            </a:r>
            <a:r>
              <a:rPr lang="en-US" i="0"/>
              <a:t> ~ </a:t>
            </a:r>
            <a:r>
              <a:rPr lang="el-GR">
                <a:cs typeface="Times New Roman" pitchFamily="18" charset="0"/>
              </a:rPr>
              <a:t>ρ</a:t>
            </a:r>
            <a:r>
              <a:rPr lang="en-US" i="0" baseline="28000">
                <a:cs typeface="Times New Roman" pitchFamily="18" charset="0"/>
              </a:rPr>
              <a:t>–1/4</a:t>
            </a:r>
            <a:endParaRPr lang="el-GR" i="0" baseline="28000">
              <a:cs typeface="Times New Roman" pitchFamily="18" charset="0"/>
            </a:endParaRPr>
          </a:p>
        </p:txBody>
      </p:sp>
      <p:sp>
        <p:nvSpPr>
          <p:cNvPr id="51208" name="Text Box 12"/>
          <p:cNvSpPr txBox="1">
            <a:spLocks noChangeArrowheads="1"/>
          </p:cNvSpPr>
          <p:nvPr/>
        </p:nvSpPr>
        <p:spPr bwMode="auto">
          <a:xfrm>
            <a:off x="4343400" y="2895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Clr>
                <a:schemeClr val="tx1"/>
              </a:buClr>
              <a:buSzPct val="115000"/>
            </a:pPr>
            <a:r>
              <a:rPr lang="en-US" i="0"/>
              <a:t>L</a:t>
            </a:r>
            <a:r>
              <a:rPr lang="en-US" sz="2800" i="0" baseline="-34000">
                <a:cs typeface="Times New Roman" pitchFamily="18" charset="0"/>
              </a:rPr>
              <a:t>┴</a:t>
            </a:r>
            <a:r>
              <a:rPr lang="en-US" i="0"/>
              <a:t> ~ </a:t>
            </a:r>
            <a:r>
              <a:rPr lang="en-US" i="0">
                <a:cs typeface="Times New Roman" pitchFamily="18" charset="0"/>
              </a:rPr>
              <a:t>B</a:t>
            </a:r>
            <a:r>
              <a:rPr lang="en-US" i="0" baseline="28000">
                <a:cs typeface="Times New Roman" pitchFamily="18" charset="0"/>
              </a:rPr>
              <a:t>–1/2</a:t>
            </a:r>
            <a:endParaRPr lang="el-GR" i="0" baseline="28000">
              <a:cs typeface="Times New Roman" pitchFamily="18" charset="0"/>
            </a:endParaRPr>
          </a:p>
        </p:txBody>
      </p:sp>
      <p:grpSp>
        <p:nvGrpSpPr>
          <p:cNvPr id="51209" name="Group 37"/>
          <p:cNvGrpSpPr>
            <a:grpSpLocks/>
          </p:cNvGrpSpPr>
          <p:nvPr/>
        </p:nvGrpSpPr>
        <p:grpSpPr bwMode="auto">
          <a:xfrm>
            <a:off x="228600" y="1216025"/>
            <a:ext cx="5638800" cy="873125"/>
            <a:chOff x="336" y="766"/>
            <a:chExt cx="3552" cy="550"/>
          </a:xfrm>
        </p:grpSpPr>
        <p:sp>
          <p:nvSpPr>
            <p:cNvPr id="51220" name="Text Box 5"/>
            <p:cNvSpPr txBox="1">
              <a:spLocks noChangeArrowheads="1"/>
            </p:cNvSpPr>
            <p:nvPr/>
          </p:nvSpPr>
          <p:spPr bwMode="auto">
            <a:xfrm>
              <a:off x="1968" y="816"/>
              <a:ext cx="192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>
                <a:lnSpc>
                  <a:spcPct val="95000"/>
                </a:lnSpc>
                <a:spcBef>
                  <a:spcPct val="20000"/>
                </a:spcBef>
                <a:buClr>
                  <a:schemeClr val="tx1"/>
                </a:buClr>
                <a:buSzPct val="115000"/>
              </a:pPr>
              <a:r>
                <a:rPr lang="en-US" sz="2000" i="0"/>
                <a:t>B</a:t>
              </a:r>
              <a:r>
                <a:rPr lang="en-US" i="0" baseline="-24000"/>
                <a:t>  </a:t>
              </a:r>
              <a:r>
                <a:rPr lang="en-US" sz="2000" i="0"/>
                <a:t>  ≈  1500 G  (universal?)</a:t>
              </a:r>
            </a:p>
            <a:p>
              <a:pPr marL="169863" indent="-169863">
                <a:lnSpc>
                  <a:spcPct val="95000"/>
                </a:lnSpc>
                <a:spcBef>
                  <a:spcPct val="20000"/>
                </a:spcBef>
                <a:buClr>
                  <a:schemeClr val="tx1"/>
                </a:buClr>
                <a:buSzPct val="115000"/>
              </a:pPr>
              <a:r>
                <a:rPr lang="en-US" sz="2000" i="0"/>
                <a:t>f</a:t>
              </a:r>
              <a:r>
                <a:rPr lang="en-US" i="0" baseline="-24000"/>
                <a:t>  </a:t>
              </a:r>
              <a:r>
                <a:rPr lang="en-US" sz="2000" i="0"/>
                <a:t>  ≈  0.002</a:t>
              </a:r>
              <a:r>
                <a:rPr lang="en-US" sz="2000" i="0">
                  <a:cs typeface="Times New Roman" pitchFamily="18" charset="0"/>
                </a:rPr>
                <a:t>–</a:t>
              </a:r>
              <a:r>
                <a:rPr lang="en-US" sz="2000" i="0"/>
                <a:t>0.1</a:t>
              </a:r>
            </a:p>
          </p:txBody>
        </p:sp>
        <p:sp>
          <p:nvSpPr>
            <p:cNvPr id="51221" name="Text Box 6"/>
            <p:cNvSpPr txBox="1">
              <a:spLocks noChangeArrowheads="1"/>
            </p:cNvSpPr>
            <p:nvPr/>
          </p:nvSpPr>
          <p:spPr bwMode="auto">
            <a:xfrm>
              <a:off x="336" y="897"/>
              <a:ext cx="14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 algn="r">
                <a:spcBef>
                  <a:spcPct val="50000"/>
                </a:spcBef>
                <a:buClr>
                  <a:schemeClr val="tx1"/>
                </a:buClr>
                <a:buSzPct val="115000"/>
              </a:pPr>
              <a:r>
                <a:rPr lang="en-US" i="0"/>
                <a:t>B ≈ f</a:t>
              </a:r>
              <a:r>
                <a:rPr lang="en-US" i="0" baseline="-24000"/>
                <a:t>  </a:t>
              </a:r>
              <a:r>
                <a:rPr lang="en-US" i="0"/>
                <a:t> B</a:t>
              </a:r>
              <a:r>
                <a:rPr lang="en-US" i="0" baseline="-24000"/>
                <a:t>  </a:t>
              </a:r>
              <a:r>
                <a:rPr lang="en-US" i="0"/>
                <a:t> ,</a:t>
              </a:r>
            </a:p>
          </p:txBody>
        </p:sp>
        <p:sp>
          <p:nvSpPr>
            <p:cNvPr id="51222" name="AutoShape 7"/>
            <p:cNvSpPr>
              <a:spLocks/>
            </p:cNvSpPr>
            <p:nvPr/>
          </p:nvSpPr>
          <p:spPr bwMode="auto">
            <a:xfrm>
              <a:off x="1824" y="864"/>
              <a:ext cx="152" cy="432"/>
            </a:xfrm>
            <a:prstGeom prst="leftBrace">
              <a:avLst>
                <a:gd name="adj1" fmla="val 23684"/>
                <a:gd name="adj2" fmla="val 50000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23" name="Group 16"/>
            <p:cNvGrpSpPr>
              <a:grpSpLocks/>
            </p:cNvGrpSpPr>
            <p:nvPr/>
          </p:nvGrpSpPr>
          <p:grpSpPr bwMode="auto">
            <a:xfrm>
              <a:off x="1266" y="886"/>
              <a:ext cx="144" cy="327"/>
              <a:chOff x="1107" y="1041"/>
              <a:chExt cx="144" cy="327"/>
            </a:xfrm>
          </p:grpSpPr>
          <p:sp>
            <p:nvSpPr>
              <p:cNvPr id="51233" name="Oval 13"/>
              <p:cNvSpPr>
                <a:spLocks noChangeArrowheads="1"/>
              </p:cNvSpPr>
              <p:nvPr/>
            </p:nvSpPr>
            <p:spPr bwMode="auto">
              <a:xfrm>
                <a:off x="1152" y="1248"/>
                <a:ext cx="63" cy="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4" name="Text Box 15"/>
              <p:cNvSpPr txBox="1">
                <a:spLocks noChangeArrowheads="1"/>
              </p:cNvSpPr>
              <p:nvPr/>
            </p:nvSpPr>
            <p:spPr bwMode="auto">
              <a:xfrm>
                <a:off x="1107" y="1041"/>
                <a:ext cx="144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med" len="lg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/>
                  <a:t>.</a:t>
                </a:r>
              </a:p>
            </p:txBody>
          </p:sp>
        </p:grpSp>
        <p:grpSp>
          <p:nvGrpSpPr>
            <p:cNvPr id="51224" name="Group 17"/>
            <p:cNvGrpSpPr>
              <a:grpSpLocks/>
            </p:cNvGrpSpPr>
            <p:nvPr/>
          </p:nvGrpSpPr>
          <p:grpSpPr bwMode="auto">
            <a:xfrm>
              <a:off x="1483" y="892"/>
              <a:ext cx="144" cy="327"/>
              <a:chOff x="1107" y="1041"/>
              <a:chExt cx="144" cy="327"/>
            </a:xfrm>
          </p:grpSpPr>
          <p:sp>
            <p:nvSpPr>
              <p:cNvPr id="51231" name="Oval 18"/>
              <p:cNvSpPr>
                <a:spLocks noChangeArrowheads="1"/>
              </p:cNvSpPr>
              <p:nvPr/>
            </p:nvSpPr>
            <p:spPr bwMode="auto">
              <a:xfrm>
                <a:off x="1152" y="1248"/>
                <a:ext cx="63" cy="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2" name="Text Box 19"/>
              <p:cNvSpPr txBox="1">
                <a:spLocks noChangeArrowheads="1"/>
              </p:cNvSpPr>
              <p:nvPr/>
            </p:nvSpPr>
            <p:spPr bwMode="auto">
              <a:xfrm>
                <a:off x="1107" y="1041"/>
                <a:ext cx="144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med" len="lg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/>
                  <a:t>.</a:t>
                </a:r>
              </a:p>
            </p:txBody>
          </p:sp>
        </p:grpSp>
        <p:grpSp>
          <p:nvGrpSpPr>
            <p:cNvPr id="51225" name="Group 20"/>
            <p:cNvGrpSpPr>
              <a:grpSpLocks/>
            </p:cNvGrpSpPr>
            <p:nvPr/>
          </p:nvGrpSpPr>
          <p:grpSpPr bwMode="auto">
            <a:xfrm>
              <a:off x="2094" y="766"/>
              <a:ext cx="144" cy="327"/>
              <a:chOff x="1107" y="1041"/>
              <a:chExt cx="144" cy="327"/>
            </a:xfrm>
          </p:grpSpPr>
          <p:sp>
            <p:nvSpPr>
              <p:cNvPr id="51229" name="Oval 21"/>
              <p:cNvSpPr>
                <a:spLocks noChangeArrowheads="1"/>
              </p:cNvSpPr>
              <p:nvPr/>
            </p:nvSpPr>
            <p:spPr bwMode="auto">
              <a:xfrm>
                <a:off x="1152" y="1248"/>
                <a:ext cx="63" cy="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0" name="Text Box 22"/>
              <p:cNvSpPr txBox="1">
                <a:spLocks noChangeArrowheads="1"/>
              </p:cNvSpPr>
              <p:nvPr/>
            </p:nvSpPr>
            <p:spPr bwMode="auto">
              <a:xfrm>
                <a:off x="1107" y="1041"/>
                <a:ext cx="144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med" len="lg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/>
                  <a:t>.</a:t>
                </a:r>
              </a:p>
            </p:txBody>
          </p:sp>
        </p:grpSp>
        <p:grpSp>
          <p:nvGrpSpPr>
            <p:cNvPr id="51226" name="Group 23"/>
            <p:cNvGrpSpPr>
              <a:grpSpLocks/>
            </p:cNvGrpSpPr>
            <p:nvPr/>
          </p:nvGrpSpPr>
          <p:grpSpPr bwMode="auto">
            <a:xfrm>
              <a:off x="2052" y="989"/>
              <a:ext cx="144" cy="327"/>
              <a:chOff x="1107" y="1041"/>
              <a:chExt cx="144" cy="327"/>
            </a:xfrm>
          </p:grpSpPr>
          <p:sp>
            <p:nvSpPr>
              <p:cNvPr id="51227" name="Oval 24"/>
              <p:cNvSpPr>
                <a:spLocks noChangeArrowheads="1"/>
              </p:cNvSpPr>
              <p:nvPr/>
            </p:nvSpPr>
            <p:spPr bwMode="auto">
              <a:xfrm>
                <a:off x="1152" y="1248"/>
                <a:ext cx="63" cy="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8" name="Text Box 25"/>
              <p:cNvSpPr txBox="1">
                <a:spLocks noChangeArrowheads="1"/>
              </p:cNvSpPr>
              <p:nvPr/>
            </p:nvSpPr>
            <p:spPr bwMode="auto">
              <a:xfrm>
                <a:off x="1107" y="1041"/>
                <a:ext cx="144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med" len="lg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/>
                  <a:t>.</a:t>
                </a:r>
              </a:p>
            </p:txBody>
          </p:sp>
        </p:grp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12713" y="3662363"/>
            <a:ext cx="8802687" cy="2190750"/>
            <a:chOff x="71" y="2307"/>
            <a:chExt cx="5545" cy="1380"/>
          </a:xfrm>
        </p:grpSpPr>
        <p:pic>
          <p:nvPicPr>
            <p:cNvPr id="51211" name="Picture 27" descr="eqns_Bsta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2307"/>
              <a:ext cx="3792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2" name="Text Box 28"/>
            <p:cNvSpPr txBox="1">
              <a:spLocks noChangeArrowheads="1"/>
            </p:cNvSpPr>
            <p:nvPr/>
          </p:nvSpPr>
          <p:spPr bwMode="auto">
            <a:xfrm>
              <a:off x="144" y="3072"/>
              <a:ext cx="5472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  <a:buSzPct val="115000"/>
              </a:pPr>
              <a:r>
                <a:rPr lang="en-US" sz="2000" b="1" i="0"/>
                <a:t>. . .</a:t>
              </a:r>
              <a:r>
                <a:rPr lang="en-US" sz="2000" i="0"/>
                <a:t> and since Q/Q   ≈ B/B  </a:t>
              </a:r>
              <a:r>
                <a:rPr lang="en-US" sz="1400" i="0"/>
                <a:t> </a:t>
              </a:r>
              <a:r>
                <a:rPr lang="en-US" sz="2000" i="0"/>
                <a:t>, the turbulent heating in the low corona scales directly with the mean magnetic flux density there </a:t>
              </a:r>
              <a:r>
                <a:rPr lang="en-US" sz="1800" i="0"/>
                <a:t>(e.g., Pevtsov et al. 2003; Schwadron et al. 2006; Kojima et al. 2007; Schwadron &amp; McComas 2008).</a:t>
              </a:r>
            </a:p>
          </p:txBody>
        </p:sp>
        <p:grpSp>
          <p:nvGrpSpPr>
            <p:cNvPr id="51213" name="Group 29"/>
            <p:cNvGrpSpPr>
              <a:grpSpLocks/>
            </p:cNvGrpSpPr>
            <p:nvPr/>
          </p:nvGrpSpPr>
          <p:grpSpPr bwMode="auto">
            <a:xfrm>
              <a:off x="1824" y="3036"/>
              <a:ext cx="144" cy="327"/>
              <a:chOff x="1107" y="1041"/>
              <a:chExt cx="144" cy="327"/>
            </a:xfrm>
          </p:grpSpPr>
          <p:sp>
            <p:nvSpPr>
              <p:cNvPr id="51218" name="Oval 30"/>
              <p:cNvSpPr>
                <a:spLocks noChangeArrowheads="1"/>
              </p:cNvSpPr>
              <p:nvPr/>
            </p:nvSpPr>
            <p:spPr bwMode="auto">
              <a:xfrm>
                <a:off x="1152" y="1248"/>
                <a:ext cx="63" cy="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9" name="Text Box 31"/>
              <p:cNvSpPr txBox="1">
                <a:spLocks noChangeArrowheads="1"/>
              </p:cNvSpPr>
              <p:nvPr/>
            </p:nvSpPr>
            <p:spPr bwMode="auto">
              <a:xfrm>
                <a:off x="1107" y="1041"/>
                <a:ext cx="144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med" len="lg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/>
                  <a:t>.</a:t>
                </a:r>
              </a:p>
            </p:txBody>
          </p:sp>
        </p:grpSp>
        <p:grpSp>
          <p:nvGrpSpPr>
            <p:cNvPr id="51214" name="Group 32"/>
            <p:cNvGrpSpPr>
              <a:grpSpLocks/>
            </p:cNvGrpSpPr>
            <p:nvPr/>
          </p:nvGrpSpPr>
          <p:grpSpPr bwMode="auto">
            <a:xfrm>
              <a:off x="1324" y="3036"/>
              <a:ext cx="144" cy="327"/>
              <a:chOff x="1107" y="1041"/>
              <a:chExt cx="144" cy="327"/>
            </a:xfrm>
          </p:grpSpPr>
          <p:sp>
            <p:nvSpPr>
              <p:cNvPr id="51216" name="Oval 33"/>
              <p:cNvSpPr>
                <a:spLocks noChangeArrowheads="1"/>
              </p:cNvSpPr>
              <p:nvPr/>
            </p:nvSpPr>
            <p:spPr bwMode="auto">
              <a:xfrm>
                <a:off x="1152" y="1248"/>
                <a:ext cx="63" cy="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7" name="Text Box 34"/>
              <p:cNvSpPr txBox="1">
                <a:spLocks noChangeArrowheads="1"/>
              </p:cNvSpPr>
              <p:nvPr/>
            </p:nvSpPr>
            <p:spPr bwMode="auto">
              <a:xfrm>
                <a:off x="1107" y="1041"/>
                <a:ext cx="144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med" len="lg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/>
                  <a:t>.</a:t>
                </a:r>
              </a:p>
            </p:txBody>
          </p:sp>
        </p:grpSp>
        <p:sp>
          <p:nvSpPr>
            <p:cNvPr id="51215" name="Text Box 36"/>
            <p:cNvSpPr txBox="1">
              <a:spLocks noChangeArrowheads="1"/>
            </p:cNvSpPr>
            <p:nvPr/>
          </p:nvSpPr>
          <p:spPr bwMode="auto">
            <a:xfrm>
              <a:off x="71" y="2448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>
                <a:spcBef>
                  <a:spcPct val="50000"/>
                </a:spcBef>
                <a:buClr>
                  <a:schemeClr val="tx1"/>
                </a:buClr>
                <a:buSzPct val="115000"/>
                <a:buFontTx/>
                <a:buChar char="•"/>
              </a:pPr>
              <a:r>
                <a:rPr lang="en-US" sz="2000" i="0"/>
                <a:t>Thus,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4"/>
          <p:cNvGrpSpPr>
            <a:grpSpLocks/>
          </p:cNvGrpSpPr>
          <p:nvPr/>
        </p:nvGrpSpPr>
        <p:grpSpPr bwMode="auto">
          <a:xfrm>
            <a:off x="4054475" y="4148138"/>
            <a:ext cx="5172075" cy="1778000"/>
            <a:chOff x="2588" y="2622"/>
            <a:chExt cx="3258" cy="1120"/>
          </a:xfrm>
        </p:grpSpPr>
        <p:sp>
          <p:nvSpPr>
            <p:cNvPr id="52236" name="Text Box 15"/>
            <p:cNvSpPr txBox="1">
              <a:spLocks noChangeArrowheads="1"/>
            </p:cNvSpPr>
            <p:nvPr/>
          </p:nvSpPr>
          <p:spPr bwMode="auto">
            <a:xfrm>
              <a:off x="2588" y="2622"/>
              <a:ext cx="3076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FF9933"/>
                </a:buClr>
                <a:buSzPct val="115000"/>
                <a:buFontTx/>
                <a:buChar char="•"/>
              </a:pPr>
              <a:r>
                <a:rPr lang="en-US" sz="2000" i="0"/>
                <a:t>Mirror motions select height</a:t>
              </a:r>
            </a:p>
            <a:p>
              <a:pPr marL="169863" indent="-169863"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FF9933"/>
                </a:buClr>
                <a:buSzPct val="115000"/>
                <a:buFontTx/>
                <a:buChar char="•"/>
              </a:pPr>
              <a:r>
                <a:rPr lang="en-US" sz="2000" i="0"/>
                <a:t>UVCS “rolls” independently of spacecraft</a:t>
              </a:r>
            </a:p>
            <a:p>
              <a:pPr marL="169863" indent="-169863"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FF9933"/>
                </a:buClr>
                <a:buSzPct val="115000"/>
                <a:buFontTx/>
                <a:buChar char="•"/>
              </a:pPr>
              <a:r>
                <a:rPr lang="en-US" sz="2000" i="0"/>
                <a:t>2 UV channels:</a:t>
              </a:r>
            </a:p>
            <a:p>
              <a:pPr marL="169863" indent="-169863"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FF9933"/>
                </a:buClr>
                <a:buSzPct val="115000"/>
                <a:buFontTx/>
                <a:buChar char="•"/>
              </a:pPr>
              <a:endParaRPr lang="en-US" sz="2000" i="0"/>
            </a:p>
            <a:p>
              <a:pPr marL="169863" indent="-169863"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FF9933"/>
                </a:buClr>
                <a:buSzPct val="115000"/>
                <a:buFontTx/>
                <a:buChar char="•"/>
              </a:pPr>
              <a:r>
                <a:rPr lang="en-US" sz="2000" i="0"/>
                <a:t>1 white-light polarimetry channel</a:t>
              </a:r>
              <a:endParaRPr lang="en-US" i="0"/>
            </a:p>
          </p:txBody>
        </p:sp>
        <p:sp>
          <p:nvSpPr>
            <p:cNvPr id="52237" name="Text Box 16"/>
            <p:cNvSpPr txBox="1">
              <a:spLocks noChangeArrowheads="1"/>
            </p:cNvSpPr>
            <p:nvPr/>
          </p:nvSpPr>
          <p:spPr bwMode="auto">
            <a:xfrm>
              <a:off x="3752" y="3063"/>
              <a:ext cx="2094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FF9933"/>
                </a:buClr>
                <a:buSzPct val="115000"/>
              </a:pPr>
              <a:r>
                <a:rPr lang="en-US" sz="2000" i="0"/>
                <a:t>LYA (120–135 nm)</a:t>
              </a:r>
            </a:p>
            <a:p>
              <a:pPr marL="169863" indent="-169863"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FF9933"/>
                </a:buClr>
                <a:buSzPct val="115000"/>
              </a:pPr>
              <a:r>
                <a:rPr lang="en-US" sz="2000" i="0"/>
                <a:t>OVI (95–120 nm + 2</a:t>
              </a:r>
              <a:r>
                <a:rPr lang="en-US" sz="2000" i="0" baseline="30000"/>
                <a:t>nd</a:t>
              </a:r>
              <a:r>
                <a:rPr lang="en-US" sz="2000" i="0"/>
                <a:t> ord.)</a:t>
              </a:r>
            </a:p>
          </p:txBody>
        </p:sp>
      </p:grp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UVCS instrument on SOHO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114300" y="838200"/>
            <a:ext cx="8893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ct val="50000"/>
              </a:spcBef>
              <a:buClr>
                <a:srgbClr val="FF9933"/>
              </a:buClr>
              <a:buSzPct val="115000"/>
              <a:buFontTx/>
              <a:buChar char="•"/>
            </a:pPr>
            <a:r>
              <a:rPr lang="en-US" sz="2000" b="1" i="0">
                <a:solidFill>
                  <a:srgbClr val="0000FF"/>
                </a:solidFill>
              </a:rPr>
              <a:t>1979–1995:</a:t>
            </a:r>
            <a:r>
              <a:rPr lang="en-US" sz="2000" i="0"/>
              <a:t>  Rocket flights and Shuttle-deployed </a:t>
            </a:r>
            <a:r>
              <a:rPr lang="en-US" sz="2000"/>
              <a:t>Spartan 201</a:t>
            </a:r>
            <a:r>
              <a:rPr lang="en-US" sz="2000" i="0"/>
              <a:t> laid groundwork.</a:t>
            </a:r>
            <a:endParaRPr lang="en-US" i="0"/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14300" y="1524000"/>
            <a:ext cx="500697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ct val="65000"/>
              </a:spcBef>
              <a:buClr>
                <a:srgbClr val="FF9933"/>
              </a:buClr>
              <a:buSzPct val="115000"/>
              <a:buFontTx/>
              <a:buChar char="•"/>
            </a:pPr>
            <a:r>
              <a:rPr lang="en-US" sz="2000" b="1" i="0">
                <a:solidFill>
                  <a:srgbClr val="0000FF"/>
                </a:solidFill>
              </a:rPr>
              <a:t>1996–present:</a:t>
            </a:r>
            <a:r>
              <a:rPr lang="en-US" sz="2000" i="0"/>
              <a:t> The Ultraviolet Coronagraph Spectrometer (UVCS) measures plasma properties of coronal protons, ions, and electrons between 1.5 and 10 solar radii.</a:t>
            </a:r>
          </a:p>
          <a:p>
            <a:pPr marL="169863" indent="-169863" eaLnBrk="0" hangingPunct="0">
              <a:lnSpc>
                <a:spcPct val="95000"/>
              </a:lnSpc>
              <a:spcBef>
                <a:spcPct val="65000"/>
              </a:spcBef>
              <a:buClr>
                <a:srgbClr val="FF9933"/>
              </a:buClr>
              <a:buSzPct val="115000"/>
              <a:buFontTx/>
              <a:buChar char="•"/>
            </a:pPr>
            <a:r>
              <a:rPr lang="en-US" sz="2000" i="0"/>
              <a:t>Combines “occultation” with spectroscopy to reveal the solar wind </a:t>
            </a:r>
            <a:r>
              <a:rPr lang="en-US" sz="2000" b="1" i="0">
                <a:solidFill>
                  <a:srgbClr val="FF0000"/>
                </a:solidFill>
              </a:rPr>
              <a:t>acceleration region!</a:t>
            </a:r>
            <a:endParaRPr lang="en-US" b="1" i="0">
              <a:solidFill>
                <a:srgbClr val="FF0000"/>
              </a:solidFill>
            </a:endParaRPr>
          </a:p>
        </p:txBody>
      </p:sp>
      <p:sp>
        <p:nvSpPr>
          <p:cNvPr id="52230" name="Oval 7"/>
          <p:cNvSpPr>
            <a:spLocks noChangeArrowheads="1"/>
          </p:cNvSpPr>
          <p:nvPr/>
        </p:nvSpPr>
        <p:spPr bwMode="auto">
          <a:xfrm>
            <a:off x="1069975" y="4813300"/>
            <a:ext cx="914400" cy="914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 rot="-1110480">
            <a:off x="2517775" y="4279900"/>
            <a:ext cx="76200" cy="1066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32" name="AutoShape 9"/>
          <p:cNvSpPr>
            <a:spLocks noChangeArrowheads="1"/>
          </p:cNvSpPr>
          <p:nvPr/>
        </p:nvSpPr>
        <p:spPr bwMode="auto">
          <a:xfrm rot="-1180758">
            <a:off x="2136775" y="4508500"/>
            <a:ext cx="1143000" cy="381000"/>
          </a:xfrm>
          <a:prstGeom prst="leftRightArrow">
            <a:avLst>
              <a:gd name="adj1" fmla="val 36667"/>
              <a:gd name="adj2" fmla="val 56667"/>
            </a:avLst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307975" y="40513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ct val="50000"/>
              </a:spcBef>
              <a:buClr>
                <a:srgbClr val="FF9933"/>
              </a:buClr>
              <a:buSzPct val="115000"/>
            </a:pPr>
            <a:r>
              <a:rPr lang="en-US" sz="2000" b="1" i="0"/>
              <a:t>slit field of view:</a:t>
            </a:r>
            <a:endParaRPr lang="en-US" i="0"/>
          </a:p>
        </p:txBody>
      </p:sp>
      <p:sp>
        <p:nvSpPr>
          <p:cNvPr id="52234" name="AutoShape 11"/>
          <p:cNvSpPr>
            <a:spLocks noChangeArrowheads="1"/>
          </p:cNvSpPr>
          <p:nvPr/>
        </p:nvSpPr>
        <p:spPr bwMode="auto">
          <a:xfrm rot="-1138930">
            <a:off x="3200400" y="3657600"/>
            <a:ext cx="457200" cy="1981200"/>
          </a:xfrm>
          <a:prstGeom prst="curvedLeftArrow">
            <a:avLst>
              <a:gd name="adj1" fmla="val 63897"/>
              <a:gd name="adj2" fmla="val 161798"/>
              <a:gd name="adj3" fmla="val 43333"/>
            </a:avLst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52235" name="Picture 13" descr="uvcs_inl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7338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UVCS results:  solar minimum (1996-1997</a:t>
            </a:r>
            <a:r>
              <a:rPr lang="en-US" sz="1800" smtClean="0"/>
              <a:t> </a:t>
            </a:r>
            <a:r>
              <a:rPr lang="en-US" smtClean="0"/>
              <a:t>)</a:t>
            </a:r>
          </a:p>
        </p:txBody>
      </p:sp>
      <p:pic>
        <p:nvPicPr>
          <p:cNvPr id="53251" name="Picture 3" descr="field_w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26268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14300" y="838200"/>
            <a:ext cx="8893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0000"/>
              </a:spcBef>
              <a:buClr>
                <a:srgbClr val="FF9933"/>
              </a:buClr>
              <a:buSzPct val="115000"/>
              <a:buFontTx/>
              <a:buChar char="•"/>
            </a:pPr>
            <a:r>
              <a:rPr lang="en-US" sz="2000" i="0"/>
              <a:t>The Ultraviolet Coronagraph Spectrometer (</a:t>
            </a:r>
            <a:r>
              <a:rPr lang="en-US" sz="2000" b="1" i="0">
                <a:solidFill>
                  <a:srgbClr val="0000FF"/>
                </a:solidFill>
              </a:rPr>
              <a:t>UVCS</a:t>
            </a:r>
            <a:r>
              <a:rPr lang="en-US" sz="2000" i="0"/>
              <a:t>) on SOHO measures plasma properties of coronal protons, ions, and electrons between 1.5 and 10 solar radii.</a:t>
            </a:r>
          </a:p>
          <a:p>
            <a:pPr marL="169863" indent="-169863">
              <a:lnSpc>
                <a:spcPct val="95000"/>
              </a:lnSpc>
              <a:spcBef>
                <a:spcPct val="50000"/>
              </a:spcBef>
              <a:buClr>
                <a:srgbClr val="FF9933"/>
              </a:buClr>
              <a:buSzPct val="115000"/>
              <a:buFontTx/>
              <a:buChar char="•"/>
            </a:pPr>
            <a:r>
              <a:rPr lang="en-US" sz="2000" i="0"/>
              <a:t>In June 1996, the first measurements of heavy ion (e.g., O</a:t>
            </a:r>
            <a:r>
              <a:rPr lang="en-US" i="0" baseline="26000"/>
              <a:t>+5</a:t>
            </a:r>
            <a:r>
              <a:rPr lang="en-US" sz="2000" i="0"/>
              <a:t>) line emission in the extended corona revealed </a:t>
            </a:r>
            <a:r>
              <a:rPr lang="en-US" sz="2000" b="1" i="0">
                <a:solidFill>
                  <a:srgbClr val="0000FF"/>
                </a:solidFill>
              </a:rPr>
              <a:t>surprisingly wide</a:t>
            </a:r>
            <a:r>
              <a:rPr lang="en-US" sz="2000" i="0"/>
              <a:t> line profiles </a:t>
            </a:r>
            <a:r>
              <a:rPr lang="en-US" sz="2000" b="1" i="0"/>
              <a:t>. . 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3962400"/>
            <a:ext cx="3657600" cy="2119313"/>
            <a:chOff x="0" y="2448"/>
            <a:chExt cx="2304" cy="1335"/>
          </a:xfrm>
        </p:grpSpPr>
        <p:pic>
          <p:nvPicPr>
            <p:cNvPr id="53260" name="Picture 6" descr="ovi_dis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2688"/>
              <a:ext cx="2022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1" name="Text Box 7"/>
            <p:cNvSpPr txBox="1">
              <a:spLocks noChangeArrowheads="1"/>
            </p:cNvSpPr>
            <p:nvPr/>
          </p:nvSpPr>
          <p:spPr bwMode="auto">
            <a:xfrm>
              <a:off x="0" y="3552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/>
                <a:t>On-disk profiles: T = 1–3 million K</a:t>
              </a:r>
            </a:p>
          </p:txBody>
        </p:sp>
        <p:sp>
          <p:nvSpPr>
            <p:cNvPr id="53262" name="Line 8"/>
            <p:cNvSpPr>
              <a:spLocks noChangeShapeType="1"/>
            </p:cNvSpPr>
            <p:nvPr/>
          </p:nvSpPr>
          <p:spPr bwMode="auto">
            <a:xfrm flipV="1">
              <a:off x="912" y="2448"/>
              <a:ext cx="1296" cy="528"/>
            </a:xfrm>
            <a:prstGeom prst="line">
              <a:avLst/>
            </a:prstGeom>
            <a:noFill/>
            <a:ln w="44450">
              <a:solidFill>
                <a:srgbClr val="00FFFF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3" name="Line 9"/>
            <p:cNvSpPr>
              <a:spLocks noChangeShapeType="1"/>
            </p:cNvSpPr>
            <p:nvPr/>
          </p:nvSpPr>
          <p:spPr bwMode="auto">
            <a:xfrm flipV="1">
              <a:off x="1440" y="2448"/>
              <a:ext cx="768" cy="720"/>
            </a:xfrm>
            <a:prstGeom prst="line">
              <a:avLst/>
            </a:prstGeom>
            <a:noFill/>
            <a:ln w="44450">
              <a:solidFill>
                <a:srgbClr val="00FFFF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581400" y="2743200"/>
            <a:ext cx="5334000" cy="3338513"/>
            <a:chOff x="2256" y="1728"/>
            <a:chExt cx="3360" cy="2103"/>
          </a:xfrm>
        </p:grpSpPr>
        <p:sp>
          <p:nvSpPr>
            <p:cNvPr id="53255" name="Text Box 11"/>
            <p:cNvSpPr txBox="1">
              <a:spLocks noChangeArrowheads="1"/>
            </p:cNvSpPr>
            <p:nvPr/>
          </p:nvSpPr>
          <p:spPr bwMode="auto">
            <a:xfrm>
              <a:off x="3168" y="3600"/>
              <a:ext cx="24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/>
                <a:t>Off-limb profiles: </a:t>
              </a:r>
              <a:r>
                <a:rPr lang="en-US" sz="1800" b="1" i="0">
                  <a:solidFill>
                    <a:srgbClr val="FF0000"/>
                  </a:solidFill>
                </a:rPr>
                <a:t>T &gt; 200 million K !</a:t>
              </a:r>
            </a:p>
          </p:txBody>
        </p:sp>
        <p:pic>
          <p:nvPicPr>
            <p:cNvPr id="53256" name="Picture 12" descr="ovi_offlim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0" y="2736"/>
              <a:ext cx="2016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3257" name="Group 15"/>
            <p:cNvGrpSpPr>
              <a:grpSpLocks/>
            </p:cNvGrpSpPr>
            <p:nvPr/>
          </p:nvGrpSpPr>
          <p:grpSpPr bwMode="auto">
            <a:xfrm>
              <a:off x="2256" y="1728"/>
              <a:ext cx="2208" cy="1536"/>
              <a:chOff x="2256" y="1632"/>
              <a:chExt cx="2208" cy="1632"/>
            </a:xfrm>
          </p:grpSpPr>
          <p:sp>
            <p:nvSpPr>
              <p:cNvPr id="53258" name="Line 13"/>
              <p:cNvSpPr>
                <a:spLocks noChangeShapeType="1"/>
              </p:cNvSpPr>
              <p:nvPr/>
            </p:nvSpPr>
            <p:spPr bwMode="auto">
              <a:xfrm flipH="1" flipV="1">
                <a:off x="2256" y="1632"/>
                <a:ext cx="1632" cy="1584"/>
              </a:xfrm>
              <a:prstGeom prst="line">
                <a:avLst/>
              </a:prstGeom>
              <a:noFill/>
              <a:ln w="44450">
                <a:solidFill>
                  <a:srgbClr val="00FFFF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9" name="Line 14"/>
              <p:cNvSpPr>
                <a:spLocks noChangeShapeType="1"/>
              </p:cNvSpPr>
              <p:nvPr/>
            </p:nvSpPr>
            <p:spPr bwMode="auto">
              <a:xfrm flipH="1" flipV="1">
                <a:off x="2256" y="1632"/>
                <a:ext cx="2208" cy="1632"/>
              </a:xfrm>
              <a:prstGeom prst="line">
                <a:avLst/>
              </a:prstGeom>
              <a:noFill/>
              <a:ln w="44450">
                <a:solidFill>
                  <a:srgbClr val="00FFFF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Coronal holes:  the impact of UVCS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12713" y="762000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buClr>
                <a:srgbClr val="FF9933"/>
              </a:buClr>
              <a:buSzPct val="115000"/>
            </a:pPr>
            <a:r>
              <a:rPr lang="en-US" sz="2000" i="0"/>
              <a:t>UVCS/SOHO has led to new views of the acceleration regions of the solar wind.</a:t>
            </a:r>
          </a:p>
          <a:p>
            <a:pPr marL="169863" indent="-169863">
              <a:buClr>
                <a:srgbClr val="FF9933"/>
              </a:buClr>
              <a:buSzPct val="115000"/>
            </a:pPr>
            <a:r>
              <a:rPr lang="en-US" sz="2000" i="0"/>
              <a:t>Key results include:</a:t>
            </a:r>
          </a:p>
        </p:txBody>
      </p:sp>
      <p:pic>
        <p:nvPicPr>
          <p:cNvPr id="54276" name="Picture 4" descr="emp_temps_soho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4876800" y="1460500"/>
            <a:ext cx="402431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39700" y="1524000"/>
            <a:ext cx="47371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45000"/>
              </a:spcBef>
              <a:buClr>
                <a:srgbClr val="FF9933"/>
              </a:buClr>
              <a:buSzPct val="115000"/>
              <a:buFontTx/>
              <a:buChar char="•"/>
            </a:pPr>
            <a:r>
              <a:rPr lang="en-US" sz="2000" i="0"/>
              <a:t>The fast solar wind becomes </a:t>
            </a:r>
            <a:r>
              <a:rPr lang="en-US" sz="2000" b="1" i="0">
                <a:solidFill>
                  <a:srgbClr val="0000FF"/>
                </a:solidFill>
              </a:rPr>
              <a:t>supersonic</a:t>
            </a:r>
            <a:r>
              <a:rPr lang="en-US" sz="2000" i="0"/>
              <a:t> much closer to the Sun (~2 </a:t>
            </a:r>
            <a:r>
              <a:rPr lang="en-US" sz="2000"/>
              <a:t>R</a:t>
            </a:r>
            <a:r>
              <a:rPr lang="en-US" sz="2000" i="0" baseline="-22000"/>
              <a:t>s</a:t>
            </a:r>
            <a:r>
              <a:rPr lang="en-US" sz="2000" i="0"/>
              <a:t>) than previously believed.</a:t>
            </a:r>
          </a:p>
          <a:p>
            <a:pPr marL="169863" indent="-169863">
              <a:lnSpc>
                <a:spcPct val="95000"/>
              </a:lnSpc>
              <a:spcBef>
                <a:spcPct val="45000"/>
              </a:spcBef>
              <a:buClr>
                <a:srgbClr val="FF9933"/>
              </a:buClr>
              <a:buSzPct val="115000"/>
              <a:buFontTx/>
              <a:buChar char="•"/>
            </a:pPr>
            <a:r>
              <a:rPr lang="en-US" sz="2000" i="0"/>
              <a:t>In coronal holes, heavy ions (e.g., O</a:t>
            </a:r>
            <a:r>
              <a:rPr lang="en-US" i="0" baseline="26000"/>
              <a:t>+5</a:t>
            </a:r>
            <a:r>
              <a:rPr lang="en-US" sz="2000" i="0"/>
              <a:t>) both flow </a:t>
            </a:r>
            <a:r>
              <a:rPr lang="en-US" sz="2000" b="1" i="0">
                <a:solidFill>
                  <a:srgbClr val="0000FF"/>
                </a:solidFill>
              </a:rPr>
              <a:t>faster</a:t>
            </a:r>
            <a:r>
              <a:rPr lang="en-US" sz="2000" i="0"/>
              <a:t> and are </a:t>
            </a:r>
            <a:r>
              <a:rPr lang="en-US" sz="2000" b="1" i="0">
                <a:solidFill>
                  <a:srgbClr val="0000FF"/>
                </a:solidFill>
              </a:rPr>
              <a:t>heated </a:t>
            </a:r>
            <a:r>
              <a:rPr lang="en-US" sz="2000" i="0"/>
              <a:t>hundreds of times more strongly than protons and electrons, and have </a:t>
            </a:r>
            <a:r>
              <a:rPr lang="en-US" sz="2000" b="1" i="0">
                <a:solidFill>
                  <a:srgbClr val="0000FF"/>
                </a:solidFill>
              </a:rPr>
              <a:t>anisotropic temperatures</a:t>
            </a:r>
            <a:r>
              <a:rPr lang="en-US" sz="2000" i="0"/>
              <a:t>.  </a:t>
            </a:r>
            <a:r>
              <a:rPr lang="en-US" sz="1800" i="0"/>
              <a:t>(e.g., Kohl et al. 1998, 2006)</a:t>
            </a:r>
          </a:p>
        </p:txBody>
      </p:sp>
      <p:pic>
        <p:nvPicPr>
          <p:cNvPr id="54278" name="Picture 6" descr="eqn_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91000"/>
            <a:ext cx="36576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</a:rPr>
              <a:t>Evidence for ion cyclotron resonance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228600" y="1087438"/>
            <a:ext cx="8623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ct val="20000"/>
              </a:spcBef>
              <a:buClr>
                <a:srgbClr val="FF9933"/>
              </a:buClr>
              <a:buSzPct val="115000"/>
              <a:buFontTx/>
              <a:buChar char="•"/>
            </a:pPr>
            <a:r>
              <a:rPr lang="en-US" sz="2000" i="0"/>
              <a:t>UVCS (and SUMER) remote-sensing data</a:t>
            </a:r>
          </a:p>
          <a:p>
            <a:pPr marL="169863" indent="-169863" eaLnBrk="0" hangingPunct="0">
              <a:lnSpc>
                <a:spcPct val="95000"/>
              </a:lnSpc>
              <a:spcBef>
                <a:spcPct val="20000"/>
              </a:spcBef>
              <a:buClr>
                <a:srgbClr val="FF9933"/>
              </a:buClr>
              <a:buSzPct val="115000"/>
              <a:buFontTx/>
              <a:buChar char="•"/>
            </a:pPr>
            <a:r>
              <a:rPr lang="en-US" sz="2000"/>
              <a:t>Helios</a:t>
            </a:r>
            <a:r>
              <a:rPr lang="en-US" sz="2000" i="0"/>
              <a:t> (0.3</a:t>
            </a:r>
            <a:r>
              <a:rPr lang="en-US" sz="2000" i="0">
                <a:cs typeface="Times New Roman" pitchFamily="18" charset="0"/>
              </a:rPr>
              <a:t>–</a:t>
            </a:r>
            <a:r>
              <a:rPr lang="en-US" sz="2000" i="0"/>
              <a:t>1 AU) proton velocity distributions (Tu &amp; Marsch 2002)</a:t>
            </a:r>
          </a:p>
          <a:p>
            <a:pPr marL="169863" indent="-169863" eaLnBrk="0" hangingPunct="0">
              <a:lnSpc>
                <a:spcPct val="95000"/>
              </a:lnSpc>
              <a:spcBef>
                <a:spcPct val="20000"/>
              </a:spcBef>
              <a:buClr>
                <a:srgbClr val="FF9933"/>
              </a:buClr>
              <a:buSzPct val="115000"/>
              <a:buFontTx/>
              <a:buChar char="•"/>
            </a:pPr>
            <a:r>
              <a:rPr lang="en-US" sz="2000"/>
              <a:t>Wind</a:t>
            </a:r>
            <a:r>
              <a:rPr lang="en-US" sz="2000" i="0"/>
              <a:t> (1 AU): more-than-mass-proportional heating (Collier et al. 1996)</a:t>
            </a:r>
          </a:p>
        </p:txBody>
      </p:sp>
      <p:sp>
        <p:nvSpPr>
          <p:cNvPr id="55300" name="Text Box 13"/>
          <p:cNvSpPr txBox="1">
            <a:spLocks noChangeArrowheads="1"/>
          </p:cNvSpPr>
          <p:nvPr/>
        </p:nvSpPr>
        <p:spPr bwMode="auto">
          <a:xfrm>
            <a:off x="228600" y="695325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spcBef>
                <a:spcPct val="70000"/>
              </a:spcBef>
              <a:buClr>
                <a:srgbClr val="FF9933"/>
              </a:buClr>
              <a:buSzPct val="115000"/>
            </a:pPr>
            <a:r>
              <a:rPr lang="en-US" sz="2000" b="1">
                <a:solidFill>
                  <a:srgbClr val="FF0000"/>
                </a:solidFill>
              </a:rPr>
              <a:t>Indirect:</a:t>
            </a:r>
          </a:p>
        </p:txBody>
      </p:sp>
      <p:pic>
        <p:nvPicPr>
          <p:cNvPr id="55301" name="Picture 21" descr="tu_marsch02_proton"/>
          <p:cNvPicPr>
            <a:picLocks noChangeAspect="1" noChangeArrowheads="1"/>
          </p:cNvPicPr>
          <p:nvPr/>
        </p:nvPicPr>
        <p:blipFill>
          <a:blip r:embed="rId2" cstate="print">
            <a:lum bright="-8000" contrast="2000"/>
          </a:blip>
          <a:srcRect/>
          <a:stretch>
            <a:fillRect/>
          </a:stretch>
        </p:blipFill>
        <p:spPr bwMode="auto">
          <a:xfrm>
            <a:off x="1066800" y="2362200"/>
            <a:ext cx="15763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 Box 22"/>
          <p:cNvSpPr txBox="1">
            <a:spLocks noChangeArrowheads="1"/>
          </p:cNvSpPr>
          <p:nvPr/>
        </p:nvSpPr>
        <p:spPr bwMode="auto">
          <a:xfrm>
            <a:off x="228600" y="416877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spcBef>
                <a:spcPct val="70000"/>
              </a:spcBef>
              <a:buClr>
                <a:srgbClr val="FF9933"/>
              </a:buClr>
              <a:buSzPct val="115000"/>
            </a:pPr>
            <a:r>
              <a:rPr lang="en-US" sz="2000" b="1">
                <a:solidFill>
                  <a:srgbClr val="FF0000"/>
                </a:solidFill>
              </a:rPr>
              <a:t>(more) Direct:</a:t>
            </a:r>
          </a:p>
        </p:txBody>
      </p:sp>
      <p:sp>
        <p:nvSpPr>
          <p:cNvPr id="55303" name="Text Box 23"/>
          <p:cNvSpPr txBox="1">
            <a:spLocks noChangeArrowheads="1"/>
          </p:cNvSpPr>
          <p:nvPr/>
        </p:nvSpPr>
        <p:spPr bwMode="auto">
          <a:xfrm>
            <a:off x="228600" y="4572000"/>
            <a:ext cx="868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ct val="40000"/>
              </a:spcBef>
              <a:buClr>
                <a:srgbClr val="FF9933"/>
              </a:buClr>
              <a:buSzPct val="115000"/>
              <a:buFontTx/>
              <a:buChar char="•"/>
            </a:pPr>
            <a:r>
              <a:rPr lang="en-US" sz="2000" i="0"/>
              <a:t>Leamon et al. (1998): at </a:t>
            </a:r>
            <a:r>
              <a:rPr lang="el-GR" sz="2000" i="0">
                <a:cs typeface="Times New Roman" pitchFamily="18" charset="0"/>
              </a:rPr>
              <a:t>ω</a:t>
            </a:r>
            <a:r>
              <a:rPr lang="en-US" sz="2000" i="0">
                <a:cs typeface="Times New Roman" pitchFamily="18" charset="0"/>
              </a:rPr>
              <a:t> </a:t>
            </a:r>
            <a:r>
              <a:rPr lang="el-GR" sz="2000" i="0">
                <a:cs typeface="Times New Roman" pitchFamily="18" charset="0"/>
              </a:rPr>
              <a:t>≈</a:t>
            </a:r>
            <a:r>
              <a:rPr lang="en-US" sz="2000" i="0">
                <a:cs typeface="Times New Roman" pitchFamily="18" charset="0"/>
              </a:rPr>
              <a:t> </a:t>
            </a:r>
            <a:r>
              <a:rPr lang="el-GR" sz="2000" i="0">
                <a:cs typeface="Times New Roman" pitchFamily="18" charset="0"/>
              </a:rPr>
              <a:t>Ω</a:t>
            </a:r>
            <a:r>
              <a:rPr lang="en-US" i="0" baseline="-25000">
                <a:cs typeface="Times New Roman" pitchFamily="18" charset="0"/>
              </a:rPr>
              <a:t>p</a:t>
            </a:r>
            <a:r>
              <a:rPr lang="en-US" sz="2000" i="0">
                <a:cs typeface="Times New Roman" pitchFamily="18" charset="0"/>
              </a:rPr>
              <a:t>, magnetic helicity shows deficit of proton-resonant waves in “diffusion range,” indicative of cyclotron absorption.</a:t>
            </a:r>
          </a:p>
          <a:p>
            <a:pPr marL="169863" indent="-169863" eaLnBrk="0" hangingPunct="0">
              <a:lnSpc>
                <a:spcPct val="95000"/>
              </a:lnSpc>
              <a:spcBef>
                <a:spcPct val="40000"/>
              </a:spcBef>
              <a:buClr>
                <a:srgbClr val="FF9933"/>
              </a:buClr>
              <a:buSzPct val="115000"/>
              <a:buFontTx/>
              <a:buChar char="•"/>
            </a:pPr>
            <a:r>
              <a:rPr lang="en-US" sz="2000" i="0">
                <a:cs typeface="Times New Roman" pitchFamily="18" charset="0"/>
              </a:rPr>
              <a:t>Jian, Russell, et al. (2009) :  </a:t>
            </a:r>
            <a:r>
              <a:rPr lang="en-US" sz="2000">
                <a:cs typeface="Times New Roman" pitchFamily="18" charset="0"/>
              </a:rPr>
              <a:t>STEREO</a:t>
            </a:r>
            <a:r>
              <a:rPr lang="en-US" sz="2000" i="0">
                <a:cs typeface="Times New Roman" pitchFamily="18" charset="0"/>
              </a:rPr>
              <a:t> shows isolated bursts of ~monochromatic waves with </a:t>
            </a:r>
            <a:r>
              <a:rPr lang="el-GR" sz="2000" i="0">
                <a:cs typeface="Times New Roman" pitchFamily="18" charset="0"/>
              </a:rPr>
              <a:t>ω</a:t>
            </a:r>
            <a:r>
              <a:rPr lang="en-US" sz="2000" i="0">
                <a:cs typeface="Times New Roman" pitchFamily="18" charset="0"/>
              </a:rPr>
              <a:t> </a:t>
            </a:r>
            <a:r>
              <a:rPr lang="el-GR" sz="2000" i="0">
                <a:cs typeface="Times New Roman" pitchFamily="18" charset="0"/>
              </a:rPr>
              <a:t>≈</a:t>
            </a:r>
            <a:r>
              <a:rPr lang="en-US" sz="2000" i="0">
                <a:cs typeface="Times New Roman" pitchFamily="18" charset="0"/>
              </a:rPr>
              <a:t> 0.1–1 </a:t>
            </a:r>
            <a:r>
              <a:rPr lang="el-GR" sz="2000" i="0">
                <a:cs typeface="Times New Roman" pitchFamily="18" charset="0"/>
              </a:rPr>
              <a:t>Ω</a:t>
            </a:r>
            <a:r>
              <a:rPr lang="en-US" i="0" baseline="-25000">
                <a:cs typeface="Times New Roman" pitchFamily="18" charset="0"/>
              </a:rPr>
              <a:t>p</a:t>
            </a:r>
            <a:endParaRPr lang="el-GR" i="0" baseline="-25000">
              <a:cs typeface="Times New Roman" pitchFamily="18" charset="0"/>
            </a:endParaRPr>
          </a:p>
        </p:txBody>
      </p:sp>
      <p:pic>
        <p:nvPicPr>
          <p:cNvPr id="55304" name="Picture 25" descr="collier_preferential"/>
          <p:cNvPicPr>
            <a:picLocks noChangeAspect="1" noChangeArrowheads="1"/>
          </p:cNvPicPr>
          <p:nvPr/>
        </p:nvPicPr>
        <p:blipFill>
          <a:blip r:embed="rId3" cstate="print">
            <a:lum bright="-8000" contrast="4000"/>
          </a:blip>
          <a:srcRect/>
          <a:stretch>
            <a:fillRect/>
          </a:stretch>
        </p:blipFill>
        <p:spPr bwMode="auto">
          <a:xfrm>
            <a:off x="3505200" y="2286000"/>
            <a:ext cx="47244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</a:rPr>
              <a:t>Synergy with other systems</a:t>
            </a:r>
          </a:p>
        </p:txBody>
      </p:sp>
      <p:pic>
        <p:nvPicPr>
          <p:cNvPr id="56323" name="Picture 3" descr="matt_pudritz_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3267075"/>
            <a:ext cx="3036888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3467100" y="3433763"/>
            <a:ext cx="2468563" cy="2405062"/>
            <a:chOff x="2416" y="1728"/>
            <a:chExt cx="1456" cy="1415"/>
          </a:xfrm>
        </p:grpSpPr>
        <p:pic>
          <p:nvPicPr>
            <p:cNvPr id="56329" name="Picture 5" descr="top_coolstar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11098" t="17778" r="11098" b="22223"/>
            <a:stretch>
              <a:fillRect/>
            </a:stretch>
          </p:blipFill>
          <p:spPr bwMode="auto">
            <a:xfrm>
              <a:off x="2416" y="1728"/>
              <a:ext cx="1456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0" name="Picture 6" descr="dobler1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4" y="2138"/>
              <a:ext cx="662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63500" y="838200"/>
            <a:ext cx="89027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6000"/>
              </a:lnSpc>
              <a:spcBef>
                <a:spcPct val="5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b="1" i="0">
                <a:solidFill>
                  <a:srgbClr val="0000FF"/>
                </a:solidFill>
              </a:rPr>
              <a:t>T Tauri stars:</a:t>
            </a:r>
            <a:r>
              <a:rPr lang="en-US" sz="2000" i="0"/>
              <a:t>  observations suggest a “polar wind” that scales with the mass accretion rate.  Cranmer (2008, 2009) modeled these systems...</a:t>
            </a:r>
          </a:p>
          <a:p>
            <a:pPr marL="169863" indent="-169863" eaLnBrk="0" hangingPunct="0">
              <a:lnSpc>
                <a:spcPct val="96000"/>
              </a:lnSpc>
              <a:spcBef>
                <a:spcPct val="5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b="1" i="0">
                <a:solidFill>
                  <a:srgbClr val="0000FF"/>
                </a:solidFill>
              </a:rPr>
              <a:t>Pulsating variables:</a:t>
            </a:r>
            <a:r>
              <a:rPr lang="en-US" sz="2000" i="0"/>
              <a:t>  Pulsations “leak” outwards as non-WKB waves and shock-trains.  New insights from solar wave-reflection theory are being extended.</a:t>
            </a:r>
          </a:p>
          <a:p>
            <a:pPr marL="169863" indent="-169863" eaLnBrk="0" hangingPunct="0">
              <a:lnSpc>
                <a:spcPct val="96000"/>
              </a:lnSpc>
              <a:spcBef>
                <a:spcPct val="5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b="1" i="0">
                <a:solidFill>
                  <a:srgbClr val="0000FF"/>
                </a:solidFill>
              </a:rPr>
              <a:t>AGN accretion flows:</a:t>
            </a:r>
            <a:r>
              <a:rPr lang="en-US" sz="2000" i="0"/>
              <a:t>  A similarly collisionless (but pressure-dominated) plasma undergoing anisotropic MHD cascade, kinetic wave-particle interactions, etc.</a:t>
            </a:r>
          </a:p>
        </p:txBody>
      </p:sp>
      <p:pic>
        <p:nvPicPr>
          <p:cNvPr id="56326" name="Picture 8" descr="blackhole_xmm"/>
          <p:cNvPicPr>
            <a:picLocks noChangeAspect="1" noChangeArrowheads="1"/>
          </p:cNvPicPr>
          <p:nvPr/>
        </p:nvPicPr>
        <p:blipFill>
          <a:blip r:embed="rId5" cstate="print">
            <a:lum contrast="4000"/>
          </a:blip>
          <a:srcRect r="6400"/>
          <a:stretch>
            <a:fillRect/>
          </a:stretch>
        </p:blipFill>
        <p:spPr bwMode="auto">
          <a:xfrm>
            <a:off x="6197600" y="3452813"/>
            <a:ext cx="27686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1543050" y="5794375"/>
            <a:ext cx="1552575" cy="182563"/>
          </a:xfrm>
          <a:prstGeom prst="rect">
            <a:avLst/>
          </a:prstGeom>
          <a:solidFill>
            <a:schemeClr val="bg1">
              <a:alpha val="50980"/>
            </a:schemeClr>
          </a:solidFill>
          <a:ln w="19050">
            <a:noFill/>
            <a:miter lim="800000"/>
            <a:headEnd/>
            <a:tailEnd type="none" w="med" len="lg"/>
          </a:ln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Matt &amp; Pudritz (2005)</a:t>
            </a:r>
          </a:p>
        </p:txBody>
      </p:sp>
      <p:sp>
        <p:nvSpPr>
          <p:cNvPr id="56328" name="Text Box 10"/>
          <p:cNvSpPr txBox="1">
            <a:spLocks noChangeArrowheads="1"/>
          </p:cNvSpPr>
          <p:nvPr/>
        </p:nvSpPr>
        <p:spPr bwMode="auto">
          <a:xfrm>
            <a:off x="4424363" y="5619750"/>
            <a:ext cx="1485900" cy="1825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Freytag et al. (2002)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0"/>
            <a:ext cx="8877300" cy="6985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800" smtClean="0"/>
              <a:t>T Tauri stars: Testing models of accretion-driven activity</a:t>
            </a:r>
            <a:endParaRPr lang="en-US" sz="2800" smtClean="0">
              <a:cs typeface="Times New Roman" pitchFamily="18" charset="0"/>
            </a:endParaRPr>
          </a:p>
        </p:txBody>
      </p:sp>
      <p:pic>
        <p:nvPicPr>
          <p:cNvPr id="57347" name="Picture 3" descr="matt_pudritz_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85800"/>
            <a:ext cx="35052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63500" y="709613"/>
            <a:ext cx="511810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/>
              <a:t>Pre-main-sequence (T Tauri) stars show complex signatures of time-variable accretion from a disk, X-ray coronal emission, and polar outflows.</a:t>
            </a:r>
          </a:p>
          <a:p>
            <a:pPr marL="177800" indent="-177800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/>
              <a:t>Cranmer (2008, 2009) showed that “clumpy” accretion streams that impact the star can generate </a:t>
            </a:r>
            <a:r>
              <a:rPr lang="en-US" sz="1800" b="1" i="0"/>
              <a:t>MHD waves</a:t>
            </a:r>
            <a:r>
              <a:rPr lang="en-US" sz="1800" i="0"/>
              <a:t> that propagate across the stellar surface. The energy in these waves is sufficient to </a:t>
            </a:r>
            <a:r>
              <a:rPr lang="en-US" sz="1800" b="1" i="0">
                <a:solidFill>
                  <a:srgbClr val="FF0000"/>
                </a:solidFill>
              </a:rPr>
              <a:t>heat</a:t>
            </a:r>
            <a:r>
              <a:rPr lang="en-US" sz="1800" i="0"/>
              <a:t> an X-ray corona and </a:t>
            </a:r>
            <a:r>
              <a:rPr lang="en-US" sz="1800" b="1" i="0">
                <a:solidFill>
                  <a:srgbClr val="FF0000"/>
                </a:solidFill>
              </a:rPr>
              <a:t>accelerate</a:t>
            </a:r>
            <a:r>
              <a:rPr lang="en-US" sz="1800" i="0"/>
              <a:t> a stellar wind.</a:t>
            </a:r>
          </a:p>
        </p:txBody>
      </p:sp>
      <p:pic>
        <p:nvPicPr>
          <p:cNvPr id="57349" name="Picture 12" descr="brickhouse2010_carto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0"/>
            <a:ext cx="38100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4572000" y="3886200"/>
            <a:ext cx="44196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/>
              <a:t>Brickhouse et al. (2010, 2011) combined </a:t>
            </a:r>
            <a:r>
              <a:rPr lang="en-US" sz="1800"/>
              <a:t>Chandra</a:t>
            </a:r>
            <a:r>
              <a:rPr lang="en-US" sz="1800" i="0"/>
              <a:t> X-ray data with an MHD accretion model to discover a new region of turbulent </a:t>
            </a:r>
            <a:r>
              <a:rPr lang="en-US" sz="1800" b="1" i="0">
                <a:solidFill>
                  <a:srgbClr val="CD035E"/>
                </a:solidFill>
              </a:rPr>
              <a:t>“post-shock”</a:t>
            </a:r>
            <a:r>
              <a:rPr lang="en-US" sz="1800" i="0"/>
              <a:t> plasma on TW Hya that contains &gt;30 times more mass than the accretion stream itself. The MHD model also allowed new measurements of the </a:t>
            </a:r>
            <a:r>
              <a:rPr lang="en-US" sz="1800" b="1" i="0"/>
              <a:t>time-variable accretion rate</a:t>
            </a:r>
            <a:r>
              <a:rPr lang="en-US" sz="1800" i="0"/>
              <a:t> to be made.</a:t>
            </a:r>
          </a:p>
        </p:txBody>
      </p:sp>
      <p:cxnSp>
        <p:nvCxnSpPr>
          <p:cNvPr id="57351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2371725" y="4881563"/>
            <a:ext cx="2362200" cy="0"/>
          </a:xfrm>
          <a:prstGeom prst="straightConnector1">
            <a:avLst/>
          </a:prstGeom>
          <a:noFill/>
          <a:ln w="25400" algn="ctr">
            <a:solidFill>
              <a:srgbClr val="CD035E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12000"/>
          </a:blip>
          <a:srcRect l="48750"/>
          <a:stretch>
            <a:fillRect/>
          </a:stretch>
        </p:blipFill>
        <p:spPr bwMode="auto">
          <a:xfrm>
            <a:off x="1066800" y="1219200"/>
            <a:ext cx="110172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extended solar atmosphere</a:t>
            </a:r>
          </a:p>
        </p:txBody>
      </p:sp>
      <p:pic>
        <p:nvPicPr>
          <p:cNvPr id="4100" name="Picture 11" descr="fig_allT_radeq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/>
          </a:blip>
          <a:srcRect/>
          <a:stretch>
            <a:fillRect/>
          </a:stretch>
        </p:blipFill>
        <p:spPr bwMode="auto">
          <a:xfrm>
            <a:off x="228600" y="1066800"/>
            <a:ext cx="85344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8600" y="1066800"/>
            <a:ext cx="8534400" cy="5059363"/>
            <a:chOff x="228600" y="1066799"/>
            <a:chExt cx="8534400" cy="5059353"/>
          </a:xfrm>
        </p:grpSpPr>
        <p:pic>
          <p:nvPicPr>
            <p:cNvPr id="4106" name="Picture 12" descr="fig_allT_1fluid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6000"/>
            </a:blip>
            <a:srcRect/>
            <a:stretch>
              <a:fillRect/>
            </a:stretch>
          </p:blipFill>
          <p:spPr bwMode="auto">
            <a:xfrm>
              <a:off x="228600" y="1066799"/>
              <a:ext cx="8534400" cy="5059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Text Box 20"/>
            <p:cNvSpPr txBox="1">
              <a:spLocks noChangeArrowheads="1"/>
            </p:cNvSpPr>
            <p:nvPr/>
          </p:nvSpPr>
          <p:spPr bwMode="auto">
            <a:xfrm>
              <a:off x="3657600" y="3287706"/>
              <a:ext cx="38862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FF9933"/>
                </a:buClr>
                <a:buSzPct val="115000"/>
              </a:pPr>
              <a:r>
                <a:rPr lang="en-US" sz="2000" b="1" i="0">
                  <a:solidFill>
                    <a:srgbClr val="CC0000"/>
                  </a:solidFill>
                </a:rPr>
                <a:t>The “coronal heating problem”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590800" y="1143000"/>
            <a:ext cx="6184900" cy="1447800"/>
            <a:chOff x="2590800" y="1143000"/>
            <a:chExt cx="6184133" cy="1447800"/>
          </a:xfrm>
        </p:grpSpPr>
        <p:pic>
          <p:nvPicPr>
            <p:cNvPr id="4103" name="Picture 10" descr="yohkoh92_str_hole"/>
            <p:cNvPicPr>
              <a:picLocks noChangeAspect="1" noChangeArrowheads="1"/>
            </p:cNvPicPr>
            <p:nvPr/>
          </p:nvPicPr>
          <p:blipFill>
            <a:blip r:embed="rId5" cstate="print"/>
            <a:srcRect b="45000"/>
            <a:stretch>
              <a:fillRect/>
            </a:stretch>
          </p:blipFill>
          <p:spPr bwMode="auto">
            <a:xfrm>
              <a:off x="4648140" y="1359111"/>
              <a:ext cx="1905119" cy="1079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8" descr="eclipse91_limb"/>
            <p:cNvPicPr>
              <a:picLocks noChangeAspect="1" noChangeArrowheads="1"/>
            </p:cNvPicPr>
            <p:nvPr/>
          </p:nvPicPr>
          <p:blipFill>
            <a:blip r:embed="rId6" cstate="print"/>
            <a:srcRect l="3242"/>
            <a:stretch>
              <a:fillRect/>
            </a:stretch>
          </p:blipFill>
          <p:spPr bwMode="auto">
            <a:xfrm rot="-5400000">
              <a:off x="7241373" y="1057239"/>
              <a:ext cx="1073988" cy="1993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 l="38145" t="11073" r="1588" b="9966"/>
            <a:stretch>
              <a:fillRect/>
            </a:stretch>
          </p:blipFill>
          <p:spPr bwMode="auto">
            <a:xfrm rot="5400000" flipH="1">
              <a:off x="3019039" y="714761"/>
              <a:ext cx="97232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65088"/>
            <a:ext cx="8877300" cy="6985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solidFill>
                  <a:schemeClr val="tx1"/>
                </a:solidFill>
              </a:rPr>
              <a:t>Ansatz:</a:t>
            </a:r>
            <a:r>
              <a:rPr lang="en-US" smtClean="0"/>
              <a:t>  accretion stream impacts make waves</a:t>
            </a:r>
          </a:p>
        </p:txBody>
      </p:sp>
      <p:pic>
        <p:nvPicPr>
          <p:cNvPr id="58371" name="Picture 4" descr="MoretonWaveAnimation2006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2857500"/>
            <a:ext cx="2630488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7" descr="ttau_fig1_cartoon_color"/>
          <p:cNvPicPr>
            <a:picLocks noChangeAspect="1" noChangeArrowheads="1"/>
          </p:cNvPicPr>
          <p:nvPr/>
        </p:nvPicPr>
        <p:blipFill>
          <a:blip r:embed="rId3" cstate="print"/>
          <a:srcRect r="6442"/>
          <a:stretch>
            <a:fillRect/>
          </a:stretch>
        </p:blipFill>
        <p:spPr bwMode="auto">
          <a:xfrm>
            <a:off x="387350" y="2857500"/>
            <a:ext cx="509905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8"/>
          <p:cNvSpPr txBox="1">
            <a:spLocks noChangeArrowheads="1"/>
          </p:cNvSpPr>
          <p:nvPr/>
        </p:nvSpPr>
        <p:spPr bwMode="auto">
          <a:xfrm>
            <a:off x="134938" y="800100"/>
            <a:ext cx="88566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The impact of inhomogeneous “clumps” on the stellar surface can generate MHD waves that propagate out horizontally and </a:t>
            </a:r>
            <a:r>
              <a:rPr lang="en-US" sz="2000" b="1" i="0"/>
              <a:t>enhance existing surface turbulence.</a:t>
            </a:r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Scheurwater &amp; Kuijpers (1988) computed the fraction of a blob’s kinetic energy that is released in the form of far-field wave energy.</a:t>
            </a:r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Cranmer (2008, 2009) estimated wave power emitted by a </a:t>
            </a:r>
            <a:r>
              <a:rPr lang="en-US" sz="2000" b="1" i="0">
                <a:solidFill>
                  <a:srgbClr val="0000C3"/>
                </a:solidFill>
              </a:rPr>
              <a:t>steady stream</a:t>
            </a:r>
            <a:r>
              <a:rPr lang="en-US" sz="2000" i="0"/>
              <a:t> of blobs.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943600" y="54864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0"/>
              <a:t>similar to solar flare generated Moreton/EUV waves?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65088"/>
            <a:ext cx="8877300" cy="6985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mtClean="0"/>
              <a:t>Coronal loops:  MHD turbulent heating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89154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lnSpc>
                <a:spcPct val="97000"/>
              </a:lnSpc>
              <a:spcBef>
                <a:spcPct val="60000"/>
              </a:spcBef>
              <a:buSzPct val="115000"/>
              <a:buFontTx/>
              <a:buChar char="•"/>
            </a:pPr>
            <a:r>
              <a:rPr lang="en-US" sz="2000" i="0"/>
              <a:t>Cranmer (2009) modeled equatorial zones of T Tauri stars as a collection of closed loops, energized by “footpoint shaking” (via blob-impact surface turbulence).</a:t>
            </a:r>
          </a:p>
        </p:txBody>
      </p:sp>
      <p:pic>
        <p:nvPicPr>
          <p:cNvPr id="59396" name="Picture 23" descr="loop_heat_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</a:blip>
          <a:srcRect/>
          <a:stretch>
            <a:fillRect/>
          </a:stretch>
        </p:blipFill>
        <p:spPr bwMode="auto">
          <a:xfrm>
            <a:off x="4267200" y="3543300"/>
            <a:ext cx="42672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24"/>
          <p:cNvSpPr txBox="1">
            <a:spLocks noChangeArrowheads="1"/>
          </p:cNvSpPr>
          <p:nvPr/>
        </p:nvSpPr>
        <p:spPr bwMode="auto">
          <a:xfrm>
            <a:off x="3962400" y="4568825"/>
            <a:ext cx="5181600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n </a:t>
            </a:r>
            <a:r>
              <a:rPr lang="en-US" sz="2000" b="1" i="0">
                <a:solidFill>
                  <a:srgbClr val="FF0000"/>
                </a:solidFill>
              </a:rPr>
              <a:t>=</a:t>
            </a:r>
            <a:r>
              <a:rPr lang="en-US" sz="2000" i="0"/>
              <a:t> </a:t>
            </a:r>
            <a:r>
              <a:rPr lang="en-US" sz="2000" b="1" i="0">
                <a:solidFill>
                  <a:srgbClr val="FF0000"/>
                </a:solidFill>
              </a:rPr>
              <a:t>0</a:t>
            </a:r>
            <a:r>
              <a:rPr lang="en-US" sz="1800" i="0"/>
              <a:t> (Kolmogorov), </a:t>
            </a:r>
            <a:r>
              <a:rPr lang="en-US" sz="2000" b="1" i="0">
                <a:solidFill>
                  <a:srgbClr val="FF0000"/>
                </a:solidFill>
              </a:rPr>
              <a:t>3/2</a:t>
            </a:r>
            <a:r>
              <a:rPr lang="en-US" sz="1800" i="0"/>
              <a:t> (Gomez), </a:t>
            </a:r>
            <a:r>
              <a:rPr lang="en-US" sz="2000" b="1" i="0">
                <a:solidFill>
                  <a:srgbClr val="FF0000"/>
                </a:solidFill>
              </a:rPr>
              <a:t>5/3</a:t>
            </a:r>
            <a:r>
              <a:rPr lang="en-US" sz="1800" i="0"/>
              <a:t> (Kraichnan), </a:t>
            </a:r>
            <a:r>
              <a:rPr lang="en-US" sz="2000" b="1" i="0">
                <a:solidFill>
                  <a:srgbClr val="FF0000"/>
                </a:solidFill>
              </a:rPr>
              <a:t>2</a:t>
            </a:r>
            <a:r>
              <a:rPr lang="en-US" sz="1800" i="0"/>
              <a:t> (van Ballegooijen),  </a:t>
            </a:r>
            <a:r>
              <a:rPr lang="en-US" sz="2000" b="1">
                <a:solidFill>
                  <a:srgbClr val="FF0000"/>
                </a:solidFill>
              </a:rPr>
              <a:t>f</a:t>
            </a:r>
            <a:r>
              <a:rPr lang="en-US" sz="1600" b="1">
                <a:solidFill>
                  <a:srgbClr val="FF0000"/>
                </a:solidFill>
              </a:rPr>
              <a:t> </a:t>
            </a:r>
            <a:r>
              <a:rPr lang="en-US" sz="1800" b="1" i="0">
                <a:solidFill>
                  <a:srgbClr val="FF0000"/>
                </a:solidFill>
              </a:rPr>
              <a:t>(</a:t>
            </a:r>
            <a:r>
              <a:rPr lang="en-US" sz="1800" b="1">
                <a:solidFill>
                  <a:srgbClr val="FF0000"/>
                </a:solidFill>
              </a:rPr>
              <a:t>V</a:t>
            </a:r>
            <a:r>
              <a:rPr lang="en-US" sz="2200" b="1" i="0" baseline="-25000">
                <a:solidFill>
                  <a:srgbClr val="FF0000"/>
                </a:solidFill>
              </a:rPr>
              <a:t>A</a:t>
            </a:r>
            <a:r>
              <a:rPr lang="en-US" sz="1800" b="1" i="0">
                <a:solidFill>
                  <a:srgbClr val="FF0000"/>
                </a:solidFill>
              </a:rPr>
              <a:t>/v</a:t>
            </a:r>
            <a:r>
              <a:rPr lang="en-US" sz="2200" b="1" i="0" baseline="-25000">
                <a:solidFill>
                  <a:srgbClr val="FF0000"/>
                </a:solidFill>
              </a:rPr>
              <a:t>eddy</a:t>
            </a:r>
            <a:r>
              <a:rPr lang="en-US" sz="1800" b="1" i="0">
                <a:solidFill>
                  <a:srgbClr val="FF0000"/>
                </a:solidFill>
              </a:rPr>
              <a:t>)</a:t>
            </a:r>
            <a:r>
              <a:rPr lang="en-US" sz="1800" i="0"/>
              <a:t>  (Rappazzo)</a:t>
            </a:r>
          </a:p>
        </p:txBody>
      </p:sp>
      <p:pic>
        <p:nvPicPr>
          <p:cNvPr id="59398" name="Picture 25" descr="loop_heat_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/>
          </a:blip>
          <a:srcRect/>
          <a:stretch>
            <a:fillRect/>
          </a:stretch>
        </p:blipFill>
        <p:spPr bwMode="auto">
          <a:xfrm>
            <a:off x="152400" y="3827463"/>
            <a:ext cx="35052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AutoShape 26"/>
          <p:cNvSpPr>
            <a:spLocks/>
          </p:cNvSpPr>
          <p:nvPr/>
        </p:nvSpPr>
        <p:spPr bwMode="auto">
          <a:xfrm>
            <a:off x="3681413" y="3649663"/>
            <a:ext cx="304800" cy="1600200"/>
          </a:xfrm>
          <a:prstGeom prst="leftBrace">
            <a:avLst>
              <a:gd name="adj1" fmla="val 6671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9400" name="Picture 19" descr="karpen96_cur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2575" y="1676400"/>
            <a:ext cx="3400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1" name="Text Box 20"/>
          <p:cNvSpPr txBox="1">
            <a:spLocks noChangeArrowheads="1"/>
          </p:cNvSpPr>
          <p:nvPr/>
        </p:nvSpPr>
        <p:spPr bwMode="auto">
          <a:xfrm>
            <a:off x="76200" y="1600200"/>
            <a:ext cx="51816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35000"/>
              </a:spcBef>
              <a:buSzPct val="115000"/>
              <a:buFontTx/>
              <a:buChar char="•"/>
            </a:pPr>
            <a:r>
              <a:rPr lang="en-US" sz="2000" i="0"/>
              <a:t>Coronal loops are always in motion, with waves &amp; bulk flows propagating back and forth along the field lines.</a:t>
            </a:r>
          </a:p>
          <a:p>
            <a:pPr marL="169863" indent="-169863">
              <a:lnSpc>
                <a:spcPct val="95000"/>
              </a:lnSpc>
              <a:spcBef>
                <a:spcPct val="35000"/>
              </a:spcBef>
              <a:buSzPct val="115000"/>
              <a:buFontTx/>
              <a:buChar char="•"/>
            </a:pPr>
            <a:r>
              <a:rPr lang="en-US" sz="2000" i="0">
                <a:sym typeface="Symbol" pitchFamily="18" charset="2"/>
              </a:rPr>
              <a:t>Traditional Kolmogorov (1941) dissipation must be modified because counter-propagating Alfvén waves aren’t simple “eddies.”</a:t>
            </a:r>
          </a:p>
        </p:txBody>
      </p:sp>
      <p:sp>
        <p:nvSpPr>
          <p:cNvPr id="59402" name="Text Box 20"/>
          <p:cNvSpPr txBox="1">
            <a:spLocks noChangeArrowheads="1"/>
          </p:cNvSpPr>
          <p:nvPr/>
        </p:nvSpPr>
        <p:spPr bwMode="auto">
          <a:xfrm>
            <a:off x="76200" y="5410200"/>
            <a:ext cx="8839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35000"/>
              </a:spcBef>
              <a:buSzPct val="115000"/>
              <a:buFontTx/>
              <a:buChar char="•"/>
            </a:pPr>
            <a:r>
              <a:rPr lang="en-US" sz="2000" i="0">
                <a:sym typeface="Symbol" pitchFamily="18" charset="2"/>
              </a:rPr>
              <a:t>T, </a:t>
            </a:r>
            <a:r>
              <a:rPr lang="el-GR" sz="2000">
                <a:sym typeface="Symbol" pitchFamily="18" charset="2"/>
              </a:rPr>
              <a:t>ρ</a:t>
            </a:r>
            <a:r>
              <a:rPr lang="en-US" sz="2000">
                <a:sym typeface="Symbol" pitchFamily="18" charset="2"/>
              </a:rPr>
              <a:t> </a:t>
            </a:r>
            <a:r>
              <a:rPr lang="en-US" sz="2000" i="0">
                <a:sym typeface="Symbol" pitchFamily="18" charset="2"/>
              </a:rPr>
              <a:t>along loops computed via Martens (2010) scaling laws:   </a:t>
            </a:r>
            <a:r>
              <a:rPr lang="en-US" sz="2000" i="0"/>
              <a:t>log </a:t>
            </a:r>
            <a:r>
              <a:rPr lang="en-US" sz="2000"/>
              <a:t>T</a:t>
            </a:r>
            <a:r>
              <a:rPr lang="en-US" sz="2000" i="0" baseline="-25000"/>
              <a:t>max</a:t>
            </a:r>
            <a:r>
              <a:rPr lang="en-US" sz="2000" i="0"/>
              <a:t> ~ 6.6–7.</a:t>
            </a:r>
            <a:endParaRPr lang="en-US" sz="2000" i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65088"/>
            <a:ext cx="8877300" cy="6985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mtClean="0"/>
              <a:t>Results:  coronal loop X-rays</a:t>
            </a:r>
            <a:endParaRPr lang="en-US" smtClean="0">
              <a:cs typeface="Times New Roman" pitchFamily="18" charset="0"/>
            </a:endParaRPr>
          </a:p>
        </p:txBody>
      </p:sp>
      <p:pic>
        <p:nvPicPr>
          <p:cNvPr id="60419" name="Picture 3" descr="lx_ttpaper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9463"/>
            <a:ext cx="91440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x_ttpaper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9463"/>
            <a:ext cx="91440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x_ttpape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91440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vperp_tta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0624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65088"/>
            <a:ext cx="8877300" cy="6985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mtClean="0"/>
              <a:t>Stellar winds from polar regions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0" y="835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lnSpc>
                <a:spcPct val="97000"/>
              </a:lnSpc>
              <a:spcBef>
                <a:spcPct val="60000"/>
              </a:spcBef>
              <a:buSzPct val="115000"/>
              <a:buFontTx/>
              <a:buChar char="•"/>
            </a:pPr>
            <a:r>
              <a:rPr lang="en-US" sz="2000" i="0"/>
              <a:t>The Scheurwater &amp; Kuijpers (1988) wave generation mechanism allows us to compute the Alfvén wave velocity amplitude on the “polar cap” photosphere . . . </a:t>
            </a: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4318000" y="1638300"/>
            <a:ext cx="46482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lnSpc>
                <a:spcPct val="97000"/>
              </a:lnSpc>
              <a:spcBef>
                <a:spcPct val="60000"/>
              </a:spcBef>
              <a:buSzPct val="115000"/>
              <a:buFontTx/>
              <a:buChar char="•"/>
            </a:pPr>
            <a:r>
              <a:rPr lang="en-US" sz="2000" i="0"/>
              <a:t>Waves propagate up the flux tubes &amp; accelerate the flow via “wave pressure.”</a:t>
            </a:r>
          </a:p>
          <a:p>
            <a:pPr marL="177800" indent="-177800">
              <a:lnSpc>
                <a:spcPct val="97000"/>
              </a:lnSpc>
              <a:spcBef>
                <a:spcPct val="60000"/>
              </a:spcBef>
              <a:buSzPct val="115000"/>
              <a:buFontTx/>
              <a:buChar char="•"/>
            </a:pPr>
            <a:r>
              <a:rPr lang="en-US" sz="2000" i="0"/>
              <a:t>If densities are low, waves cascade and dissipate, giving rise to </a:t>
            </a:r>
            <a:r>
              <a:rPr lang="en-US" sz="2000"/>
              <a:t>T</a:t>
            </a:r>
            <a:r>
              <a:rPr lang="en-US" sz="2000" i="0"/>
              <a:t> &gt; 10</a:t>
            </a:r>
            <a:r>
              <a:rPr lang="en-US" i="0" baseline="30000"/>
              <a:t>6</a:t>
            </a:r>
            <a:r>
              <a:rPr lang="en-US" sz="2000" i="0"/>
              <a:t> K.</a:t>
            </a:r>
          </a:p>
          <a:p>
            <a:pPr marL="177800" indent="-177800">
              <a:lnSpc>
                <a:spcPct val="97000"/>
              </a:lnSpc>
              <a:spcBef>
                <a:spcPct val="60000"/>
              </a:spcBef>
              <a:buSzPct val="115000"/>
              <a:buFontTx/>
              <a:buChar char="•"/>
            </a:pPr>
            <a:r>
              <a:rPr lang="en-US" sz="2000" i="0"/>
              <a:t>If densities are high, </a:t>
            </a:r>
            <a:r>
              <a:rPr lang="en-US" sz="2000" b="1" i="0">
                <a:solidFill>
                  <a:srgbClr val="0000C3"/>
                </a:solidFill>
              </a:rPr>
              <a:t>radiative cooling</a:t>
            </a:r>
            <a:r>
              <a:rPr lang="en-US" sz="2000" i="0"/>
              <a:t> is too strong to allow coronal heating.</a:t>
            </a:r>
          </a:p>
          <a:p>
            <a:pPr marL="177800" indent="-177800">
              <a:lnSpc>
                <a:spcPct val="97000"/>
              </a:lnSpc>
              <a:spcBef>
                <a:spcPct val="60000"/>
              </a:spcBef>
              <a:buSzPct val="115000"/>
              <a:buFontTx/>
              <a:buChar char="•"/>
            </a:pPr>
            <a:r>
              <a:rPr lang="en-US" sz="2000" i="0"/>
              <a:t>Cranmer (2009) used the “cold” wave-driven wind theory of Holzer et al. (1983) to solve for stellar mass loss rates.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4419600" y="5387975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0000FF"/>
                </a:solidFill>
              </a:rPr>
              <a:t>v</a:t>
            </a:r>
            <a:r>
              <a:rPr lang="en-US" sz="1800" b="1" i="0" baseline="-34000">
                <a:solidFill>
                  <a:srgbClr val="0000FF"/>
                </a:solidFill>
                <a:cs typeface="Times New Roman" pitchFamily="18" charset="0"/>
              </a:rPr>
              <a:t>┴</a:t>
            </a:r>
            <a:r>
              <a:rPr lang="en-US" b="1" i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600" b="1" i="0">
                <a:solidFill>
                  <a:srgbClr val="0000FF"/>
                </a:solidFill>
                <a:cs typeface="Times New Roman" pitchFamily="18" charset="0"/>
              </a:rPr>
              <a:t>from accretion impacts</a:t>
            </a:r>
            <a:endParaRPr lang="en-US" sz="1600" b="1" i="0" baseline="-340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2590800" y="20574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rgbClr val="FF0000"/>
                </a:solidFill>
              </a:rPr>
              <a:t>photosph. sound speed</a:t>
            </a:r>
            <a:endParaRPr lang="en-US" sz="1400" b="1" i="0" baseline="-24000">
              <a:solidFill>
                <a:srgbClr val="FF0000"/>
              </a:solidFill>
            </a:endParaRP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6248400" y="5387975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016F5A"/>
                </a:solidFill>
              </a:rPr>
              <a:t>v</a:t>
            </a:r>
            <a:r>
              <a:rPr lang="en-US" sz="1800" b="1" i="0" baseline="-34000">
                <a:solidFill>
                  <a:srgbClr val="016F5A"/>
                </a:solidFill>
                <a:cs typeface="Times New Roman" pitchFamily="18" charset="0"/>
              </a:rPr>
              <a:t>┴</a:t>
            </a:r>
            <a:r>
              <a:rPr lang="en-US" b="1" i="0">
                <a:solidFill>
                  <a:srgbClr val="016F5A"/>
                </a:solidFill>
                <a:cs typeface="Times New Roman" pitchFamily="18" charset="0"/>
              </a:rPr>
              <a:t> </a:t>
            </a:r>
            <a:r>
              <a:rPr lang="en-US" sz="1600" b="1" i="0">
                <a:solidFill>
                  <a:srgbClr val="016F5A"/>
                </a:solidFill>
                <a:cs typeface="Times New Roman" pitchFamily="18" charset="0"/>
              </a:rPr>
              <a:t>from interior convection</a:t>
            </a:r>
            <a:endParaRPr lang="en-US" sz="1600" b="1" i="0" baseline="-34000">
              <a:solidFill>
                <a:srgbClr val="016F5A"/>
              </a:solidFill>
              <a:cs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090863" y="5080000"/>
            <a:ext cx="1612900" cy="457200"/>
          </a:xfrm>
          <a:custGeom>
            <a:avLst/>
            <a:gdLst>
              <a:gd name="connsiteX0" fmla="*/ 1562100 w 1562100"/>
              <a:gd name="connsiteY0" fmla="*/ 457200 h 457200"/>
              <a:gd name="connsiteX1" fmla="*/ 1270000 w 1562100"/>
              <a:gd name="connsiteY1" fmla="*/ 165100 h 457200"/>
              <a:gd name="connsiteX2" fmla="*/ 0 w 1562100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57200">
                <a:moveTo>
                  <a:pt x="1562100" y="457200"/>
                </a:moveTo>
                <a:cubicBezTo>
                  <a:pt x="1546225" y="349250"/>
                  <a:pt x="1530350" y="241300"/>
                  <a:pt x="1270000" y="165100"/>
                </a:cubicBezTo>
                <a:cubicBezTo>
                  <a:pt x="1009650" y="88900"/>
                  <a:pt x="504825" y="44450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1450" name="Freeform 17"/>
          <p:cNvSpPr>
            <a:spLocks/>
          </p:cNvSpPr>
          <p:nvPr/>
        </p:nvSpPr>
        <p:spPr bwMode="auto">
          <a:xfrm>
            <a:off x="3648075" y="4752975"/>
            <a:ext cx="2933700" cy="781050"/>
          </a:xfrm>
          <a:custGeom>
            <a:avLst/>
            <a:gdLst>
              <a:gd name="T0" fmla="*/ 150132523 w 1522553"/>
              <a:gd name="T1" fmla="*/ 2137516 h 660400"/>
              <a:gd name="T2" fmla="*/ 23397290 w 1522553"/>
              <a:gd name="T3" fmla="*/ 777277 h 660400"/>
              <a:gd name="T4" fmla="*/ 0 w 1522553"/>
              <a:gd name="T5" fmla="*/ 0 h 660400"/>
              <a:gd name="T6" fmla="*/ 0 60000 65536"/>
              <a:gd name="T7" fmla="*/ 0 60000 65536"/>
              <a:gd name="T8" fmla="*/ 0 60000 65536"/>
              <a:gd name="T9" fmla="*/ 0 w 1522553"/>
              <a:gd name="T10" fmla="*/ 0 h 660400"/>
              <a:gd name="T11" fmla="*/ 1522553 w 1522553"/>
              <a:gd name="T12" fmla="*/ 660400 h 660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2553" h="660400">
                <a:moveTo>
                  <a:pt x="1522553" y="660400"/>
                </a:moveTo>
                <a:cubicBezTo>
                  <a:pt x="1506678" y="552450"/>
                  <a:pt x="491040" y="350212"/>
                  <a:pt x="237281" y="240145"/>
                </a:cubicBezTo>
                <a:cubicBezTo>
                  <a:pt x="50258" y="163849"/>
                  <a:pt x="69810" y="205317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33CC33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51" name="Group 21"/>
          <p:cNvGrpSpPr>
            <a:grpSpLocks/>
          </p:cNvGrpSpPr>
          <p:nvPr/>
        </p:nvGrpSpPr>
        <p:grpSpPr bwMode="auto">
          <a:xfrm>
            <a:off x="7705725" y="5248275"/>
            <a:ext cx="1419225" cy="928688"/>
            <a:chOff x="7724776" y="5181600"/>
            <a:chExt cx="1419224" cy="928581"/>
          </a:xfrm>
        </p:grpSpPr>
        <p:sp>
          <p:nvSpPr>
            <p:cNvPr id="61452" name="Text Box 7"/>
            <p:cNvSpPr txBox="1">
              <a:spLocks noChangeArrowheads="1"/>
            </p:cNvSpPr>
            <p:nvPr/>
          </p:nvSpPr>
          <p:spPr bwMode="auto">
            <a:xfrm>
              <a:off x="8020051" y="5353051"/>
              <a:ext cx="838200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i="0">
                  <a:cs typeface="Times New Roman" pitchFamily="18" charset="0"/>
                </a:rPr>
                <a:t>1 solar mass model</a:t>
              </a:r>
            </a:p>
          </p:txBody>
        </p:sp>
        <p:sp>
          <p:nvSpPr>
            <p:cNvPr id="61453" name="Text Box 7"/>
            <p:cNvSpPr txBox="1">
              <a:spLocks noChangeArrowheads="1"/>
            </p:cNvSpPr>
            <p:nvPr/>
          </p:nvSpPr>
          <p:spPr bwMode="auto">
            <a:xfrm>
              <a:off x="8534400" y="5181600"/>
              <a:ext cx="6096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i="0">
                  <a:solidFill>
                    <a:srgbClr val="4D4D4D"/>
                  </a:solidFill>
                  <a:cs typeface="Times New Roman" pitchFamily="18" charset="0"/>
                </a:rPr>
                <a:t>)</a:t>
              </a:r>
            </a:p>
          </p:txBody>
        </p:sp>
        <p:sp>
          <p:nvSpPr>
            <p:cNvPr id="61454" name="Text Box 7"/>
            <p:cNvSpPr txBox="1">
              <a:spLocks noChangeArrowheads="1"/>
            </p:cNvSpPr>
            <p:nvPr/>
          </p:nvSpPr>
          <p:spPr bwMode="auto">
            <a:xfrm>
              <a:off x="7724776" y="5181600"/>
              <a:ext cx="685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i="0">
                  <a:solidFill>
                    <a:srgbClr val="4D4D4D"/>
                  </a:solidFill>
                  <a:cs typeface="Times New Roman" pitchFamily="18" charset="0"/>
                </a:rPr>
                <a:t>(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10"/>
          <p:cNvGrpSpPr>
            <a:grpSpLocks/>
          </p:cNvGrpSpPr>
          <p:nvPr/>
        </p:nvGrpSpPr>
        <p:grpSpPr bwMode="auto">
          <a:xfrm>
            <a:off x="7938" y="914400"/>
            <a:ext cx="9132887" cy="4932363"/>
            <a:chOff x="5486" y="914400"/>
            <a:chExt cx="9133028" cy="4932503"/>
          </a:xfrm>
        </p:grpSpPr>
        <p:pic>
          <p:nvPicPr>
            <p:cNvPr id="62471" name="Picture 3" descr="mdot_wind0.gif"/>
            <p:cNvPicPr>
              <a:picLocks noChangeAspect="1"/>
            </p:cNvPicPr>
            <p:nvPr/>
          </p:nvPicPr>
          <p:blipFill>
            <a:blip r:embed="rId2" cstate="print"/>
            <a:srcRect l="121" b="221"/>
            <a:stretch>
              <a:fillRect/>
            </a:stretch>
          </p:blipFill>
          <p:spPr bwMode="auto">
            <a:xfrm>
              <a:off x="5486" y="914400"/>
              <a:ext cx="9133028" cy="4932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2" name="TextBox 9"/>
            <p:cNvSpPr txBox="1">
              <a:spLocks noChangeArrowheads="1"/>
            </p:cNvSpPr>
            <p:nvPr/>
          </p:nvSpPr>
          <p:spPr bwMode="auto">
            <a:xfrm>
              <a:off x="1780903" y="4310743"/>
              <a:ext cx="2590800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400" i="0"/>
                <a:t>O I 6300 blueshifts (yellow)</a:t>
              </a:r>
            </a:p>
            <a:p>
              <a:pPr algn="r"/>
              <a:r>
                <a:rPr lang="en-US" sz="1400" i="0"/>
                <a:t>(Hartigan et al. 1995)</a:t>
              </a:r>
            </a:p>
            <a:p>
              <a:pPr algn="r">
                <a:spcBef>
                  <a:spcPts val="400"/>
                </a:spcBef>
              </a:pPr>
              <a:r>
                <a:rPr lang="en-US" sz="1400" b="1" i="0">
                  <a:solidFill>
                    <a:schemeClr val="bg1"/>
                  </a:solidFill>
                </a:rPr>
                <a:t>Model predictions</a:t>
              </a:r>
            </a:p>
          </p:txBody>
        </p:sp>
      </p:grp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65088"/>
            <a:ext cx="8877300" cy="6985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mtClean="0"/>
              <a:t>Results:  wind mass loss rates</a:t>
            </a:r>
            <a:endParaRPr lang="en-US" smtClean="0">
              <a:cs typeface="Times New Roman" pitchFamily="18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938" y="914400"/>
            <a:ext cx="9132887" cy="4932363"/>
            <a:chOff x="5410200" y="1925497"/>
            <a:chExt cx="9133028" cy="4932503"/>
          </a:xfrm>
        </p:grpSpPr>
        <p:pic>
          <p:nvPicPr>
            <p:cNvPr id="62469" name="Picture 4" descr="mdot_wind1.gif"/>
            <p:cNvPicPr>
              <a:picLocks noChangeAspect="1"/>
            </p:cNvPicPr>
            <p:nvPr/>
          </p:nvPicPr>
          <p:blipFill>
            <a:blip r:embed="rId3" cstate="print"/>
            <a:srcRect t="221" r="121"/>
            <a:stretch>
              <a:fillRect/>
            </a:stretch>
          </p:blipFill>
          <p:spPr bwMode="auto">
            <a:xfrm>
              <a:off x="5410200" y="1925497"/>
              <a:ext cx="9133028" cy="4932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0" name="TextBox 8"/>
            <p:cNvSpPr txBox="1">
              <a:spLocks noChangeArrowheads="1"/>
            </p:cNvSpPr>
            <p:nvPr/>
          </p:nvSpPr>
          <p:spPr bwMode="auto">
            <a:xfrm>
              <a:off x="7167154" y="5314405"/>
              <a:ext cx="2590800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400" i="0"/>
                <a:t>O I 6300 blueshifts (yellow)</a:t>
              </a:r>
            </a:p>
            <a:p>
              <a:pPr algn="r"/>
              <a:r>
                <a:rPr lang="en-US" sz="1400" i="0"/>
                <a:t>(Hartigan et al. 1995)</a:t>
              </a:r>
            </a:p>
            <a:p>
              <a:pPr algn="r">
                <a:spcBef>
                  <a:spcPts val="400"/>
                </a:spcBef>
              </a:pPr>
              <a:r>
                <a:rPr lang="en-US" sz="1400" b="1" i="0">
                  <a:solidFill>
                    <a:srgbClr val="6600CC"/>
                  </a:solidFill>
                </a:rPr>
                <a:t>Model predictions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Emission-line B stars  (Be stars)</a:t>
            </a: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76200" y="863600"/>
            <a:ext cx="4572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b="1" i="0"/>
              <a:t>“Classical” Be stars</a:t>
            </a:r>
            <a:r>
              <a:rPr lang="en-US" sz="2000" i="0"/>
              <a:t> are non-supergiant B stars that exhibit (or have exhibited in the past) emission in H Balmer lines.</a:t>
            </a:r>
          </a:p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/>
              <a:t>A wide range of observed properties is consistent with Be stars having </a:t>
            </a:r>
            <a:r>
              <a:rPr lang="en-US" sz="2000" b="1" i="0">
                <a:solidFill>
                  <a:srgbClr val="CC0000"/>
                </a:solidFill>
              </a:rPr>
              <a:t>dense equatorial disks</a:t>
            </a:r>
            <a:r>
              <a:rPr lang="en-US" sz="2000" i="0"/>
              <a:t> &amp; variable polar winds.</a:t>
            </a:r>
          </a:p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/>
              <a:t>Be stars are rapid rotators, but are </a:t>
            </a:r>
            <a:r>
              <a:rPr lang="en-US" sz="2000" b="1"/>
              <a:t>not</a:t>
            </a:r>
            <a:r>
              <a:rPr lang="en-US" sz="2000" i="0"/>
              <a:t> rotating at “critical” / “breakup”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838200" y="3505200"/>
            <a:ext cx="3124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45000"/>
              </a:spcBef>
              <a:buClr>
                <a:srgbClr val="FF9933"/>
              </a:buClr>
              <a:buSzPct val="115000"/>
              <a:defRPr/>
            </a:pPr>
            <a:r>
              <a:rPr lang="en-US" sz="2000" b="1" i="0" dirty="0" err="1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b="1" i="0" baseline="-22000" dirty="0" err="1">
                <a:solidFill>
                  <a:schemeClr val="accent6">
                    <a:lumMod val="75000"/>
                  </a:schemeClr>
                </a:solidFill>
              </a:rPr>
              <a:t>rot</a:t>
            </a:r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</a:t>
            </a:r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  (0.5  to  0.9)  </a:t>
            </a:r>
            <a:r>
              <a:rPr lang="en-US" sz="2000" b="1" i="0" dirty="0" err="1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V</a:t>
            </a:r>
            <a:r>
              <a:rPr lang="en-US" b="1" i="0" baseline="-22000" dirty="0" err="1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crit</a:t>
            </a:r>
            <a:endParaRPr lang="en-US" sz="2000" b="1" i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493" name="Text Box 9"/>
          <p:cNvSpPr txBox="1">
            <a:spLocks noChangeArrowheads="1"/>
          </p:cNvSpPr>
          <p:nvPr/>
        </p:nvSpPr>
        <p:spPr bwMode="auto">
          <a:xfrm>
            <a:off x="76200" y="4168775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600"/>
              </a:spcBef>
              <a:buClr>
                <a:srgbClr val="FF9933"/>
              </a:buClr>
              <a:buSzPct val="115000"/>
            </a:pPr>
            <a:r>
              <a:rPr lang="en-US" sz="2000" b="1" i="0"/>
              <a:t>Unanswered questions:</a:t>
            </a:r>
            <a:endParaRPr lang="en-US" sz="2000" i="0"/>
          </a:p>
        </p:txBody>
      </p:sp>
      <p:sp>
        <p:nvSpPr>
          <p:cNvPr id="63494" name="Text Box 10"/>
          <p:cNvSpPr txBox="1">
            <a:spLocks noChangeArrowheads="1"/>
          </p:cNvSpPr>
          <p:nvPr/>
        </p:nvSpPr>
        <p:spPr bwMode="auto">
          <a:xfrm>
            <a:off x="300038" y="4697413"/>
            <a:ext cx="8382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/>
              <a:t>What is their evolutionary state?</a:t>
            </a:r>
          </a:p>
          <a:p>
            <a:pPr marL="169863" indent="-169863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/>
              <a:t>Are their {masses, T</a:t>
            </a:r>
            <a:r>
              <a:rPr lang="en-US" i="0" baseline="-22000"/>
              <a:t>eff</a:t>
            </a:r>
            <a:r>
              <a:rPr lang="en-US" sz="2000" i="0"/>
              <a:t>, abundances, winds} different from normal B stars? </a:t>
            </a:r>
          </a:p>
          <a:p>
            <a:pPr marL="169863" indent="-169863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/>
              <a:t>How does the star feed mass &amp; angular momentum into its </a:t>
            </a:r>
            <a:r>
              <a:rPr lang="en-US" sz="2000" b="1" i="0">
                <a:solidFill>
                  <a:srgbClr val="CC0000"/>
                </a:solidFill>
              </a:rPr>
              <a:t>“decretion disk?”</a:t>
            </a:r>
          </a:p>
        </p:txBody>
      </p:sp>
      <p:pic>
        <p:nvPicPr>
          <p:cNvPr id="63495" name="Picture 10" descr="struve_lens_b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49325"/>
            <a:ext cx="42418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Text Box 6"/>
          <p:cNvSpPr txBox="1">
            <a:spLocks noChangeArrowheads="1"/>
          </p:cNvSpPr>
          <p:nvPr/>
        </p:nvSpPr>
        <p:spPr bwMode="auto">
          <a:xfrm>
            <a:off x="5141913" y="4057650"/>
            <a:ext cx="3429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ctr">
              <a:lnSpc>
                <a:spcPct val="95000"/>
              </a:lnSpc>
              <a:spcBef>
                <a:spcPct val="45000"/>
              </a:spcBef>
              <a:buSzPct val="115000"/>
            </a:pPr>
            <a:r>
              <a:rPr lang="en-US" sz="2000" i="0"/>
              <a:t>(Struve 1931; Slettebak 1988)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Nonradial pulsations</a:t>
            </a:r>
          </a:p>
        </p:txBody>
      </p:sp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101600" y="814388"/>
            <a:ext cx="65278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  <a:defRPr/>
            </a:pPr>
            <a:r>
              <a:rPr lang="en-US" sz="2000" i="0" dirty="0"/>
              <a:t>Photometry &amp;spectroscopy reveal that many (all?) Be stars undergo </a:t>
            </a:r>
            <a:r>
              <a:rPr lang="en-US" sz="2000" i="0" dirty="0" err="1"/>
              <a:t>nonradial</a:t>
            </a:r>
            <a:r>
              <a:rPr lang="en-US" sz="2000" i="0" dirty="0"/>
              <a:t> pulsations (NRPs).</a:t>
            </a:r>
          </a:p>
          <a:p>
            <a:pPr marL="169863" indent="-169863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  <a:defRPr/>
            </a:pPr>
            <a:r>
              <a:rPr lang="en-US" sz="2000" i="0" dirty="0" err="1"/>
              <a:t>Rivinius</a:t>
            </a:r>
            <a:r>
              <a:rPr lang="en-US" sz="2000" i="0" dirty="0"/>
              <a:t> et al. (1998, 2001) found correlations between emission-line “outbursts” and constructive interference (“beating”) between multiple NRP periods.</a:t>
            </a:r>
          </a:p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  <a:defRPr/>
            </a:pPr>
            <a:r>
              <a:rPr lang="en-US" sz="2000" i="0" dirty="0"/>
              <a:t>Observed velocity amplitudes in photosphere often reach  10</a:t>
            </a:r>
            <a:r>
              <a:rPr lang="en-US" sz="2000" b="1" i="0" dirty="0"/>
              <a:t>–</a:t>
            </a:r>
            <a:r>
              <a:rPr lang="en-US" sz="2000" i="0" dirty="0"/>
              <a:t>20 km/s, i.e., </a:t>
            </a:r>
            <a:r>
              <a:rPr lang="el-GR" sz="2000" i="0" dirty="0"/>
              <a:t>δ</a:t>
            </a:r>
            <a:r>
              <a:rPr lang="en-US" sz="2000" i="0" dirty="0"/>
              <a:t>v </a:t>
            </a:r>
            <a:r>
              <a:rPr lang="el-GR" sz="2000" b="1" i="0" dirty="0"/>
              <a:t>≈</a:t>
            </a:r>
            <a:r>
              <a:rPr lang="en-US" sz="2000" i="0" dirty="0"/>
              <a:t> sound speed!</a:t>
            </a:r>
          </a:p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  <a:defRPr/>
            </a:pPr>
            <a:r>
              <a:rPr lang="en-US" sz="2000" i="0" dirty="0"/>
              <a:t>Most of the </a:t>
            </a:r>
            <a:r>
              <a:rPr lang="en-US" sz="2000" i="0" dirty="0" err="1"/>
              <a:t>pulsational</a:t>
            </a:r>
            <a:r>
              <a:rPr lang="en-US" sz="2000" i="0" dirty="0"/>
              <a:t> energy is </a:t>
            </a:r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</a:rPr>
              <a:t>trapped</a:t>
            </a:r>
            <a:r>
              <a:rPr lang="en-US" sz="2000" i="0" dirty="0"/>
              <a:t> below the surface, and evanescently damped in the atmosphere.  But can some of the energy “leak” out as propagating waves?</a:t>
            </a:r>
          </a:p>
        </p:txBody>
      </p:sp>
      <p:pic>
        <p:nvPicPr>
          <p:cNvPr id="64516" name="Picture 19" descr="telting_nrp_L20_M-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613" y="838200"/>
            <a:ext cx="2286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22"/>
          <p:cNvSpPr txBox="1">
            <a:spLocks noChangeArrowheads="1"/>
          </p:cNvSpPr>
          <p:nvPr/>
        </p:nvSpPr>
        <p:spPr bwMode="auto">
          <a:xfrm>
            <a:off x="6742113" y="5815013"/>
            <a:ext cx="216058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0"/>
              <a:t>Movie courtesy John Telting</a:t>
            </a:r>
            <a:endParaRPr lang="en-US" sz="1200"/>
          </a:p>
        </p:txBody>
      </p:sp>
      <p:grpSp>
        <p:nvGrpSpPr>
          <p:cNvPr id="64518" name="Group 17"/>
          <p:cNvGrpSpPr>
            <a:grpSpLocks/>
          </p:cNvGrpSpPr>
          <p:nvPr/>
        </p:nvGrpSpPr>
        <p:grpSpPr bwMode="auto">
          <a:xfrm>
            <a:off x="1143000" y="4343400"/>
            <a:ext cx="4356100" cy="1600200"/>
            <a:chOff x="2448" y="624"/>
            <a:chExt cx="3136" cy="1152"/>
          </a:xfrm>
        </p:grpSpPr>
        <p:sp>
          <p:nvSpPr>
            <p:cNvPr id="64519" name="Oval 3"/>
            <p:cNvSpPr>
              <a:spLocks noChangeArrowheads="1"/>
            </p:cNvSpPr>
            <p:nvPr/>
          </p:nvSpPr>
          <p:spPr bwMode="auto">
            <a:xfrm>
              <a:off x="2448" y="624"/>
              <a:ext cx="1152" cy="1152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20" name="Group 7"/>
            <p:cNvGrpSpPr>
              <a:grpSpLocks/>
            </p:cNvGrpSpPr>
            <p:nvPr/>
          </p:nvGrpSpPr>
          <p:grpSpPr bwMode="auto">
            <a:xfrm>
              <a:off x="2448" y="922"/>
              <a:ext cx="1152" cy="460"/>
              <a:chOff x="1488" y="1066"/>
              <a:chExt cx="1104" cy="460"/>
            </a:xfrm>
          </p:grpSpPr>
          <p:sp>
            <p:nvSpPr>
              <p:cNvPr id="64526" name="Freeform 5"/>
              <p:cNvSpPr>
                <a:spLocks/>
              </p:cNvSpPr>
              <p:nvPr/>
            </p:nvSpPr>
            <p:spPr bwMode="auto">
              <a:xfrm>
                <a:off x="1488" y="1067"/>
                <a:ext cx="554" cy="459"/>
              </a:xfrm>
              <a:custGeom>
                <a:avLst/>
                <a:gdLst>
                  <a:gd name="T0" fmla="*/ 0 w 554"/>
                  <a:gd name="T1" fmla="*/ 607 h 419"/>
                  <a:gd name="T2" fmla="*/ 48 w 554"/>
                  <a:gd name="T3" fmla="*/ 607 h 419"/>
                  <a:gd name="T4" fmla="*/ 144 w 554"/>
                  <a:gd name="T5" fmla="*/ 388 h 419"/>
                  <a:gd name="T6" fmla="*/ 280 w 554"/>
                  <a:gd name="T7" fmla="*/ 948 h 419"/>
                  <a:gd name="T8" fmla="*/ 400 w 554"/>
                  <a:gd name="T9" fmla="*/ 414 h 419"/>
                  <a:gd name="T10" fmla="*/ 472 w 554"/>
                  <a:gd name="T11" fmla="*/ 102 h 419"/>
                  <a:gd name="T12" fmla="*/ 528 w 554"/>
                  <a:gd name="T13" fmla="*/ 16 h 419"/>
                  <a:gd name="T14" fmla="*/ 554 w 554"/>
                  <a:gd name="T15" fmla="*/ 3 h 4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4"/>
                  <a:gd name="T25" fmla="*/ 0 h 419"/>
                  <a:gd name="T26" fmla="*/ 554 w 554"/>
                  <a:gd name="T27" fmla="*/ 419 h 4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4" h="419">
                    <a:moveTo>
                      <a:pt x="0" y="267"/>
                    </a:moveTo>
                    <a:cubicBezTo>
                      <a:pt x="12" y="275"/>
                      <a:pt x="24" y="283"/>
                      <a:pt x="48" y="267"/>
                    </a:cubicBezTo>
                    <a:cubicBezTo>
                      <a:pt x="72" y="251"/>
                      <a:pt x="105" y="146"/>
                      <a:pt x="144" y="171"/>
                    </a:cubicBezTo>
                    <a:cubicBezTo>
                      <a:pt x="183" y="196"/>
                      <a:pt x="237" y="415"/>
                      <a:pt x="280" y="417"/>
                    </a:cubicBezTo>
                    <a:cubicBezTo>
                      <a:pt x="323" y="419"/>
                      <a:pt x="368" y="245"/>
                      <a:pt x="400" y="183"/>
                    </a:cubicBezTo>
                    <a:cubicBezTo>
                      <a:pt x="432" y="121"/>
                      <a:pt x="451" y="74"/>
                      <a:pt x="472" y="45"/>
                    </a:cubicBezTo>
                    <a:cubicBezTo>
                      <a:pt x="493" y="16"/>
                      <a:pt x="514" y="14"/>
                      <a:pt x="528" y="7"/>
                    </a:cubicBezTo>
                    <a:cubicBezTo>
                      <a:pt x="542" y="0"/>
                      <a:pt x="549" y="4"/>
                      <a:pt x="554" y="3"/>
                    </a:cubicBezTo>
                  </a:path>
                </a:pathLst>
              </a:custGeom>
              <a:noFill/>
              <a:ln w="412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7" name="Freeform 6"/>
              <p:cNvSpPr>
                <a:spLocks/>
              </p:cNvSpPr>
              <p:nvPr/>
            </p:nvSpPr>
            <p:spPr bwMode="auto">
              <a:xfrm flipH="1">
                <a:off x="2038" y="1066"/>
                <a:ext cx="554" cy="459"/>
              </a:xfrm>
              <a:custGeom>
                <a:avLst/>
                <a:gdLst>
                  <a:gd name="T0" fmla="*/ 0 w 554"/>
                  <a:gd name="T1" fmla="*/ 607 h 419"/>
                  <a:gd name="T2" fmla="*/ 48 w 554"/>
                  <a:gd name="T3" fmla="*/ 607 h 419"/>
                  <a:gd name="T4" fmla="*/ 144 w 554"/>
                  <a:gd name="T5" fmla="*/ 388 h 419"/>
                  <a:gd name="T6" fmla="*/ 280 w 554"/>
                  <a:gd name="T7" fmla="*/ 948 h 419"/>
                  <a:gd name="T8" fmla="*/ 400 w 554"/>
                  <a:gd name="T9" fmla="*/ 414 h 419"/>
                  <a:gd name="T10" fmla="*/ 472 w 554"/>
                  <a:gd name="T11" fmla="*/ 102 h 419"/>
                  <a:gd name="T12" fmla="*/ 528 w 554"/>
                  <a:gd name="T13" fmla="*/ 16 h 419"/>
                  <a:gd name="T14" fmla="*/ 554 w 554"/>
                  <a:gd name="T15" fmla="*/ 3 h 4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4"/>
                  <a:gd name="T25" fmla="*/ 0 h 419"/>
                  <a:gd name="T26" fmla="*/ 554 w 554"/>
                  <a:gd name="T27" fmla="*/ 419 h 4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4" h="419">
                    <a:moveTo>
                      <a:pt x="0" y="267"/>
                    </a:moveTo>
                    <a:cubicBezTo>
                      <a:pt x="12" y="275"/>
                      <a:pt x="24" y="283"/>
                      <a:pt x="48" y="267"/>
                    </a:cubicBezTo>
                    <a:cubicBezTo>
                      <a:pt x="72" y="251"/>
                      <a:pt x="105" y="146"/>
                      <a:pt x="144" y="171"/>
                    </a:cubicBezTo>
                    <a:cubicBezTo>
                      <a:pt x="183" y="196"/>
                      <a:pt x="237" y="415"/>
                      <a:pt x="280" y="417"/>
                    </a:cubicBezTo>
                    <a:cubicBezTo>
                      <a:pt x="323" y="419"/>
                      <a:pt x="368" y="245"/>
                      <a:pt x="400" y="183"/>
                    </a:cubicBezTo>
                    <a:cubicBezTo>
                      <a:pt x="432" y="121"/>
                      <a:pt x="451" y="74"/>
                      <a:pt x="472" y="45"/>
                    </a:cubicBezTo>
                    <a:cubicBezTo>
                      <a:pt x="493" y="16"/>
                      <a:pt x="514" y="14"/>
                      <a:pt x="528" y="7"/>
                    </a:cubicBezTo>
                    <a:cubicBezTo>
                      <a:pt x="542" y="0"/>
                      <a:pt x="549" y="4"/>
                      <a:pt x="554" y="3"/>
                    </a:cubicBezTo>
                  </a:path>
                </a:pathLst>
              </a:custGeom>
              <a:noFill/>
              <a:ln w="412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21" name="Group 8"/>
            <p:cNvGrpSpPr>
              <a:grpSpLocks/>
            </p:cNvGrpSpPr>
            <p:nvPr/>
          </p:nvGrpSpPr>
          <p:grpSpPr bwMode="auto">
            <a:xfrm flipV="1">
              <a:off x="2450" y="1044"/>
              <a:ext cx="1152" cy="460"/>
              <a:chOff x="1488" y="1066"/>
              <a:chExt cx="1104" cy="460"/>
            </a:xfrm>
          </p:grpSpPr>
          <p:sp>
            <p:nvSpPr>
              <p:cNvPr id="64524" name="Freeform 9"/>
              <p:cNvSpPr>
                <a:spLocks/>
              </p:cNvSpPr>
              <p:nvPr/>
            </p:nvSpPr>
            <p:spPr bwMode="auto">
              <a:xfrm>
                <a:off x="1488" y="1067"/>
                <a:ext cx="554" cy="459"/>
              </a:xfrm>
              <a:custGeom>
                <a:avLst/>
                <a:gdLst>
                  <a:gd name="T0" fmla="*/ 0 w 554"/>
                  <a:gd name="T1" fmla="*/ 607 h 419"/>
                  <a:gd name="T2" fmla="*/ 48 w 554"/>
                  <a:gd name="T3" fmla="*/ 607 h 419"/>
                  <a:gd name="T4" fmla="*/ 144 w 554"/>
                  <a:gd name="T5" fmla="*/ 388 h 419"/>
                  <a:gd name="T6" fmla="*/ 280 w 554"/>
                  <a:gd name="T7" fmla="*/ 948 h 419"/>
                  <a:gd name="T8" fmla="*/ 400 w 554"/>
                  <a:gd name="T9" fmla="*/ 414 h 419"/>
                  <a:gd name="T10" fmla="*/ 472 w 554"/>
                  <a:gd name="T11" fmla="*/ 102 h 419"/>
                  <a:gd name="T12" fmla="*/ 528 w 554"/>
                  <a:gd name="T13" fmla="*/ 16 h 419"/>
                  <a:gd name="T14" fmla="*/ 554 w 554"/>
                  <a:gd name="T15" fmla="*/ 3 h 4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4"/>
                  <a:gd name="T25" fmla="*/ 0 h 419"/>
                  <a:gd name="T26" fmla="*/ 554 w 554"/>
                  <a:gd name="T27" fmla="*/ 419 h 4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4" h="419">
                    <a:moveTo>
                      <a:pt x="0" y="267"/>
                    </a:moveTo>
                    <a:cubicBezTo>
                      <a:pt x="12" y="275"/>
                      <a:pt x="24" y="283"/>
                      <a:pt x="48" y="267"/>
                    </a:cubicBezTo>
                    <a:cubicBezTo>
                      <a:pt x="72" y="251"/>
                      <a:pt x="105" y="146"/>
                      <a:pt x="144" y="171"/>
                    </a:cubicBezTo>
                    <a:cubicBezTo>
                      <a:pt x="183" y="196"/>
                      <a:pt x="237" y="415"/>
                      <a:pt x="280" y="417"/>
                    </a:cubicBezTo>
                    <a:cubicBezTo>
                      <a:pt x="323" y="419"/>
                      <a:pt x="368" y="245"/>
                      <a:pt x="400" y="183"/>
                    </a:cubicBezTo>
                    <a:cubicBezTo>
                      <a:pt x="432" y="121"/>
                      <a:pt x="451" y="74"/>
                      <a:pt x="472" y="45"/>
                    </a:cubicBezTo>
                    <a:cubicBezTo>
                      <a:pt x="493" y="16"/>
                      <a:pt x="514" y="14"/>
                      <a:pt x="528" y="7"/>
                    </a:cubicBezTo>
                    <a:cubicBezTo>
                      <a:pt x="542" y="0"/>
                      <a:pt x="549" y="4"/>
                      <a:pt x="554" y="3"/>
                    </a:cubicBezTo>
                  </a:path>
                </a:pathLst>
              </a:custGeom>
              <a:noFill/>
              <a:ln w="41275">
                <a:solidFill>
                  <a:srgbClr val="D9AB0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5" name="Freeform 10"/>
              <p:cNvSpPr>
                <a:spLocks/>
              </p:cNvSpPr>
              <p:nvPr/>
            </p:nvSpPr>
            <p:spPr bwMode="auto">
              <a:xfrm flipH="1">
                <a:off x="2038" y="1066"/>
                <a:ext cx="554" cy="459"/>
              </a:xfrm>
              <a:custGeom>
                <a:avLst/>
                <a:gdLst>
                  <a:gd name="T0" fmla="*/ 0 w 554"/>
                  <a:gd name="T1" fmla="*/ 607 h 419"/>
                  <a:gd name="T2" fmla="*/ 48 w 554"/>
                  <a:gd name="T3" fmla="*/ 607 h 419"/>
                  <a:gd name="T4" fmla="*/ 144 w 554"/>
                  <a:gd name="T5" fmla="*/ 388 h 419"/>
                  <a:gd name="T6" fmla="*/ 280 w 554"/>
                  <a:gd name="T7" fmla="*/ 948 h 419"/>
                  <a:gd name="T8" fmla="*/ 400 w 554"/>
                  <a:gd name="T9" fmla="*/ 414 h 419"/>
                  <a:gd name="T10" fmla="*/ 472 w 554"/>
                  <a:gd name="T11" fmla="*/ 102 h 419"/>
                  <a:gd name="T12" fmla="*/ 528 w 554"/>
                  <a:gd name="T13" fmla="*/ 16 h 419"/>
                  <a:gd name="T14" fmla="*/ 554 w 554"/>
                  <a:gd name="T15" fmla="*/ 3 h 4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4"/>
                  <a:gd name="T25" fmla="*/ 0 h 419"/>
                  <a:gd name="T26" fmla="*/ 554 w 554"/>
                  <a:gd name="T27" fmla="*/ 419 h 4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4" h="419">
                    <a:moveTo>
                      <a:pt x="0" y="267"/>
                    </a:moveTo>
                    <a:cubicBezTo>
                      <a:pt x="12" y="275"/>
                      <a:pt x="24" y="283"/>
                      <a:pt x="48" y="267"/>
                    </a:cubicBezTo>
                    <a:cubicBezTo>
                      <a:pt x="72" y="251"/>
                      <a:pt x="105" y="146"/>
                      <a:pt x="144" y="171"/>
                    </a:cubicBezTo>
                    <a:cubicBezTo>
                      <a:pt x="183" y="196"/>
                      <a:pt x="237" y="415"/>
                      <a:pt x="280" y="417"/>
                    </a:cubicBezTo>
                    <a:cubicBezTo>
                      <a:pt x="323" y="419"/>
                      <a:pt x="368" y="245"/>
                      <a:pt x="400" y="183"/>
                    </a:cubicBezTo>
                    <a:cubicBezTo>
                      <a:pt x="432" y="121"/>
                      <a:pt x="451" y="74"/>
                      <a:pt x="472" y="45"/>
                    </a:cubicBezTo>
                    <a:cubicBezTo>
                      <a:pt x="493" y="16"/>
                      <a:pt x="514" y="14"/>
                      <a:pt x="528" y="7"/>
                    </a:cubicBezTo>
                    <a:cubicBezTo>
                      <a:pt x="542" y="0"/>
                      <a:pt x="549" y="4"/>
                      <a:pt x="554" y="3"/>
                    </a:cubicBezTo>
                  </a:path>
                </a:pathLst>
              </a:custGeom>
              <a:noFill/>
              <a:ln w="41275">
                <a:solidFill>
                  <a:srgbClr val="D9AB0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22" name="Freeform 12"/>
            <p:cNvSpPr>
              <a:spLocks/>
            </p:cNvSpPr>
            <p:nvPr/>
          </p:nvSpPr>
          <p:spPr bwMode="auto">
            <a:xfrm>
              <a:off x="3748" y="1106"/>
              <a:ext cx="1836" cy="109"/>
            </a:xfrm>
            <a:custGeom>
              <a:avLst/>
              <a:gdLst>
                <a:gd name="T0" fmla="*/ 0 w 1836"/>
                <a:gd name="T1" fmla="*/ 13 h 109"/>
                <a:gd name="T2" fmla="*/ 318 w 1836"/>
                <a:gd name="T3" fmla="*/ 106 h 109"/>
                <a:gd name="T4" fmla="*/ 600 w 1836"/>
                <a:gd name="T5" fmla="*/ 9 h 109"/>
                <a:gd name="T6" fmla="*/ 894 w 1836"/>
                <a:gd name="T7" fmla="*/ 106 h 109"/>
                <a:gd name="T8" fmla="*/ 1218 w 1836"/>
                <a:gd name="T9" fmla="*/ 0 h 109"/>
                <a:gd name="T10" fmla="*/ 1518 w 1836"/>
                <a:gd name="T11" fmla="*/ 106 h 109"/>
                <a:gd name="T12" fmla="*/ 1836 w 1836"/>
                <a:gd name="T13" fmla="*/ 17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6"/>
                <a:gd name="T22" fmla="*/ 0 h 109"/>
                <a:gd name="T23" fmla="*/ 1836 w 1836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6" h="109">
                  <a:moveTo>
                    <a:pt x="0" y="13"/>
                  </a:moveTo>
                  <a:cubicBezTo>
                    <a:pt x="52" y="28"/>
                    <a:pt x="218" y="107"/>
                    <a:pt x="318" y="106"/>
                  </a:cubicBezTo>
                  <a:cubicBezTo>
                    <a:pt x="418" y="105"/>
                    <a:pt x="504" y="9"/>
                    <a:pt x="600" y="9"/>
                  </a:cubicBezTo>
                  <a:cubicBezTo>
                    <a:pt x="696" y="9"/>
                    <a:pt x="791" y="108"/>
                    <a:pt x="894" y="106"/>
                  </a:cubicBezTo>
                  <a:cubicBezTo>
                    <a:pt x="997" y="105"/>
                    <a:pt x="1114" y="0"/>
                    <a:pt x="1218" y="0"/>
                  </a:cubicBezTo>
                  <a:cubicBezTo>
                    <a:pt x="1322" y="0"/>
                    <a:pt x="1415" y="103"/>
                    <a:pt x="1518" y="106"/>
                  </a:cubicBezTo>
                  <a:cubicBezTo>
                    <a:pt x="1621" y="109"/>
                    <a:pt x="1770" y="35"/>
                    <a:pt x="1836" y="17"/>
                  </a:cubicBezTo>
                </a:path>
              </a:pathLst>
            </a:custGeom>
            <a:noFill/>
            <a:ln w="41275">
              <a:solidFill>
                <a:srgbClr val="D9AB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auto">
            <a:xfrm>
              <a:off x="3664" y="1115"/>
              <a:ext cx="1806" cy="112"/>
            </a:xfrm>
            <a:custGeom>
              <a:avLst/>
              <a:gdLst>
                <a:gd name="T0" fmla="*/ 0 w 1806"/>
                <a:gd name="T1" fmla="*/ 1208 h 79"/>
                <a:gd name="T2" fmla="*/ 288 w 1806"/>
                <a:gd name="T3" fmla="*/ 105 h 79"/>
                <a:gd name="T4" fmla="*/ 570 w 1806"/>
                <a:gd name="T5" fmla="*/ 1676 h 79"/>
                <a:gd name="T6" fmla="*/ 864 w 1806"/>
                <a:gd name="T7" fmla="*/ 105 h 79"/>
                <a:gd name="T8" fmla="*/ 1188 w 1806"/>
                <a:gd name="T9" fmla="*/ 1827 h 79"/>
                <a:gd name="T10" fmla="*/ 1488 w 1806"/>
                <a:gd name="T11" fmla="*/ 105 h 79"/>
                <a:gd name="T12" fmla="*/ 1806 w 1806"/>
                <a:gd name="T13" fmla="*/ 155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6"/>
                <a:gd name="T22" fmla="*/ 0 h 79"/>
                <a:gd name="T23" fmla="*/ 1806 w 1806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6" h="79">
                  <a:moveTo>
                    <a:pt x="0" y="52"/>
                  </a:moveTo>
                  <a:cubicBezTo>
                    <a:pt x="96" y="28"/>
                    <a:pt x="193" y="0"/>
                    <a:pt x="288" y="4"/>
                  </a:cubicBezTo>
                  <a:cubicBezTo>
                    <a:pt x="383" y="8"/>
                    <a:pt x="474" y="73"/>
                    <a:pt x="570" y="73"/>
                  </a:cubicBezTo>
                  <a:cubicBezTo>
                    <a:pt x="666" y="73"/>
                    <a:pt x="761" y="3"/>
                    <a:pt x="864" y="4"/>
                  </a:cubicBezTo>
                  <a:cubicBezTo>
                    <a:pt x="967" y="5"/>
                    <a:pt x="1084" y="79"/>
                    <a:pt x="1188" y="79"/>
                  </a:cubicBezTo>
                  <a:cubicBezTo>
                    <a:pt x="1292" y="79"/>
                    <a:pt x="1385" y="6"/>
                    <a:pt x="1488" y="4"/>
                  </a:cubicBezTo>
                  <a:cubicBezTo>
                    <a:pt x="1591" y="2"/>
                    <a:pt x="1740" y="54"/>
                    <a:pt x="1806" y="67"/>
                  </a:cubicBezTo>
                </a:path>
              </a:pathLst>
            </a:custGeom>
            <a:noFill/>
            <a:ln w="4127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acoustic cutoff resonance</a:t>
            </a:r>
          </a:p>
        </p:txBody>
      </p:sp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76200" y="846138"/>
            <a:ext cx="4572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/>
              <a:t>Evanescent NRP mode:  a “piston” with frequency </a:t>
            </a:r>
            <a:r>
              <a:rPr lang="en-US" sz="2000" b="1" i="0"/>
              <a:t>&lt; </a:t>
            </a:r>
            <a:r>
              <a:rPr lang="en-US" sz="2000" i="0"/>
              <a:t>acoustic cutoff. </a:t>
            </a:r>
          </a:p>
        </p:txBody>
      </p:sp>
      <p:pic>
        <p:nvPicPr>
          <p:cNvPr id="65540" name="Picture 10" descr="fleck_schmitz91_fig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38200"/>
            <a:ext cx="419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76200" y="2546350"/>
            <a:ext cx="4572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3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/>
              <a:t>Fleck &amp; Schmitz (1991) showed how </a:t>
            </a:r>
            <a:r>
              <a:rPr lang="en-US" sz="2000" b="1" i="0">
                <a:solidFill>
                  <a:srgbClr val="CC0000"/>
                </a:solidFill>
              </a:rPr>
              <a:t>easy</a:t>
            </a:r>
            <a:r>
              <a:rPr lang="en-US" sz="2000" i="0"/>
              <a:t> it is for a stratified atmosphere to be excited in modes with </a:t>
            </a:r>
            <a:r>
              <a:rPr lang="el-GR" sz="2000" i="0"/>
              <a:t>ω</a:t>
            </a:r>
            <a:r>
              <a:rPr lang="en-US" sz="2000" i="0"/>
              <a:t> = </a:t>
            </a:r>
            <a:r>
              <a:rPr lang="el-GR" sz="2000" i="0"/>
              <a:t>ω</a:t>
            </a:r>
            <a:r>
              <a:rPr lang="en-US" i="0" baseline="-22000"/>
              <a:t>ac</a:t>
            </a:r>
            <a:r>
              <a:rPr lang="en-US" sz="1400" i="0"/>
              <a:t> </a:t>
            </a:r>
            <a:r>
              <a:rPr lang="en-US" sz="2000" i="0"/>
              <a:t>.</a:t>
            </a:r>
          </a:p>
          <a:p>
            <a:pPr marL="169863" indent="-169863">
              <a:lnSpc>
                <a:spcPct val="93000"/>
              </a:lnSpc>
              <a:spcBef>
                <a:spcPts val="1200"/>
              </a:spcBef>
              <a:buSzPct val="115000"/>
              <a:buFont typeface="Arial" charset="0"/>
              <a:buChar char="•"/>
            </a:pPr>
            <a:r>
              <a:rPr lang="en-US" sz="2000" i="0"/>
              <a:t>Effects that can lead to “ringing” at </a:t>
            </a:r>
            <a:r>
              <a:rPr lang="el-GR" sz="1800" i="0"/>
              <a:t>ω</a:t>
            </a:r>
            <a:r>
              <a:rPr lang="en-US" sz="2000" i="0" baseline="-22000"/>
              <a:t>ac</a:t>
            </a:r>
            <a:r>
              <a:rPr lang="en-US" sz="1200" i="0"/>
              <a:t> </a:t>
            </a:r>
            <a:r>
              <a:rPr lang="en-US" sz="1800" i="0"/>
              <a:t>:</a:t>
            </a:r>
            <a:endParaRPr lang="en-US" sz="2000" i="0"/>
          </a:p>
        </p:txBody>
      </p:sp>
      <p:pic>
        <p:nvPicPr>
          <p:cNvPr id="65542" name="Picture 5" descr="eqns_cutoff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524000"/>
            <a:ext cx="281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4114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>
              <a:lnSpc>
                <a:spcPct val="93000"/>
              </a:lnSpc>
              <a:spcBef>
                <a:spcPts val="1000"/>
              </a:spcBef>
              <a:buSzPct val="99000"/>
              <a:buFont typeface="Wingdings" pitchFamily="2" charset="2"/>
              <a:buChar char="Ø"/>
            </a:pPr>
            <a:r>
              <a:rPr lang="en-US" sz="2000"/>
              <a:t>Reflection at gradients in bkgd ?</a:t>
            </a:r>
          </a:p>
          <a:p>
            <a:pPr marL="282575" indent="-282575">
              <a:lnSpc>
                <a:spcPct val="93000"/>
              </a:lnSpc>
              <a:spcBef>
                <a:spcPts val="1000"/>
              </a:spcBef>
              <a:buSzPct val="99000"/>
              <a:buFont typeface="Wingdings" pitchFamily="2" charset="2"/>
              <a:buChar char="Ø"/>
            </a:pPr>
            <a:r>
              <a:rPr lang="en-US" sz="2000"/>
              <a:t>NRP modes with finite lifetimes ?</a:t>
            </a:r>
          </a:p>
        </p:txBody>
      </p:sp>
      <p:sp>
        <p:nvSpPr>
          <p:cNvPr id="65544" name="Text Box 6"/>
          <p:cNvSpPr txBox="1">
            <a:spLocks noChangeArrowheads="1"/>
          </p:cNvSpPr>
          <p:nvPr/>
        </p:nvSpPr>
        <p:spPr bwMode="auto">
          <a:xfrm>
            <a:off x="76200" y="4603750"/>
            <a:ext cx="4572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3000"/>
              </a:lnSpc>
              <a:spcBef>
                <a:spcPts val="800"/>
              </a:spcBef>
              <a:buSzPct val="115000"/>
              <a:buFont typeface="Arial" charset="0"/>
              <a:buChar char="•"/>
            </a:pPr>
            <a:endParaRPr lang="en-US" sz="2000" i="0"/>
          </a:p>
          <a:p>
            <a:pPr marL="169863" indent="-169863">
              <a:lnSpc>
                <a:spcPct val="93000"/>
              </a:lnSpc>
              <a:spcBef>
                <a:spcPts val="800"/>
              </a:spcBef>
              <a:buSzPct val="115000"/>
              <a:buFont typeface="Arial" charset="0"/>
              <a:buChar char="•"/>
            </a:pPr>
            <a:r>
              <a:rPr lang="en-US" sz="2000" i="0"/>
              <a:t>These resonant waves can </a:t>
            </a:r>
            <a:r>
              <a:rPr lang="en-US" sz="2000" b="1" i="0">
                <a:solidFill>
                  <a:srgbClr val="CC0000"/>
                </a:solidFill>
              </a:rPr>
              <a:t>transport </a:t>
            </a:r>
            <a:r>
              <a:rPr lang="en-US" sz="2000" i="0"/>
              <a:t>energy and momentum upwards, and they may steepen into </a:t>
            </a:r>
            <a:r>
              <a:rPr lang="en-US" sz="2000" b="1" i="0">
                <a:solidFill>
                  <a:srgbClr val="CC0000"/>
                </a:solidFill>
              </a:rPr>
              <a:t>shocks.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02188" y="1438275"/>
            <a:ext cx="4187825" cy="3362325"/>
            <a:chOff x="4800599" y="981052"/>
            <a:chExt cx="4187952" cy="3362348"/>
          </a:xfrm>
        </p:grpSpPr>
        <p:pic>
          <p:nvPicPr>
            <p:cNvPr id="65546" name="Picture 6" descr="bird64_steepen"/>
            <p:cNvPicPr>
              <a:picLocks noChangeAspect="1" noChangeArrowheads="1"/>
            </p:cNvPicPr>
            <p:nvPr/>
          </p:nvPicPr>
          <p:blipFill>
            <a:blip r:embed="rId4" cstate="print">
              <a:lum bright="-8000" contrast="6000"/>
            </a:blip>
            <a:srcRect/>
            <a:stretch>
              <a:fillRect/>
            </a:stretch>
          </p:blipFill>
          <p:spPr bwMode="auto">
            <a:xfrm>
              <a:off x="4800599" y="981052"/>
              <a:ext cx="4187952" cy="336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7" name="Text Box 7"/>
            <p:cNvSpPr txBox="1">
              <a:spLocks noChangeArrowheads="1"/>
            </p:cNvSpPr>
            <p:nvPr/>
          </p:nvSpPr>
          <p:spPr bwMode="auto">
            <a:xfrm>
              <a:off x="5029200" y="1371600"/>
              <a:ext cx="1295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0"/>
                <a:t>Bird (1964)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model based on “wave pressure”</a:t>
            </a:r>
          </a:p>
        </p:txBody>
      </p:sp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76200" y="762000"/>
            <a:ext cx="88392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900"/>
              </a:spcBef>
              <a:buSzPct val="115000"/>
              <a:buFontTx/>
              <a:buChar char="•"/>
            </a:pPr>
            <a:r>
              <a:rPr lang="en-US" sz="2000" i="0"/>
              <a:t>Propagating &amp; dissipating waves/shocks exert a ponderomotive </a:t>
            </a:r>
            <a:r>
              <a:rPr lang="en-US" sz="2000" b="1" i="0">
                <a:solidFill>
                  <a:srgbClr val="CC0000"/>
                </a:solidFill>
              </a:rPr>
              <a:t>wave pressure.</a:t>
            </a:r>
            <a:endParaRPr lang="en-US" sz="2000" i="0"/>
          </a:p>
          <a:p>
            <a:pPr marL="169863" indent="-169863">
              <a:lnSpc>
                <a:spcPct val="95000"/>
              </a:lnSpc>
              <a:spcBef>
                <a:spcPts val="900"/>
              </a:spcBef>
              <a:buSzPct val="115000"/>
              <a:buFontTx/>
              <a:buChar char="•"/>
            </a:pPr>
            <a:r>
              <a:rPr lang="en-US" sz="2000" i="0"/>
              <a:t>Cranmer (2009, </a:t>
            </a:r>
            <a:r>
              <a:rPr lang="en-US" sz="2000"/>
              <a:t>ApJ,</a:t>
            </a:r>
            <a:r>
              <a:rPr lang="en-US" sz="2000" i="0"/>
              <a:t> 701, 396) modeled the production of resonant waves from evanescent NRP modes, and followed their evolution up from the photosphere:</a:t>
            </a:r>
          </a:p>
        </p:txBody>
      </p:sp>
      <p:pic>
        <p:nvPicPr>
          <p:cNvPr id="66564" name="Picture 3" descr="eqns_mdot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6913" y="1824038"/>
            <a:ext cx="24272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4" descr="eqns_rmo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4100" y="2427288"/>
            <a:ext cx="6794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5" descr="eqns_phimom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4100" y="3552825"/>
            <a:ext cx="6794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6" descr="eqns_action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5250" y="5033963"/>
            <a:ext cx="61722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Text Box 6"/>
          <p:cNvSpPr txBox="1">
            <a:spLocks noChangeArrowheads="1"/>
          </p:cNvSpPr>
          <p:nvPr/>
        </p:nvSpPr>
        <p:spPr bwMode="auto">
          <a:xfrm>
            <a:off x="76200" y="4645025"/>
            <a:ext cx="9067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900"/>
              </a:spcBef>
              <a:buSzPct val="115000"/>
              <a:buFontTx/>
              <a:buChar char="•"/>
            </a:pPr>
            <a:r>
              <a:rPr lang="en-US" sz="2000" i="0"/>
              <a:t>T</a:t>
            </a:r>
            <a:r>
              <a:rPr lang="el-GR" sz="2000" i="0"/>
              <a:t>Δ</a:t>
            </a:r>
            <a:r>
              <a:rPr lang="en-US" sz="2000" i="0"/>
              <a:t>S depends on shock Mach #, which depends on radial velocity amplitude &lt;</a:t>
            </a:r>
            <a:r>
              <a:rPr lang="el-GR" sz="2000" i="0"/>
              <a:t>δ</a:t>
            </a:r>
            <a:r>
              <a:rPr lang="en-US" sz="2000" i="0"/>
              <a:t>v</a:t>
            </a:r>
            <a:r>
              <a:rPr lang="en-US" i="0" baseline="-22000"/>
              <a:t>r</a:t>
            </a:r>
            <a:r>
              <a:rPr lang="en-US" i="0" baseline="26000"/>
              <a:t>2</a:t>
            </a:r>
            <a:r>
              <a:rPr lang="en-US" sz="2000" i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results for an example </a:t>
            </a:r>
            <a:r>
              <a:rPr lang="en-US" i="0" smtClean="0"/>
              <a:t>B2 V </a:t>
            </a:r>
            <a:r>
              <a:rPr lang="en-US" smtClean="0"/>
              <a:t>star</a:t>
            </a:r>
          </a:p>
        </p:txBody>
      </p:sp>
      <p:pic>
        <p:nvPicPr>
          <p:cNvPr id="67587" name="Picture 4" descr="spaper_f05_colo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769938"/>
            <a:ext cx="3705225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paper_f06BA_color.gif"/>
          <p:cNvPicPr>
            <a:picLocks noChangeAspect="1"/>
          </p:cNvPicPr>
          <p:nvPr/>
        </p:nvPicPr>
        <p:blipFill>
          <a:blip r:embed="rId3" cstate="print"/>
          <a:srcRect b="269"/>
          <a:stretch>
            <a:fillRect/>
          </a:stretch>
        </p:blipFill>
        <p:spPr bwMode="auto">
          <a:xfrm>
            <a:off x="4052888" y="769938"/>
            <a:ext cx="4938712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aper_f06BD_color.gif"/>
          <p:cNvPicPr>
            <a:picLocks noChangeAspect="1"/>
          </p:cNvPicPr>
          <p:nvPr/>
        </p:nvPicPr>
        <p:blipFill>
          <a:blip r:embed="rId4" cstate="print"/>
          <a:srcRect t="269"/>
          <a:stretch>
            <a:fillRect/>
          </a:stretch>
        </p:blipFill>
        <p:spPr bwMode="auto">
          <a:xfrm>
            <a:off x="4052888" y="769938"/>
            <a:ext cx="4938712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solar photosphere</a:t>
            </a:r>
          </a:p>
        </p:txBody>
      </p:sp>
      <p:grpSp>
        <p:nvGrpSpPr>
          <p:cNvPr id="8196" name="Group 27"/>
          <p:cNvGrpSpPr>
            <a:grpSpLocks/>
          </p:cNvGrpSpPr>
          <p:nvPr/>
        </p:nvGrpSpPr>
        <p:grpSpPr bwMode="auto">
          <a:xfrm>
            <a:off x="5257800" y="3548063"/>
            <a:ext cx="3429000" cy="2441575"/>
            <a:chOff x="5257800" y="3581400"/>
            <a:chExt cx="3429000" cy="2441575"/>
          </a:xfrm>
        </p:grpSpPr>
        <p:pic>
          <p:nvPicPr>
            <p:cNvPr id="8215" name="Picture 18" descr="sun_cutaway_jerem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4114800"/>
              <a:ext cx="3352800" cy="190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6" name="Rectangle 19"/>
            <p:cNvSpPr>
              <a:spLocks noChangeArrowheads="1"/>
            </p:cNvSpPr>
            <p:nvPr/>
          </p:nvSpPr>
          <p:spPr bwMode="auto">
            <a:xfrm>
              <a:off x="7086600" y="4191000"/>
              <a:ext cx="180975" cy="296863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Line 20"/>
            <p:cNvSpPr>
              <a:spLocks noChangeShapeType="1"/>
            </p:cNvSpPr>
            <p:nvPr/>
          </p:nvSpPr>
          <p:spPr bwMode="auto">
            <a:xfrm flipH="1" flipV="1">
              <a:off x="5257800" y="3581400"/>
              <a:ext cx="1828800" cy="609600"/>
            </a:xfrm>
            <a:prstGeom prst="line">
              <a:avLst/>
            </a:prstGeom>
            <a:noFill/>
            <a:ln w="254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Line 21"/>
            <p:cNvSpPr>
              <a:spLocks noChangeShapeType="1"/>
            </p:cNvSpPr>
            <p:nvPr/>
          </p:nvSpPr>
          <p:spPr bwMode="auto">
            <a:xfrm flipV="1">
              <a:off x="7239000" y="3581400"/>
              <a:ext cx="381000" cy="609600"/>
            </a:xfrm>
            <a:prstGeom prst="line">
              <a:avLst/>
            </a:prstGeom>
            <a:noFill/>
            <a:ln w="254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7" name="Group 28"/>
          <p:cNvGrpSpPr>
            <a:grpSpLocks/>
          </p:cNvGrpSpPr>
          <p:nvPr/>
        </p:nvGrpSpPr>
        <p:grpSpPr bwMode="auto">
          <a:xfrm>
            <a:off x="5219700" y="1371600"/>
            <a:ext cx="3543300" cy="2163763"/>
            <a:chOff x="5219700" y="1404938"/>
            <a:chExt cx="3543300" cy="2163762"/>
          </a:xfrm>
        </p:grpSpPr>
        <p:grpSp>
          <p:nvGrpSpPr>
            <p:cNvPr id="8199" name="Group 4"/>
            <p:cNvGrpSpPr>
              <a:grpSpLocks/>
            </p:cNvGrpSpPr>
            <p:nvPr/>
          </p:nvGrpSpPr>
          <p:grpSpPr bwMode="auto">
            <a:xfrm>
              <a:off x="5219700" y="1481138"/>
              <a:ext cx="2438400" cy="2087562"/>
              <a:chOff x="3360" y="1056"/>
              <a:chExt cx="1536" cy="1315"/>
            </a:xfrm>
          </p:grpSpPr>
          <p:sp>
            <p:nvSpPr>
              <p:cNvPr id="8203" name="AutoShape 5" descr="Water droplets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1536" cy="240"/>
              </a:xfrm>
              <a:prstGeom prst="parallelogram">
                <a:avLst>
                  <a:gd name="adj" fmla="val 160000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" name="Arc 6"/>
              <p:cNvSpPr>
                <a:spLocks/>
              </p:cNvSpPr>
              <p:nvPr/>
            </p:nvSpPr>
            <p:spPr bwMode="auto">
              <a:xfrm>
                <a:off x="3594" y="2020"/>
                <a:ext cx="573" cy="351"/>
              </a:xfrm>
              <a:custGeom>
                <a:avLst/>
                <a:gdLst>
                  <a:gd name="T0" fmla="*/ 0 w 42997"/>
                  <a:gd name="T1" fmla="*/ 0 h 26355"/>
                  <a:gd name="T2" fmla="*/ 0 w 42997"/>
                  <a:gd name="T3" fmla="*/ 0 h 26355"/>
                  <a:gd name="T4" fmla="*/ 0 w 42997"/>
                  <a:gd name="T5" fmla="*/ 0 h 26355"/>
                  <a:gd name="T6" fmla="*/ 0 60000 65536"/>
                  <a:gd name="T7" fmla="*/ 0 60000 65536"/>
                  <a:gd name="T8" fmla="*/ 0 60000 65536"/>
                  <a:gd name="T9" fmla="*/ 0 w 42997"/>
                  <a:gd name="T10" fmla="*/ 0 h 26355"/>
                  <a:gd name="T11" fmla="*/ 42997 w 42997"/>
                  <a:gd name="T12" fmla="*/ 26355 h 263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97" h="26355" fill="none" extrusionOk="0">
                    <a:moveTo>
                      <a:pt x="0" y="18644"/>
                    </a:moveTo>
                    <a:cubicBezTo>
                      <a:pt x="1476" y="7958"/>
                      <a:pt x="10609" y="-1"/>
                      <a:pt x="21397" y="0"/>
                    </a:cubicBezTo>
                    <a:cubicBezTo>
                      <a:pt x="33326" y="0"/>
                      <a:pt x="42997" y="9670"/>
                      <a:pt x="42997" y="21600"/>
                    </a:cubicBezTo>
                    <a:cubicBezTo>
                      <a:pt x="42997" y="23199"/>
                      <a:pt x="42819" y="24794"/>
                      <a:pt x="42467" y="26355"/>
                    </a:cubicBezTo>
                  </a:path>
                  <a:path w="42997" h="26355" stroke="0" extrusionOk="0">
                    <a:moveTo>
                      <a:pt x="0" y="18644"/>
                    </a:moveTo>
                    <a:cubicBezTo>
                      <a:pt x="1476" y="7958"/>
                      <a:pt x="10609" y="-1"/>
                      <a:pt x="21397" y="0"/>
                    </a:cubicBezTo>
                    <a:cubicBezTo>
                      <a:pt x="33326" y="0"/>
                      <a:pt x="42997" y="9670"/>
                      <a:pt x="42997" y="21600"/>
                    </a:cubicBezTo>
                    <a:cubicBezTo>
                      <a:pt x="42997" y="23199"/>
                      <a:pt x="42819" y="24794"/>
                      <a:pt x="42467" y="26355"/>
                    </a:cubicBezTo>
                    <a:lnTo>
                      <a:pt x="21397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Arc 7"/>
              <p:cNvSpPr>
                <a:spLocks/>
              </p:cNvSpPr>
              <p:nvPr/>
            </p:nvSpPr>
            <p:spPr bwMode="auto">
              <a:xfrm>
                <a:off x="3666" y="2084"/>
                <a:ext cx="425" cy="260"/>
              </a:xfrm>
              <a:custGeom>
                <a:avLst/>
                <a:gdLst>
                  <a:gd name="T0" fmla="*/ 0 w 42997"/>
                  <a:gd name="T1" fmla="*/ 0 h 26355"/>
                  <a:gd name="T2" fmla="*/ 0 w 42997"/>
                  <a:gd name="T3" fmla="*/ 0 h 26355"/>
                  <a:gd name="T4" fmla="*/ 0 w 42997"/>
                  <a:gd name="T5" fmla="*/ 0 h 26355"/>
                  <a:gd name="T6" fmla="*/ 0 60000 65536"/>
                  <a:gd name="T7" fmla="*/ 0 60000 65536"/>
                  <a:gd name="T8" fmla="*/ 0 60000 65536"/>
                  <a:gd name="T9" fmla="*/ 0 w 42997"/>
                  <a:gd name="T10" fmla="*/ 0 h 26355"/>
                  <a:gd name="T11" fmla="*/ 42997 w 42997"/>
                  <a:gd name="T12" fmla="*/ 26355 h 263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97" h="26355" fill="none" extrusionOk="0">
                    <a:moveTo>
                      <a:pt x="0" y="18644"/>
                    </a:moveTo>
                    <a:cubicBezTo>
                      <a:pt x="1476" y="7958"/>
                      <a:pt x="10609" y="-1"/>
                      <a:pt x="21397" y="0"/>
                    </a:cubicBezTo>
                    <a:cubicBezTo>
                      <a:pt x="33326" y="0"/>
                      <a:pt x="42997" y="9670"/>
                      <a:pt x="42997" y="21600"/>
                    </a:cubicBezTo>
                    <a:cubicBezTo>
                      <a:pt x="42997" y="23199"/>
                      <a:pt x="42819" y="24794"/>
                      <a:pt x="42467" y="26355"/>
                    </a:cubicBezTo>
                  </a:path>
                  <a:path w="42997" h="26355" stroke="0" extrusionOk="0">
                    <a:moveTo>
                      <a:pt x="0" y="18644"/>
                    </a:moveTo>
                    <a:cubicBezTo>
                      <a:pt x="1476" y="7958"/>
                      <a:pt x="10609" y="-1"/>
                      <a:pt x="21397" y="0"/>
                    </a:cubicBezTo>
                    <a:cubicBezTo>
                      <a:pt x="33326" y="0"/>
                      <a:pt x="42997" y="9670"/>
                      <a:pt x="42997" y="21600"/>
                    </a:cubicBezTo>
                    <a:cubicBezTo>
                      <a:pt x="42997" y="23199"/>
                      <a:pt x="42819" y="24794"/>
                      <a:pt x="42467" y="26355"/>
                    </a:cubicBezTo>
                    <a:lnTo>
                      <a:pt x="21397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Arc 8"/>
              <p:cNvSpPr>
                <a:spLocks/>
              </p:cNvSpPr>
              <p:nvPr/>
            </p:nvSpPr>
            <p:spPr bwMode="auto">
              <a:xfrm>
                <a:off x="3723" y="2152"/>
                <a:ext cx="306" cy="187"/>
              </a:xfrm>
              <a:custGeom>
                <a:avLst/>
                <a:gdLst>
                  <a:gd name="T0" fmla="*/ 0 w 42997"/>
                  <a:gd name="T1" fmla="*/ 0 h 26355"/>
                  <a:gd name="T2" fmla="*/ 0 w 42997"/>
                  <a:gd name="T3" fmla="*/ 0 h 26355"/>
                  <a:gd name="T4" fmla="*/ 0 w 42997"/>
                  <a:gd name="T5" fmla="*/ 0 h 26355"/>
                  <a:gd name="T6" fmla="*/ 0 60000 65536"/>
                  <a:gd name="T7" fmla="*/ 0 60000 65536"/>
                  <a:gd name="T8" fmla="*/ 0 60000 65536"/>
                  <a:gd name="T9" fmla="*/ 0 w 42997"/>
                  <a:gd name="T10" fmla="*/ 0 h 26355"/>
                  <a:gd name="T11" fmla="*/ 42997 w 42997"/>
                  <a:gd name="T12" fmla="*/ 26355 h 263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97" h="26355" fill="none" extrusionOk="0">
                    <a:moveTo>
                      <a:pt x="0" y="18644"/>
                    </a:moveTo>
                    <a:cubicBezTo>
                      <a:pt x="1476" y="7958"/>
                      <a:pt x="10609" y="-1"/>
                      <a:pt x="21397" y="0"/>
                    </a:cubicBezTo>
                    <a:cubicBezTo>
                      <a:pt x="33326" y="0"/>
                      <a:pt x="42997" y="9670"/>
                      <a:pt x="42997" y="21600"/>
                    </a:cubicBezTo>
                    <a:cubicBezTo>
                      <a:pt x="42997" y="23199"/>
                      <a:pt x="42819" y="24794"/>
                      <a:pt x="42467" y="26355"/>
                    </a:cubicBezTo>
                  </a:path>
                  <a:path w="42997" h="26355" stroke="0" extrusionOk="0">
                    <a:moveTo>
                      <a:pt x="0" y="18644"/>
                    </a:moveTo>
                    <a:cubicBezTo>
                      <a:pt x="1476" y="7958"/>
                      <a:pt x="10609" y="-1"/>
                      <a:pt x="21397" y="0"/>
                    </a:cubicBezTo>
                    <a:cubicBezTo>
                      <a:pt x="33326" y="0"/>
                      <a:pt x="42997" y="9670"/>
                      <a:pt x="42997" y="21600"/>
                    </a:cubicBezTo>
                    <a:cubicBezTo>
                      <a:pt x="42997" y="23199"/>
                      <a:pt x="42819" y="24794"/>
                      <a:pt x="42467" y="26355"/>
                    </a:cubicBezTo>
                    <a:lnTo>
                      <a:pt x="21397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Arc 9"/>
              <p:cNvSpPr>
                <a:spLocks/>
              </p:cNvSpPr>
              <p:nvPr/>
            </p:nvSpPr>
            <p:spPr bwMode="auto">
              <a:xfrm flipH="1">
                <a:off x="3906" y="2034"/>
                <a:ext cx="657" cy="336"/>
              </a:xfrm>
              <a:custGeom>
                <a:avLst/>
                <a:gdLst>
                  <a:gd name="T0" fmla="*/ 0 w 42997"/>
                  <a:gd name="T1" fmla="*/ 0 h 26355"/>
                  <a:gd name="T2" fmla="*/ 0 w 42997"/>
                  <a:gd name="T3" fmla="*/ 0 h 26355"/>
                  <a:gd name="T4" fmla="*/ 0 w 42997"/>
                  <a:gd name="T5" fmla="*/ 0 h 26355"/>
                  <a:gd name="T6" fmla="*/ 0 60000 65536"/>
                  <a:gd name="T7" fmla="*/ 0 60000 65536"/>
                  <a:gd name="T8" fmla="*/ 0 60000 65536"/>
                  <a:gd name="T9" fmla="*/ 0 w 42997"/>
                  <a:gd name="T10" fmla="*/ 0 h 26355"/>
                  <a:gd name="T11" fmla="*/ 42997 w 42997"/>
                  <a:gd name="T12" fmla="*/ 26355 h 263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97" h="26355" fill="none" extrusionOk="0">
                    <a:moveTo>
                      <a:pt x="0" y="18644"/>
                    </a:moveTo>
                    <a:cubicBezTo>
                      <a:pt x="1476" y="7958"/>
                      <a:pt x="10609" y="-1"/>
                      <a:pt x="21397" y="0"/>
                    </a:cubicBezTo>
                    <a:cubicBezTo>
                      <a:pt x="33326" y="0"/>
                      <a:pt x="42997" y="9670"/>
                      <a:pt x="42997" y="21600"/>
                    </a:cubicBezTo>
                    <a:cubicBezTo>
                      <a:pt x="42997" y="23199"/>
                      <a:pt x="42819" y="24794"/>
                      <a:pt x="42467" y="26355"/>
                    </a:cubicBezTo>
                  </a:path>
                  <a:path w="42997" h="26355" stroke="0" extrusionOk="0">
                    <a:moveTo>
                      <a:pt x="0" y="18644"/>
                    </a:moveTo>
                    <a:cubicBezTo>
                      <a:pt x="1476" y="7958"/>
                      <a:pt x="10609" y="-1"/>
                      <a:pt x="21397" y="0"/>
                    </a:cubicBezTo>
                    <a:cubicBezTo>
                      <a:pt x="33326" y="0"/>
                      <a:pt x="42997" y="9670"/>
                      <a:pt x="42997" y="21600"/>
                    </a:cubicBezTo>
                    <a:cubicBezTo>
                      <a:pt x="42997" y="23199"/>
                      <a:pt x="42819" y="24794"/>
                      <a:pt x="42467" y="26355"/>
                    </a:cubicBezTo>
                    <a:lnTo>
                      <a:pt x="21397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Arc 10"/>
              <p:cNvSpPr>
                <a:spLocks/>
              </p:cNvSpPr>
              <p:nvPr/>
            </p:nvSpPr>
            <p:spPr bwMode="auto">
              <a:xfrm flipH="1">
                <a:off x="3993" y="2095"/>
                <a:ext cx="487" cy="249"/>
              </a:xfrm>
              <a:custGeom>
                <a:avLst/>
                <a:gdLst>
                  <a:gd name="T0" fmla="*/ 0 w 42997"/>
                  <a:gd name="T1" fmla="*/ 0 h 26355"/>
                  <a:gd name="T2" fmla="*/ 0 w 42997"/>
                  <a:gd name="T3" fmla="*/ 0 h 26355"/>
                  <a:gd name="T4" fmla="*/ 0 w 42997"/>
                  <a:gd name="T5" fmla="*/ 0 h 26355"/>
                  <a:gd name="T6" fmla="*/ 0 60000 65536"/>
                  <a:gd name="T7" fmla="*/ 0 60000 65536"/>
                  <a:gd name="T8" fmla="*/ 0 60000 65536"/>
                  <a:gd name="T9" fmla="*/ 0 w 42997"/>
                  <a:gd name="T10" fmla="*/ 0 h 26355"/>
                  <a:gd name="T11" fmla="*/ 42997 w 42997"/>
                  <a:gd name="T12" fmla="*/ 26355 h 263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97" h="26355" fill="none" extrusionOk="0">
                    <a:moveTo>
                      <a:pt x="0" y="18644"/>
                    </a:moveTo>
                    <a:cubicBezTo>
                      <a:pt x="1476" y="7958"/>
                      <a:pt x="10609" y="-1"/>
                      <a:pt x="21397" y="0"/>
                    </a:cubicBezTo>
                    <a:cubicBezTo>
                      <a:pt x="33326" y="0"/>
                      <a:pt x="42997" y="9670"/>
                      <a:pt x="42997" y="21600"/>
                    </a:cubicBezTo>
                    <a:cubicBezTo>
                      <a:pt x="42997" y="23199"/>
                      <a:pt x="42819" y="24794"/>
                      <a:pt x="42467" y="26355"/>
                    </a:cubicBezTo>
                  </a:path>
                  <a:path w="42997" h="26355" stroke="0" extrusionOk="0">
                    <a:moveTo>
                      <a:pt x="0" y="18644"/>
                    </a:moveTo>
                    <a:cubicBezTo>
                      <a:pt x="1476" y="7958"/>
                      <a:pt x="10609" y="-1"/>
                      <a:pt x="21397" y="0"/>
                    </a:cubicBezTo>
                    <a:cubicBezTo>
                      <a:pt x="33326" y="0"/>
                      <a:pt x="42997" y="9670"/>
                      <a:pt x="42997" y="21600"/>
                    </a:cubicBezTo>
                    <a:cubicBezTo>
                      <a:pt x="42997" y="23199"/>
                      <a:pt x="42819" y="24794"/>
                      <a:pt x="42467" y="26355"/>
                    </a:cubicBezTo>
                    <a:lnTo>
                      <a:pt x="21397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" name="Arc 11"/>
              <p:cNvSpPr>
                <a:spLocks/>
              </p:cNvSpPr>
              <p:nvPr/>
            </p:nvSpPr>
            <p:spPr bwMode="auto">
              <a:xfrm flipH="1">
                <a:off x="4064" y="2160"/>
                <a:ext cx="351" cy="179"/>
              </a:xfrm>
              <a:custGeom>
                <a:avLst/>
                <a:gdLst>
                  <a:gd name="T0" fmla="*/ 0 w 42997"/>
                  <a:gd name="T1" fmla="*/ 0 h 26355"/>
                  <a:gd name="T2" fmla="*/ 0 w 42997"/>
                  <a:gd name="T3" fmla="*/ 0 h 26355"/>
                  <a:gd name="T4" fmla="*/ 0 w 42997"/>
                  <a:gd name="T5" fmla="*/ 0 h 26355"/>
                  <a:gd name="T6" fmla="*/ 0 60000 65536"/>
                  <a:gd name="T7" fmla="*/ 0 60000 65536"/>
                  <a:gd name="T8" fmla="*/ 0 60000 65536"/>
                  <a:gd name="T9" fmla="*/ 0 w 42997"/>
                  <a:gd name="T10" fmla="*/ 0 h 26355"/>
                  <a:gd name="T11" fmla="*/ 42997 w 42997"/>
                  <a:gd name="T12" fmla="*/ 26355 h 263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97" h="26355" fill="none" extrusionOk="0">
                    <a:moveTo>
                      <a:pt x="0" y="18644"/>
                    </a:moveTo>
                    <a:cubicBezTo>
                      <a:pt x="1476" y="7958"/>
                      <a:pt x="10609" y="-1"/>
                      <a:pt x="21397" y="0"/>
                    </a:cubicBezTo>
                    <a:cubicBezTo>
                      <a:pt x="33326" y="0"/>
                      <a:pt x="42997" y="9670"/>
                      <a:pt x="42997" y="21600"/>
                    </a:cubicBezTo>
                    <a:cubicBezTo>
                      <a:pt x="42997" y="23199"/>
                      <a:pt x="42819" y="24794"/>
                      <a:pt x="42467" y="26355"/>
                    </a:cubicBezTo>
                  </a:path>
                  <a:path w="42997" h="26355" stroke="0" extrusionOk="0">
                    <a:moveTo>
                      <a:pt x="0" y="18644"/>
                    </a:moveTo>
                    <a:cubicBezTo>
                      <a:pt x="1476" y="7958"/>
                      <a:pt x="10609" y="-1"/>
                      <a:pt x="21397" y="0"/>
                    </a:cubicBezTo>
                    <a:cubicBezTo>
                      <a:pt x="33326" y="0"/>
                      <a:pt x="42997" y="9670"/>
                      <a:pt x="42997" y="21600"/>
                    </a:cubicBezTo>
                    <a:cubicBezTo>
                      <a:pt x="42997" y="23199"/>
                      <a:pt x="42819" y="24794"/>
                      <a:pt x="42467" y="26355"/>
                    </a:cubicBezTo>
                    <a:lnTo>
                      <a:pt x="21397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Freeform 12"/>
              <p:cNvSpPr>
                <a:spLocks/>
              </p:cNvSpPr>
              <p:nvPr/>
            </p:nvSpPr>
            <p:spPr bwMode="auto">
              <a:xfrm>
                <a:off x="3600" y="1152"/>
                <a:ext cx="149" cy="768"/>
              </a:xfrm>
              <a:custGeom>
                <a:avLst/>
                <a:gdLst>
                  <a:gd name="T0" fmla="*/ 53 w 149"/>
                  <a:gd name="T1" fmla="*/ 768 h 768"/>
                  <a:gd name="T2" fmla="*/ 119 w 149"/>
                  <a:gd name="T3" fmla="*/ 531 h 768"/>
                  <a:gd name="T4" fmla="*/ 5 w 149"/>
                  <a:gd name="T5" fmla="*/ 288 h 768"/>
                  <a:gd name="T6" fmla="*/ 149 w 149"/>
                  <a:gd name="T7" fmla="*/ 0 h 7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768"/>
                  <a:gd name="T14" fmla="*/ 149 w 149"/>
                  <a:gd name="T15" fmla="*/ 768 h 7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768">
                    <a:moveTo>
                      <a:pt x="53" y="768"/>
                    </a:moveTo>
                    <a:cubicBezTo>
                      <a:pt x="64" y="729"/>
                      <a:pt x="127" y="611"/>
                      <a:pt x="119" y="531"/>
                    </a:cubicBezTo>
                    <a:cubicBezTo>
                      <a:pt x="111" y="451"/>
                      <a:pt x="0" y="376"/>
                      <a:pt x="5" y="288"/>
                    </a:cubicBezTo>
                    <a:cubicBezTo>
                      <a:pt x="10" y="200"/>
                      <a:pt x="125" y="48"/>
                      <a:pt x="149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Freeform 13"/>
              <p:cNvSpPr>
                <a:spLocks/>
              </p:cNvSpPr>
              <p:nvPr/>
            </p:nvSpPr>
            <p:spPr bwMode="auto">
              <a:xfrm>
                <a:off x="3792" y="1056"/>
                <a:ext cx="150" cy="768"/>
              </a:xfrm>
              <a:custGeom>
                <a:avLst/>
                <a:gdLst>
                  <a:gd name="T0" fmla="*/ 150 w 150"/>
                  <a:gd name="T1" fmla="*/ 768 h 768"/>
                  <a:gd name="T2" fmla="*/ 6 w 150"/>
                  <a:gd name="T3" fmla="*/ 528 h 768"/>
                  <a:gd name="T4" fmla="*/ 114 w 150"/>
                  <a:gd name="T5" fmla="*/ 243 h 768"/>
                  <a:gd name="T6" fmla="*/ 54 w 150"/>
                  <a:gd name="T7" fmla="*/ 0 h 7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0"/>
                  <a:gd name="T13" fmla="*/ 0 h 768"/>
                  <a:gd name="T14" fmla="*/ 150 w 150"/>
                  <a:gd name="T15" fmla="*/ 768 h 7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0" h="768">
                    <a:moveTo>
                      <a:pt x="150" y="768"/>
                    </a:moveTo>
                    <a:cubicBezTo>
                      <a:pt x="74" y="688"/>
                      <a:pt x="12" y="615"/>
                      <a:pt x="6" y="528"/>
                    </a:cubicBezTo>
                    <a:cubicBezTo>
                      <a:pt x="0" y="441"/>
                      <a:pt x="106" y="331"/>
                      <a:pt x="114" y="243"/>
                    </a:cubicBezTo>
                    <a:cubicBezTo>
                      <a:pt x="122" y="155"/>
                      <a:pt x="66" y="51"/>
                      <a:pt x="54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Freeform 14"/>
              <p:cNvSpPr>
                <a:spLocks/>
              </p:cNvSpPr>
              <p:nvPr/>
            </p:nvSpPr>
            <p:spPr bwMode="auto">
              <a:xfrm>
                <a:off x="4391" y="1167"/>
                <a:ext cx="147" cy="732"/>
              </a:xfrm>
              <a:custGeom>
                <a:avLst/>
                <a:gdLst>
                  <a:gd name="T0" fmla="*/ 36 w 147"/>
                  <a:gd name="T1" fmla="*/ 732 h 732"/>
                  <a:gd name="T2" fmla="*/ 133 w 147"/>
                  <a:gd name="T3" fmla="*/ 510 h 732"/>
                  <a:gd name="T4" fmla="*/ 118 w 147"/>
                  <a:gd name="T5" fmla="*/ 402 h 732"/>
                  <a:gd name="T6" fmla="*/ 100 w 147"/>
                  <a:gd name="T7" fmla="*/ 357 h 732"/>
                  <a:gd name="T8" fmla="*/ 7 w 147"/>
                  <a:gd name="T9" fmla="*/ 147 h 732"/>
                  <a:gd name="T10" fmla="*/ 142 w 147"/>
                  <a:gd name="T11" fmla="*/ 0 h 7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7"/>
                  <a:gd name="T19" fmla="*/ 0 h 732"/>
                  <a:gd name="T20" fmla="*/ 147 w 147"/>
                  <a:gd name="T21" fmla="*/ 732 h 7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7" h="732">
                    <a:moveTo>
                      <a:pt x="36" y="732"/>
                    </a:moveTo>
                    <a:cubicBezTo>
                      <a:pt x="52" y="695"/>
                      <a:pt x="119" y="565"/>
                      <a:pt x="133" y="510"/>
                    </a:cubicBezTo>
                    <a:cubicBezTo>
                      <a:pt x="147" y="455"/>
                      <a:pt x="123" y="427"/>
                      <a:pt x="118" y="402"/>
                    </a:cubicBezTo>
                    <a:cubicBezTo>
                      <a:pt x="113" y="377"/>
                      <a:pt x="118" y="400"/>
                      <a:pt x="100" y="357"/>
                    </a:cubicBezTo>
                    <a:cubicBezTo>
                      <a:pt x="82" y="314"/>
                      <a:pt x="0" y="206"/>
                      <a:pt x="7" y="147"/>
                    </a:cubicBezTo>
                    <a:cubicBezTo>
                      <a:pt x="14" y="88"/>
                      <a:pt x="114" y="31"/>
                      <a:pt x="142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Freeform 15"/>
              <p:cNvSpPr>
                <a:spLocks/>
              </p:cNvSpPr>
              <p:nvPr/>
            </p:nvSpPr>
            <p:spPr bwMode="auto">
              <a:xfrm>
                <a:off x="4512" y="1056"/>
                <a:ext cx="208" cy="768"/>
              </a:xfrm>
              <a:custGeom>
                <a:avLst/>
                <a:gdLst>
                  <a:gd name="T0" fmla="*/ 56 w 208"/>
                  <a:gd name="T1" fmla="*/ 768 h 768"/>
                  <a:gd name="T2" fmla="*/ 200 w 208"/>
                  <a:gd name="T3" fmla="*/ 528 h 768"/>
                  <a:gd name="T4" fmla="*/ 8 w 208"/>
                  <a:gd name="T5" fmla="*/ 288 h 768"/>
                  <a:gd name="T6" fmla="*/ 152 w 208"/>
                  <a:gd name="T7" fmla="*/ 0 h 7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8"/>
                  <a:gd name="T13" fmla="*/ 0 h 768"/>
                  <a:gd name="T14" fmla="*/ 208 w 208"/>
                  <a:gd name="T15" fmla="*/ 768 h 7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8" h="768">
                    <a:moveTo>
                      <a:pt x="56" y="768"/>
                    </a:moveTo>
                    <a:cubicBezTo>
                      <a:pt x="132" y="688"/>
                      <a:pt x="208" y="608"/>
                      <a:pt x="200" y="528"/>
                    </a:cubicBezTo>
                    <a:cubicBezTo>
                      <a:pt x="192" y="448"/>
                      <a:pt x="16" y="376"/>
                      <a:pt x="8" y="288"/>
                    </a:cubicBezTo>
                    <a:cubicBezTo>
                      <a:pt x="0" y="200"/>
                      <a:pt x="128" y="48"/>
                      <a:pt x="152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Freeform 16"/>
              <p:cNvSpPr>
                <a:spLocks/>
              </p:cNvSpPr>
              <p:nvPr/>
            </p:nvSpPr>
            <p:spPr bwMode="auto">
              <a:xfrm>
                <a:off x="3922" y="1330"/>
                <a:ext cx="440" cy="542"/>
              </a:xfrm>
              <a:custGeom>
                <a:avLst/>
                <a:gdLst>
                  <a:gd name="T0" fmla="*/ 158 w 440"/>
                  <a:gd name="T1" fmla="*/ 542 h 542"/>
                  <a:gd name="T2" fmla="*/ 14 w 440"/>
                  <a:gd name="T3" fmla="*/ 302 h 542"/>
                  <a:gd name="T4" fmla="*/ 74 w 440"/>
                  <a:gd name="T5" fmla="*/ 170 h 542"/>
                  <a:gd name="T6" fmla="*/ 110 w 440"/>
                  <a:gd name="T7" fmla="*/ 14 h 542"/>
                  <a:gd name="T8" fmla="*/ 275 w 440"/>
                  <a:gd name="T9" fmla="*/ 83 h 542"/>
                  <a:gd name="T10" fmla="*/ 398 w 440"/>
                  <a:gd name="T11" fmla="*/ 110 h 542"/>
                  <a:gd name="T12" fmla="*/ 440 w 440"/>
                  <a:gd name="T13" fmla="*/ 353 h 542"/>
                  <a:gd name="T14" fmla="*/ 398 w 440"/>
                  <a:gd name="T15" fmla="*/ 542 h 5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0"/>
                  <a:gd name="T25" fmla="*/ 0 h 542"/>
                  <a:gd name="T26" fmla="*/ 440 w 440"/>
                  <a:gd name="T27" fmla="*/ 542 h 5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0" h="542">
                    <a:moveTo>
                      <a:pt x="158" y="542"/>
                    </a:moveTo>
                    <a:cubicBezTo>
                      <a:pt x="90" y="466"/>
                      <a:pt x="28" y="364"/>
                      <a:pt x="14" y="302"/>
                    </a:cubicBezTo>
                    <a:cubicBezTo>
                      <a:pt x="0" y="240"/>
                      <a:pt x="58" y="218"/>
                      <a:pt x="74" y="170"/>
                    </a:cubicBezTo>
                    <a:cubicBezTo>
                      <a:pt x="90" y="122"/>
                      <a:pt x="77" y="28"/>
                      <a:pt x="110" y="14"/>
                    </a:cubicBezTo>
                    <a:cubicBezTo>
                      <a:pt x="143" y="0"/>
                      <a:pt x="227" y="67"/>
                      <a:pt x="275" y="83"/>
                    </a:cubicBezTo>
                    <a:cubicBezTo>
                      <a:pt x="323" y="99"/>
                      <a:pt x="370" y="65"/>
                      <a:pt x="398" y="110"/>
                    </a:cubicBezTo>
                    <a:cubicBezTo>
                      <a:pt x="426" y="155"/>
                      <a:pt x="440" y="281"/>
                      <a:pt x="440" y="353"/>
                    </a:cubicBezTo>
                    <a:cubicBezTo>
                      <a:pt x="440" y="425"/>
                      <a:pt x="407" y="503"/>
                      <a:pt x="398" y="54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0" name="Text Box 22"/>
            <p:cNvSpPr txBox="1">
              <a:spLocks noChangeArrowheads="1"/>
            </p:cNvSpPr>
            <p:nvPr/>
          </p:nvSpPr>
          <p:spPr bwMode="auto">
            <a:xfrm>
              <a:off x="7848600" y="1404938"/>
              <a:ext cx="91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0"/>
                <a:t>β &lt;&lt; 1</a:t>
              </a:r>
              <a:endParaRPr lang="en-US"/>
            </a:p>
          </p:txBody>
        </p:sp>
        <p:sp>
          <p:nvSpPr>
            <p:cNvPr id="8201" name="Text Box 23"/>
            <p:cNvSpPr txBox="1">
              <a:spLocks noChangeArrowheads="1"/>
            </p:cNvSpPr>
            <p:nvPr/>
          </p:nvSpPr>
          <p:spPr bwMode="auto">
            <a:xfrm>
              <a:off x="7848600" y="2319338"/>
              <a:ext cx="91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0"/>
                <a:t>β ~ 1</a:t>
              </a:r>
              <a:endParaRPr lang="en-US"/>
            </a:p>
          </p:txBody>
        </p:sp>
        <p:sp>
          <p:nvSpPr>
            <p:cNvPr id="8202" name="Text Box 24"/>
            <p:cNvSpPr txBox="1">
              <a:spLocks noChangeArrowheads="1"/>
            </p:cNvSpPr>
            <p:nvPr/>
          </p:nvSpPr>
          <p:spPr bwMode="auto">
            <a:xfrm>
              <a:off x="7848600" y="2928938"/>
              <a:ext cx="91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0"/>
                <a:t>β &gt; 1</a:t>
              </a:r>
              <a:endParaRPr lang="en-US"/>
            </a:p>
          </p:txBody>
        </p:sp>
      </p:grpSp>
      <p:pic>
        <p:nvPicPr>
          <p:cNvPr id="27" name="cranmer_ras_granul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" y="1409700"/>
            <a:ext cx="45974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64431" y="854242"/>
            <a:ext cx="8458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 dirty="0"/>
              <a:t>The </a:t>
            </a:r>
            <a:r>
              <a:rPr lang="en-US" sz="2000" b="1" dirty="0"/>
              <a:t>lower</a:t>
            </a:r>
            <a:r>
              <a:rPr lang="en-US" sz="2000" i="0" dirty="0"/>
              <a:t> boundary for space weather is the </a:t>
            </a:r>
            <a:r>
              <a:rPr lang="en-US" sz="2000" b="1" dirty="0"/>
              <a:t>top</a:t>
            </a:r>
            <a:r>
              <a:rPr lang="en-US" sz="2000" i="0" dirty="0"/>
              <a:t> of the </a:t>
            </a:r>
            <a:r>
              <a:rPr lang="en-US" sz="2000" i="0" dirty="0" smtClean="0"/>
              <a:t>convection </a:t>
            </a:r>
            <a:r>
              <a:rPr lang="en-US" sz="2000" i="0" dirty="0"/>
              <a:t>zone: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solar chromosphere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3500" y="776288"/>
            <a:ext cx="8839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After </a:t>
            </a:r>
            <a:r>
              <a:rPr lang="en-US" sz="2000"/>
              <a:t>T</a:t>
            </a:r>
            <a:r>
              <a:rPr lang="en-US" sz="2000" i="0"/>
              <a:t> drops to ~4000 K, it rises again to ~20</a:t>
            </a:r>
            <a:r>
              <a:rPr lang="en-US" sz="1200" i="0"/>
              <a:t>,</a:t>
            </a:r>
            <a:r>
              <a:rPr lang="en-US" sz="2000" i="0"/>
              <a:t>000 K over 0.002 </a:t>
            </a:r>
            <a:r>
              <a:rPr lang="en-US" sz="2000"/>
              <a:t>R</a:t>
            </a:r>
            <a:r>
              <a:rPr lang="en-US" i="0" baseline="-22000"/>
              <a:t>sun </a:t>
            </a:r>
            <a:r>
              <a:rPr lang="en-US" sz="2000" i="0"/>
              <a:t>of height.</a:t>
            </a:r>
          </a:p>
        </p:txBody>
      </p:sp>
      <p:pic>
        <p:nvPicPr>
          <p:cNvPr id="9220" name="Picture 12" descr="network_purple.gif"/>
          <p:cNvPicPr>
            <a:picLocks noChangeAspect="1"/>
          </p:cNvPicPr>
          <p:nvPr/>
        </p:nvPicPr>
        <p:blipFill>
          <a:blip r:embed="rId3" cstate="print"/>
          <a:srcRect l="25668" r="3423"/>
          <a:stretch>
            <a:fillRect/>
          </a:stretch>
        </p:blipFill>
        <p:spPr bwMode="auto">
          <a:xfrm>
            <a:off x="6286500" y="1397000"/>
            <a:ext cx="269081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63500" y="1263650"/>
            <a:ext cx="61722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Observations of this region show shocks, thin “spicules,” and an apparently larger-scale set of convective cells (“super-granulation”).</a:t>
            </a:r>
          </a:p>
          <a:p>
            <a:pPr marL="169863" indent="-169863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Most… but not all… material ejected in spicules appears to fall back down.  </a:t>
            </a:r>
            <a:r>
              <a:rPr lang="en-US" sz="2000" b="1">
                <a:solidFill>
                  <a:srgbClr val="C00000"/>
                </a:solidFill>
              </a:rPr>
              <a:t>(Controversial?)</a:t>
            </a:r>
          </a:p>
        </p:txBody>
      </p:sp>
      <p:pic>
        <p:nvPicPr>
          <p:cNvPr id="8" name="cranmer_ras_okamoto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3048000"/>
            <a:ext cx="5905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trace_li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265" b="3265"/>
          <a:stretch>
            <a:fillRect/>
          </a:stretch>
        </p:blipFill>
        <p:spPr bwMode="auto">
          <a:xfrm>
            <a:off x="485775" y="3657600"/>
            <a:ext cx="3736975" cy="2506663"/>
          </a:xfrm>
          <a:noFill/>
          <a:ln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solar corona</a:t>
            </a:r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152400" y="762000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/>
              <a:t>Plasma at 10</a:t>
            </a:r>
            <a:r>
              <a:rPr lang="en-US" i="0" baseline="32000"/>
              <a:t>6</a:t>
            </a:r>
            <a:r>
              <a:rPr lang="en-US" sz="2000" i="0"/>
              <a:t> K emits most of its spectrum in the UV and X-ray</a:t>
            </a:r>
            <a:r>
              <a:rPr lang="en-US" sz="2000" b="1" i="0"/>
              <a:t> . . .</a:t>
            </a:r>
            <a:endParaRPr lang="en-US" sz="2000" b="1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4495800" y="1219200"/>
            <a:ext cx="42672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15000"/>
            </a:pPr>
            <a:r>
              <a:rPr lang="en-US" sz="2000" i="0"/>
              <a:t>Although there is more than enough kinetic energy at the lower boundary, we still don’t understand the </a:t>
            </a:r>
            <a:r>
              <a:rPr lang="en-US" sz="2000" b="1" i="0"/>
              <a:t>physical processes</a:t>
            </a:r>
            <a:r>
              <a:rPr lang="en-US" sz="2000" i="0"/>
              <a:t> that heat the plasma.</a:t>
            </a:r>
          </a:p>
          <a:p>
            <a:pPr>
              <a:spcBef>
                <a:spcPct val="50000"/>
              </a:spcBef>
              <a:buSzPct val="115000"/>
            </a:pPr>
            <a:r>
              <a:rPr lang="en-US" sz="2000" i="0"/>
              <a:t>Most suggested ideas involve 3 steps:</a:t>
            </a:r>
          </a:p>
        </p:txBody>
      </p:sp>
      <p:pic>
        <p:nvPicPr>
          <p:cNvPr id="6150" name="Picture 10" descr="yohkoh92_str_hole"/>
          <p:cNvPicPr>
            <a:picLocks noChangeAspect="1" noChangeArrowheads="1"/>
          </p:cNvPicPr>
          <p:nvPr/>
        </p:nvPicPr>
        <p:blipFill>
          <a:blip r:embed="rId3" cstate="print"/>
          <a:srcRect t="1875" b="43124"/>
          <a:stretch>
            <a:fillRect/>
          </a:stretch>
        </p:blipFill>
        <p:spPr bwMode="auto">
          <a:xfrm>
            <a:off x="342900" y="1270000"/>
            <a:ext cx="4021138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48200" y="3105150"/>
            <a:ext cx="4267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SzPct val="115000"/>
            </a:pPr>
            <a:r>
              <a:rPr lang="en-US" sz="2000" b="1" i="0">
                <a:solidFill>
                  <a:srgbClr val="0000FF"/>
                </a:solidFill>
              </a:rPr>
              <a:t>1.</a:t>
            </a:r>
            <a:r>
              <a:rPr lang="en-US" sz="2000" i="0"/>
              <a:t>	Churning convective motions tangle up magnetic fields on the surface.</a:t>
            </a:r>
          </a:p>
          <a:p>
            <a:pPr marL="287338" indent="-287338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SzPct val="115000"/>
            </a:pPr>
            <a:r>
              <a:rPr lang="en-US" sz="2000" b="1" i="0">
                <a:solidFill>
                  <a:srgbClr val="0000FF"/>
                </a:solidFill>
              </a:rPr>
              <a:t>2.</a:t>
            </a:r>
            <a:r>
              <a:rPr lang="en-US" sz="2000" i="0"/>
              <a:t>	Energy is stored in twisted/braided/ swaying magnetic flux tubes.</a:t>
            </a:r>
            <a:endParaRPr lang="en-US" sz="2000" b="1" i="0">
              <a:solidFill>
                <a:srgbClr val="0000FF"/>
              </a:solidFill>
            </a:endParaRPr>
          </a:p>
          <a:p>
            <a:pPr marL="287338" indent="-287338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SzPct val="115000"/>
            </a:pPr>
            <a:r>
              <a:rPr lang="en-US" sz="2000" b="1" i="0">
                <a:solidFill>
                  <a:srgbClr val="0000FF"/>
                </a:solidFill>
              </a:rPr>
              <a:t>3.</a:t>
            </a:r>
            <a:r>
              <a:rPr lang="en-US" sz="2000" i="0"/>
              <a:t>	</a:t>
            </a:r>
            <a:r>
              <a:rPr lang="en-US" sz="2000"/>
              <a:t>Something</a:t>
            </a:r>
            <a:r>
              <a:rPr lang="en-US" sz="2000" i="0"/>
              <a:t> on small (unresolved?) scales releases this energy as heat.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181600" y="5181600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lnSpc>
                <a:spcPct val="90000"/>
              </a:lnSpc>
              <a:spcBef>
                <a:spcPts val="600"/>
              </a:spcBef>
              <a:buClr>
                <a:srgbClr val="0000CC"/>
              </a:buClr>
              <a:buSzPct val="105000"/>
              <a:buFont typeface="Wingdings" pitchFamily="2" charset="2"/>
              <a:buChar char="Ø"/>
            </a:pPr>
            <a:r>
              <a:rPr lang="en-US" sz="2000" i="0"/>
              <a:t>Particle-particle collisions?</a:t>
            </a:r>
          </a:p>
          <a:p>
            <a:pPr marL="287338" indent="-287338">
              <a:lnSpc>
                <a:spcPct val="90000"/>
              </a:lnSpc>
              <a:spcBef>
                <a:spcPts val="600"/>
              </a:spcBef>
              <a:buClr>
                <a:srgbClr val="0000CC"/>
              </a:buClr>
              <a:buSzPct val="105000"/>
              <a:buFont typeface="Wingdings" pitchFamily="2" charset="2"/>
              <a:buChar char="Ø"/>
            </a:pPr>
            <a:r>
              <a:rPr lang="en-US" sz="2000" i="0"/>
              <a:t>Wave-particle interactions?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20100802_150613_1024_0171.jpg"/>
          <p:cNvPicPr>
            <a:picLocks noChangeAspect="1"/>
          </p:cNvPicPr>
          <p:nvPr/>
        </p:nvPicPr>
        <p:blipFill>
          <a:blip r:embed="rId2" cstate="print"/>
          <a:srcRect l="9630" r="11111"/>
          <a:stretch>
            <a:fillRect/>
          </a:stretch>
        </p:blipFill>
        <p:spPr bwMode="auto">
          <a:xfrm>
            <a:off x="0" y="1079500"/>
            <a:ext cx="91440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lum bright="4000" contrast="6000"/>
          </a:blip>
          <a:srcRect/>
          <a:stretch>
            <a:fillRect/>
          </a:stretch>
        </p:blipFill>
        <p:spPr bwMode="auto">
          <a:xfrm>
            <a:off x="609600" y="1003300"/>
            <a:ext cx="7910513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0" dirty="0" smtClean="0">
                <a:solidFill>
                  <a:schemeClr val="bg1"/>
                </a:solidFill>
              </a:rPr>
              <a:t>SDO/AIA 171 Å  (sensitive to </a:t>
            </a:r>
            <a:r>
              <a:rPr lang="en-US" sz="2800" dirty="0" smtClean="0">
                <a:solidFill>
                  <a:schemeClr val="bg1"/>
                </a:solidFill>
              </a:rPr>
              <a:t>T</a:t>
            </a:r>
            <a:r>
              <a:rPr lang="en-US" sz="2800" i="0" dirty="0" smtClean="0">
                <a:solidFill>
                  <a:schemeClr val="bg1"/>
                </a:solidFill>
              </a:rPr>
              <a:t> ~ 10</a:t>
            </a:r>
            <a:r>
              <a:rPr lang="en-US" sz="2800" i="0" baseline="34000" dirty="0" smtClean="0">
                <a:solidFill>
                  <a:schemeClr val="bg1"/>
                </a:solidFill>
              </a:rPr>
              <a:t>6</a:t>
            </a:r>
            <a:r>
              <a:rPr lang="en-US" sz="2800" i="0" dirty="0" smtClean="0">
                <a:solidFill>
                  <a:schemeClr val="bg1"/>
                </a:solidFill>
              </a:rPr>
              <a:t> 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8950</TotalTime>
  <Words>3974</Words>
  <Application>Microsoft Office PowerPoint</Application>
  <PresentationFormat>On-screen Show (4:3)</PresentationFormat>
  <Paragraphs>434</Paragraphs>
  <Slides>59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Times New Roman</vt:lpstr>
      <vt:lpstr>Wingdings</vt:lpstr>
      <vt:lpstr>Symbol</vt:lpstr>
      <vt:lpstr>Default Design</vt:lpstr>
      <vt:lpstr>Turbulent Origins of the  Sun’s Hot Corona and the Solar Wind</vt:lpstr>
      <vt:lpstr>Turbulent Origins of the  Sun’s Hot Corona and the Solar Wind</vt:lpstr>
      <vt:lpstr>Motivations for “heliophysics”</vt:lpstr>
      <vt:lpstr>The Sun’s overall structure</vt:lpstr>
      <vt:lpstr>The extended solar atmosphere</vt:lpstr>
      <vt:lpstr>The solar photosphere</vt:lpstr>
      <vt:lpstr>The solar chromosphere</vt:lpstr>
      <vt:lpstr>The solar corona</vt:lpstr>
      <vt:lpstr>SDO/AIA 171 Å  (sensitive to T ~ 106 K)</vt:lpstr>
      <vt:lpstr>A small fraction of magnetic flux is OPEN</vt:lpstr>
      <vt:lpstr>Slide 11</vt:lpstr>
      <vt:lpstr>In situ solar wind: properties</vt:lpstr>
      <vt:lpstr>Slide 13</vt:lpstr>
      <vt:lpstr>Waves &amp; turbulence in the photosphere</vt:lpstr>
      <vt:lpstr>Waves in the corona</vt:lpstr>
      <vt:lpstr>Wavelike motions in the corona</vt:lpstr>
      <vt:lpstr>In situ fluctuations &amp; turbulence</vt:lpstr>
      <vt:lpstr>Alfvén waves:  from photosphere to heliosphere</vt:lpstr>
      <vt:lpstr>Slide 19</vt:lpstr>
      <vt:lpstr>What processes drive solar wind acceleration?</vt:lpstr>
      <vt:lpstr>Waves &amp; turbulence in open flux tubes</vt:lpstr>
      <vt:lpstr>Turbulent dissipation = coronal heating?</vt:lpstr>
      <vt:lpstr>Implementing the wave/turbulence idea</vt:lpstr>
      <vt:lpstr>Cranmer et al. (2007): other results</vt:lpstr>
      <vt:lpstr>Understanding physics reaps practical benefits</vt:lpstr>
      <vt:lpstr>High-resolution 3D fields:  prelminary results</vt:lpstr>
      <vt:lpstr>Slide 27</vt:lpstr>
      <vt:lpstr>Coronal heating: multi-fluid &amp; collisionless</vt:lpstr>
      <vt:lpstr>Slide 29</vt:lpstr>
      <vt:lpstr>Slide 30</vt:lpstr>
      <vt:lpstr>Slide 31</vt:lpstr>
      <vt:lpstr>Slide 32</vt:lpstr>
      <vt:lpstr>Slide 33</vt:lpstr>
      <vt:lpstr>Can turbulence preferentially heat ions?</vt:lpstr>
      <vt:lpstr>Conclusions</vt:lpstr>
      <vt:lpstr>Slide 36</vt:lpstr>
      <vt:lpstr>What’s next?</vt:lpstr>
      <vt:lpstr>The outermost solar atmosphere</vt:lpstr>
      <vt:lpstr>Slide 39</vt:lpstr>
      <vt:lpstr>Magnetic flux tubes &amp; expansion factors</vt:lpstr>
      <vt:lpstr>Slide 41</vt:lpstr>
      <vt:lpstr>Results: flux tubes &amp; critical points</vt:lpstr>
      <vt:lpstr>Results:  scaling with magnetic flux density</vt:lpstr>
      <vt:lpstr>The UVCS instrument on SOHO</vt:lpstr>
      <vt:lpstr>UVCS results:  solar minimum (1996-1997 )</vt:lpstr>
      <vt:lpstr>Coronal holes:  the impact of UVCS</vt:lpstr>
      <vt:lpstr>Slide 47</vt:lpstr>
      <vt:lpstr>Slide 48</vt:lpstr>
      <vt:lpstr>T Tauri stars: Testing models of accretion-driven activity</vt:lpstr>
      <vt:lpstr>Ansatz:  accretion stream impacts make waves</vt:lpstr>
      <vt:lpstr>Coronal loops:  MHD turbulent heating</vt:lpstr>
      <vt:lpstr>Results:  coronal loop X-rays</vt:lpstr>
      <vt:lpstr>Stellar winds from polar regions</vt:lpstr>
      <vt:lpstr>Results:  wind mass loss rates</vt:lpstr>
      <vt:lpstr>Emission-line B stars  (Be stars)</vt:lpstr>
      <vt:lpstr>Nonradial pulsations</vt:lpstr>
      <vt:lpstr>The acoustic cutoff resonance</vt:lpstr>
      <vt:lpstr>A model based on “wave pressure”</vt:lpstr>
      <vt:lpstr>Model results for an example B2 V star</vt:lpstr>
    </vt:vector>
  </TitlesOfParts>
  <Company>cfa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test</cp:lastModifiedBy>
  <cp:revision>776</cp:revision>
  <cp:lastPrinted>2004-11-04T16:22:17Z</cp:lastPrinted>
  <dcterms:created xsi:type="dcterms:W3CDTF">2004-11-02T19:54:44Z</dcterms:created>
  <dcterms:modified xsi:type="dcterms:W3CDTF">2011-09-22T02:27:40Z</dcterms:modified>
</cp:coreProperties>
</file>