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9" r:id="rId2"/>
    <p:sldId id="497" r:id="rId3"/>
    <p:sldId id="457" r:id="rId4"/>
    <p:sldId id="499" r:id="rId5"/>
    <p:sldId id="512" r:id="rId6"/>
    <p:sldId id="500" r:id="rId7"/>
    <p:sldId id="510" r:id="rId8"/>
    <p:sldId id="501" r:id="rId9"/>
    <p:sldId id="495" r:id="rId10"/>
    <p:sldId id="504" r:id="rId11"/>
    <p:sldId id="508" r:id="rId12"/>
    <p:sldId id="498" r:id="rId13"/>
    <p:sldId id="505" r:id="rId14"/>
    <p:sldId id="506" r:id="rId15"/>
    <p:sldId id="513" r:id="rId16"/>
    <p:sldId id="509" r:id="rId17"/>
    <p:sldId id="507" r:id="rId18"/>
    <p:sldId id="517" r:id="rId19"/>
    <p:sldId id="518" r:id="rId20"/>
    <p:sldId id="515" r:id="rId21"/>
    <p:sldId id="422" r:id="rId22"/>
    <p:sldId id="469" r:id="rId23"/>
    <p:sldId id="405" r:id="rId24"/>
    <p:sldId id="491" r:id="rId25"/>
    <p:sldId id="404" r:id="rId26"/>
    <p:sldId id="522" r:id="rId27"/>
    <p:sldId id="523" r:id="rId28"/>
    <p:sldId id="520" r:id="rId29"/>
    <p:sldId id="521" r:id="rId30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CC"/>
    <a:srgbClr val="50C1FA"/>
    <a:srgbClr val="FF3300"/>
    <a:srgbClr val="FFFF99"/>
    <a:srgbClr val="FF964F"/>
    <a:srgbClr val="EAC764"/>
    <a:srgbClr val="FFD243"/>
    <a:srgbClr val="DD75BA"/>
    <a:srgbClr val="0F7E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 autoAdjust="0"/>
  </p:normalViewPr>
  <p:slideViewPr>
    <p:cSldViewPr>
      <p:cViewPr varScale="1">
        <p:scale>
          <a:sx n="75" d="100"/>
          <a:sy n="75" d="100"/>
        </p:scale>
        <p:origin x="-9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EE42-7E05-4A85-AA72-178EE6A184EB}" type="datetimeFigureOut">
              <a:rPr lang="en-US" smtClean="0"/>
              <a:pPr/>
              <a:t>3/7/2013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9F60-A45D-4A6D-BF44-92C854F781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946"/>
            <a:ext cx="5546725" cy="4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B6544-95A0-4FFA-BE66-3965D5A9AD8A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990600" y="6421438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FFFFCC"/>
                </a:solidFill>
              </a:rPr>
              <a:t>Turbulence in Coronal Heating &amp; Solar Wind Acceleration</a:t>
            </a:r>
            <a:endParaRPr lang="en-US" sz="1400" b="1" dirty="0">
              <a:solidFill>
                <a:srgbClr val="FFFFCC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3975" y="6057900"/>
            <a:ext cx="855658" cy="763588"/>
            <a:chOff x="53975" y="6057900"/>
            <a:chExt cx="855658" cy="763588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20214702">
              <a:off x="163513" y="6170613"/>
              <a:ext cx="209550" cy="24130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20214702">
              <a:off x="53975" y="6437313"/>
              <a:ext cx="339725" cy="125412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 rot="20214702">
              <a:off x="509588" y="6519863"/>
              <a:ext cx="115887" cy="301625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3" name="Oval 49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solidFill>
              <a:srgbClr val="2D0284"/>
            </a:solidFill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24495" y="6360699"/>
              <a:ext cx="385138" cy="340647"/>
              <a:chOff x="4346" y="2304"/>
              <a:chExt cx="984" cy="876"/>
            </a:xfrm>
            <a:noFill/>
          </p:grpSpPr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</p:grpSp>
        <p:sp>
          <p:nvSpPr>
            <p:cNvPr id="15" name="Freeform 57"/>
            <p:cNvSpPr>
              <a:spLocks/>
            </p:cNvSpPr>
            <p:nvPr/>
          </p:nvSpPr>
          <p:spPr bwMode="auto">
            <a:xfrm rot="20214702">
              <a:off x="246063" y="6440488"/>
              <a:ext cx="106362" cy="52387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 rot="20214702" flipH="1">
              <a:off x="396875" y="6380163"/>
              <a:ext cx="117475" cy="52387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 rot="20214702">
              <a:off x="485775" y="6257925"/>
              <a:ext cx="107950" cy="107950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 rot="18456832" flipH="1">
              <a:off x="412750" y="6197600"/>
              <a:ext cx="304800" cy="25400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 rot="20214702">
              <a:off x="517525" y="6172200"/>
              <a:ext cx="187325" cy="192088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auto">
            <a:xfrm rot="20214702">
              <a:off x="411163" y="6454775"/>
              <a:ext cx="39687" cy="65088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 rot="20214702">
              <a:off x="520700" y="6543675"/>
              <a:ext cx="31750" cy="73025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 userDrawn="1"/>
        </p:nvCxnSpPr>
        <p:spPr bwMode="auto">
          <a:xfrm>
            <a:off x="682625" y="6315075"/>
            <a:ext cx="8361363" cy="0"/>
          </a:xfrm>
          <a:prstGeom prst="line">
            <a:avLst/>
          </a:prstGeom>
          <a:noFill/>
          <a:ln w="69850" cap="rnd" cmpd="thickThin" algn="ctr">
            <a:solidFill>
              <a:srgbClr val="4103BD"/>
            </a:solidFill>
            <a:round/>
            <a:headEnd/>
            <a:tailEnd type="none" w="med" len="lg"/>
          </a:ln>
        </p:spPr>
      </p:cxnSp>
      <p:sp>
        <p:nvSpPr>
          <p:cNvPr id="29" name="Text Box 13"/>
          <p:cNvSpPr txBox="1">
            <a:spLocks noChangeArrowheads="1"/>
          </p:cNvSpPr>
          <p:nvPr userDrawn="1"/>
        </p:nvSpPr>
        <p:spPr bwMode="auto">
          <a:xfrm>
            <a:off x="6553200" y="6421438"/>
            <a:ext cx="2578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i="0" dirty="0" smtClean="0">
                <a:solidFill>
                  <a:srgbClr val="FFFFCC"/>
                </a:solidFill>
              </a:rPr>
              <a:t>S. R. Cranmer, March 7, 2013</a:t>
            </a:r>
            <a:endParaRPr lang="el-GR" sz="1200" i="0" dirty="0">
              <a:solidFill>
                <a:srgbClr val="FFFFCC"/>
              </a:solidFill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test\My%20Documents\Presentations\SDO%20March%202013\cranmer_sdo_vB11_fig7a.mpg" TargetMode="Externa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test\My%20Documents\Presentations\SDO%20March%202013\cranmer_sdo_matsumoto.m1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test\My%20Documents\Presentations\SDO%20March%202013\cranmer_sdo_carlsson.m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311254"/>
            <a:ext cx="9144000" cy="6241946"/>
            <a:chOff x="0" y="76200"/>
            <a:chExt cx="9144000" cy="6241946"/>
          </a:xfrm>
        </p:grpSpPr>
        <p:pic>
          <p:nvPicPr>
            <p:cNvPr id="9" name="Picture 9" descr="aia_304_bw.gif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17000" contrast="24000"/>
            </a:blip>
            <a:srcRect/>
            <a:stretch>
              <a:fillRect/>
            </a:stretch>
          </p:blipFill>
          <p:spPr bwMode="auto">
            <a:xfrm>
              <a:off x="3536950" y="2176358"/>
              <a:ext cx="2025650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druck_eclipse_mood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900" t="5141" r="1799"/>
            <a:stretch>
              <a:fillRect/>
            </a:stretch>
          </p:blipFill>
          <p:spPr bwMode="auto">
            <a:xfrm>
              <a:off x="0" y="76200"/>
              <a:ext cx="9144000" cy="6241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1828800"/>
          </a:xfrm>
          <a:noFill/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Turbulence as a Unifying Principle</a:t>
            </a:r>
            <a:b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 Coronal Heating and</a:t>
            </a:r>
            <a:b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Solar Wind Acceleration</a:t>
            </a:r>
            <a:endParaRPr lang="en-US" sz="36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1" name="Picture 8" descr="logo_harvard_s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4000"/>
          </a:blip>
          <a:srcRect/>
          <a:stretch>
            <a:fillRect/>
          </a:stretch>
        </p:blipFill>
        <p:spPr bwMode="auto">
          <a:xfrm>
            <a:off x="8247062" y="5410200"/>
            <a:ext cx="6683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logo_si_s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410200"/>
            <a:ext cx="7620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0100" y="5181600"/>
            <a:ext cx="7543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Bef>
                <a:spcPts val="0"/>
              </a:spcBef>
            </a:pPr>
            <a:r>
              <a:rPr lang="en-US" sz="2000" b="1" i="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Steven R. </a:t>
            </a:r>
            <a:r>
              <a:rPr lang="en-US" sz="2000" b="1" i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Cranmer</a:t>
            </a:r>
            <a:endParaRPr lang="en-US" sz="2000" b="1" i="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spcBef>
                <a:spcPts val="0"/>
              </a:spcBef>
            </a:pPr>
            <a:r>
              <a:rPr lang="en-US" sz="2000" b="1" i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Harvard-Smithsonian Center for </a:t>
            </a:r>
            <a:r>
              <a:rPr lang="en-US" sz="2000" b="1" i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Astrophysics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4850" y="5943600"/>
            <a:ext cx="7734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en-US" sz="1800" b="1" i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A. van Ballegooijen, L. Woolsey, M. Asgari-Targhi, J. Kohl, M. Miralles</a:t>
            </a:r>
            <a:endParaRPr lang="en-US" sz="1800" i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Turbulent heating proportional to B</a:t>
            </a:r>
          </a:p>
        </p:txBody>
      </p:sp>
      <p:pic>
        <p:nvPicPr>
          <p:cNvPr id="30" name="Picture 19" descr="karpen96_cur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400425" cy="1676400"/>
          </a:xfrm>
          <a:prstGeom prst="rect">
            <a:avLst/>
          </a:prstGeom>
          <a:noFill/>
          <a:ln w="15875">
            <a:solidFill>
              <a:srgbClr val="EAC764"/>
            </a:solidFill>
            <a:miter lim="800000"/>
            <a:headEnd/>
            <a:tailEnd/>
          </a:ln>
        </p:spPr>
      </p:pic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76200" y="762000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35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sym typeface="Symbol" pitchFamily="18" charset="2"/>
              </a:rPr>
              <a:t>Sometimes wave/turbulence heating is contrasted with purely “magnetic” heating, but it’s often the case that the turbulent heating rate scales with field strength: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200" y="1524000"/>
            <a:ext cx="4230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Mean field strength in low corona: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200" y="2867561"/>
            <a:ext cx="51450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If the </a:t>
            </a:r>
            <a:r>
              <a:rPr lang="en-US" sz="2000" i="0" dirty="0" smtClean="0">
                <a:solidFill>
                  <a:srgbClr val="FFFFCC"/>
                </a:solidFill>
              </a:rPr>
              <a:t>low atmosphere </a:t>
            </a:r>
            <a:r>
              <a:rPr lang="en-US" sz="2000" i="0" dirty="0">
                <a:solidFill>
                  <a:srgbClr val="FFFFCC"/>
                </a:solidFill>
              </a:rPr>
              <a:t>can be treated with approximations from </a:t>
            </a:r>
            <a:r>
              <a:rPr lang="en-US" sz="2000" i="0" dirty="0" smtClean="0">
                <a:solidFill>
                  <a:srgbClr val="FFFFCC"/>
                </a:solidFill>
              </a:rPr>
              <a:t>thin </a:t>
            </a:r>
            <a:r>
              <a:rPr lang="en-US" sz="2000" i="0" dirty="0">
                <a:solidFill>
                  <a:srgbClr val="FFFFCC"/>
                </a:solidFill>
              </a:rPr>
              <a:t>flux tube theory</a:t>
            </a:r>
            <a:r>
              <a:rPr lang="en-US" sz="2000" i="0" dirty="0" smtClean="0">
                <a:solidFill>
                  <a:srgbClr val="FFFFCC"/>
                </a:solidFill>
              </a:rPr>
              <a:t>, and the turbulence is “balanced” (i.e., loops with similar footpoints)  </a:t>
            </a:r>
            <a:r>
              <a:rPr lang="en-US" sz="2000" i="0" dirty="0">
                <a:solidFill>
                  <a:srgbClr val="FFFFCC"/>
                </a:solidFill>
              </a:rPr>
              <a:t>then: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429000" y="3810000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Clr>
                <a:schemeClr val="tx1"/>
              </a:buClr>
              <a:buSzPct val="115000"/>
            </a:pPr>
            <a:r>
              <a:rPr lang="en-US" i="0" dirty="0">
                <a:solidFill>
                  <a:srgbClr val="FFFFCC"/>
                </a:solidFill>
              </a:rPr>
              <a:t>B ~ </a:t>
            </a:r>
            <a:r>
              <a:rPr lang="el-GR" dirty="0">
                <a:solidFill>
                  <a:srgbClr val="FFFFCC"/>
                </a:solidFill>
                <a:cs typeface="Times New Roman" pitchFamily="18" charset="0"/>
              </a:rPr>
              <a:t>ρ</a:t>
            </a:r>
            <a:r>
              <a:rPr lang="en-US" i="0" baseline="28000" dirty="0">
                <a:solidFill>
                  <a:srgbClr val="FFFFCC"/>
                </a:solidFill>
                <a:cs typeface="Times New Roman" pitchFamily="18" charset="0"/>
              </a:rPr>
              <a:t>1/2</a:t>
            </a:r>
            <a:endParaRPr lang="el-GR" i="0" baseline="28000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159375" y="3810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Clr>
                <a:schemeClr val="tx1"/>
              </a:buClr>
              <a:buSzPct val="115000"/>
            </a:pPr>
            <a:r>
              <a:rPr lang="en-US" i="0" dirty="0" smtClean="0">
                <a:solidFill>
                  <a:srgbClr val="FFFFCC"/>
                </a:solidFill>
              </a:rPr>
              <a:t>v</a:t>
            </a:r>
            <a:r>
              <a:rPr lang="en-US" sz="2800" i="0" baseline="-24000" dirty="0" smtClean="0">
                <a:solidFill>
                  <a:srgbClr val="FFFFCC"/>
                </a:solidFill>
                <a:cs typeface="Times New Roman" pitchFamily="18" charset="0"/>
              </a:rPr>
              <a:t>±</a:t>
            </a:r>
            <a:r>
              <a:rPr lang="en-US" i="0" dirty="0" smtClean="0">
                <a:solidFill>
                  <a:srgbClr val="FFFFCC"/>
                </a:solidFill>
              </a:rPr>
              <a:t> </a:t>
            </a:r>
            <a:r>
              <a:rPr lang="en-US" i="0" dirty="0">
                <a:solidFill>
                  <a:srgbClr val="FFFFCC"/>
                </a:solidFill>
              </a:rPr>
              <a:t>~ </a:t>
            </a:r>
            <a:r>
              <a:rPr lang="el-GR" dirty="0">
                <a:solidFill>
                  <a:srgbClr val="FFFFCC"/>
                </a:solidFill>
                <a:cs typeface="Times New Roman" pitchFamily="18" charset="0"/>
              </a:rPr>
              <a:t>ρ</a:t>
            </a:r>
            <a:r>
              <a:rPr lang="en-US" i="0" baseline="28000" dirty="0">
                <a:solidFill>
                  <a:srgbClr val="FFFFCC"/>
                </a:solidFill>
                <a:cs typeface="Times New Roman" pitchFamily="18" charset="0"/>
              </a:rPr>
              <a:t>–1/4</a:t>
            </a:r>
            <a:endParaRPr lang="el-GR" i="0" baseline="28000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086600" y="3810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Clr>
                <a:schemeClr val="tx1"/>
              </a:buClr>
              <a:buSzPct val="115000"/>
            </a:pPr>
            <a:r>
              <a:rPr lang="en-US" dirty="0">
                <a:solidFill>
                  <a:srgbClr val="FFFFCC"/>
                </a:solidFill>
              </a:rPr>
              <a:t>L</a:t>
            </a:r>
            <a:r>
              <a:rPr lang="en-US" sz="2800" i="0" baseline="-34000" dirty="0">
                <a:solidFill>
                  <a:srgbClr val="FFFFCC"/>
                </a:solidFill>
                <a:cs typeface="Times New Roman" pitchFamily="18" charset="0"/>
              </a:rPr>
              <a:t>┴</a:t>
            </a:r>
            <a:r>
              <a:rPr lang="en-US" i="0" dirty="0">
                <a:solidFill>
                  <a:srgbClr val="FFFFCC"/>
                </a:solidFill>
              </a:rPr>
              <a:t> ~ </a:t>
            </a:r>
            <a:r>
              <a:rPr lang="en-US" i="0" dirty="0">
                <a:solidFill>
                  <a:srgbClr val="FFFFCC"/>
                </a:solidFill>
                <a:cs typeface="Times New Roman" pitchFamily="18" charset="0"/>
              </a:rPr>
              <a:t>B</a:t>
            </a:r>
            <a:r>
              <a:rPr lang="en-US" i="0" baseline="28000" dirty="0">
                <a:solidFill>
                  <a:srgbClr val="FFFFCC"/>
                </a:solidFill>
                <a:cs typeface="Times New Roman" pitchFamily="18" charset="0"/>
              </a:rPr>
              <a:t>–1/2</a:t>
            </a:r>
            <a:endParaRPr lang="el-GR" i="0" baseline="28000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44687" y="1981200"/>
            <a:ext cx="3048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115000"/>
            </a:pPr>
            <a:r>
              <a:rPr lang="en-US" sz="2000" i="0" dirty="0" smtClean="0">
                <a:solidFill>
                  <a:srgbClr val="FFFFCC"/>
                </a:solidFill>
              </a:rPr>
              <a:t>B</a:t>
            </a:r>
            <a:r>
              <a:rPr lang="en-US" sz="2000" i="0" baseline="-25000" dirty="0" smtClean="0">
                <a:solidFill>
                  <a:srgbClr val="FFFFCC"/>
                </a:solidFill>
                <a:sym typeface="ZapfDingbats"/>
              </a:rPr>
              <a:t></a:t>
            </a:r>
            <a:r>
              <a:rPr lang="en-US" sz="2000" i="0" baseline="-24000" dirty="0" smtClean="0">
                <a:solidFill>
                  <a:srgbClr val="FFFFCC"/>
                </a:solidFill>
              </a:rPr>
              <a:t>  </a:t>
            </a:r>
            <a:r>
              <a:rPr lang="en-US" sz="2000" i="0" dirty="0" smtClean="0">
                <a:solidFill>
                  <a:srgbClr val="FFFFCC"/>
                </a:solidFill>
              </a:rPr>
              <a:t> </a:t>
            </a:r>
            <a:r>
              <a:rPr lang="en-US" sz="2000" i="0" dirty="0">
                <a:solidFill>
                  <a:srgbClr val="FFFFCC"/>
                </a:solidFill>
              </a:rPr>
              <a:t>≈  1500 G  (universal?)</a:t>
            </a:r>
          </a:p>
          <a:p>
            <a:pPr marL="169863" indent="-169863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115000"/>
            </a:pPr>
            <a:r>
              <a:rPr lang="en-US" sz="2000" dirty="0" smtClean="0">
                <a:solidFill>
                  <a:srgbClr val="FFFFCC"/>
                </a:solidFill>
              </a:rPr>
              <a:t>f</a:t>
            </a:r>
            <a:r>
              <a:rPr lang="en-US" sz="2000" i="0" baseline="-25000" dirty="0" smtClean="0">
                <a:solidFill>
                  <a:srgbClr val="FFFFCC"/>
                </a:solidFill>
                <a:sym typeface="ZapfDingbats"/>
              </a:rPr>
              <a:t></a:t>
            </a:r>
            <a:r>
              <a:rPr lang="en-US" sz="2000" i="0" baseline="-24000" dirty="0" smtClean="0">
                <a:solidFill>
                  <a:srgbClr val="FFFFCC"/>
                </a:solidFill>
              </a:rPr>
              <a:t>  </a:t>
            </a:r>
            <a:r>
              <a:rPr lang="en-US" sz="2000" i="0" dirty="0" smtClean="0">
                <a:solidFill>
                  <a:srgbClr val="FFFFCC"/>
                </a:solidFill>
              </a:rPr>
              <a:t>  </a:t>
            </a:r>
            <a:r>
              <a:rPr lang="en-US" sz="2000" i="0" dirty="0">
                <a:solidFill>
                  <a:srgbClr val="FFFFCC"/>
                </a:solidFill>
              </a:rPr>
              <a:t>≈  </a:t>
            </a:r>
            <a:r>
              <a:rPr lang="en-US" sz="2000" i="0" dirty="0" smtClean="0">
                <a:solidFill>
                  <a:srgbClr val="FFFFCC"/>
                </a:solidFill>
              </a:rPr>
              <a:t>0.002 </a:t>
            </a:r>
            <a:r>
              <a:rPr lang="en-US" sz="2000" i="0" dirty="0" smtClean="0">
                <a:solidFill>
                  <a:srgbClr val="FFFFCC"/>
                </a:solidFill>
                <a:cs typeface="Times New Roman" pitchFamily="18" charset="0"/>
              </a:rPr>
              <a:t>– </a:t>
            </a:r>
            <a:r>
              <a:rPr lang="en-US" sz="2000" i="0" dirty="0" smtClean="0">
                <a:solidFill>
                  <a:srgbClr val="FFFFCC"/>
                </a:solidFill>
              </a:rPr>
              <a:t>0.1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2087" y="2109788"/>
            <a:ext cx="1481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algn="r">
              <a:spcBef>
                <a:spcPct val="50000"/>
              </a:spcBef>
              <a:buClr>
                <a:schemeClr val="tx1"/>
              </a:buClr>
              <a:buSzPct val="115000"/>
            </a:pPr>
            <a:r>
              <a:rPr lang="en-US" sz="2000" i="0" dirty="0">
                <a:solidFill>
                  <a:srgbClr val="FFFFCC"/>
                </a:solidFill>
              </a:rPr>
              <a:t>B ≈ </a:t>
            </a:r>
            <a:r>
              <a:rPr lang="en-US" sz="2000" dirty="0" smtClean="0">
                <a:solidFill>
                  <a:srgbClr val="FFFFCC"/>
                </a:solidFill>
              </a:rPr>
              <a:t>f</a:t>
            </a:r>
            <a:r>
              <a:rPr lang="en-US" sz="2000" i="0" baseline="-24000" dirty="0" smtClean="0">
                <a:solidFill>
                  <a:srgbClr val="FFFFCC"/>
                </a:solidFill>
                <a:sym typeface="ZapfDingbats"/>
              </a:rPr>
              <a:t></a:t>
            </a:r>
            <a:r>
              <a:rPr lang="en-US" sz="2000" i="0" dirty="0" smtClean="0">
                <a:solidFill>
                  <a:srgbClr val="FFFFCC"/>
                </a:solidFill>
              </a:rPr>
              <a:t> B</a:t>
            </a:r>
            <a:r>
              <a:rPr lang="en-US" sz="2000" i="0" baseline="-24000" dirty="0" smtClean="0">
                <a:solidFill>
                  <a:srgbClr val="FFFFCC"/>
                </a:solidFill>
                <a:sym typeface="ZapfDingbats"/>
              </a:rPr>
              <a:t></a:t>
            </a:r>
            <a:r>
              <a:rPr lang="en-US" sz="2000" i="0" dirty="0" smtClean="0">
                <a:solidFill>
                  <a:srgbClr val="FFFFCC"/>
                </a:solidFill>
              </a:rPr>
              <a:t> </a:t>
            </a:r>
            <a:r>
              <a:rPr lang="en-US" sz="2000" i="0" dirty="0">
                <a:solidFill>
                  <a:srgbClr val="FFFFCC"/>
                </a:solidFill>
              </a:rPr>
              <a:t>,</a:t>
            </a:r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>
            <a:off x="1716087" y="2057400"/>
            <a:ext cx="221343" cy="685800"/>
          </a:xfrm>
          <a:prstGeom prst="leftBrace">
            <a:avLst>
              <a:gd name="adj1" fmla="val 40225"/>
              <a:gd name="adj2" fmla="val 50000"/>
            </a:avLst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36" name="Picture 35" descr="eqns_QB.gif"/>
          <p:cNvPicPr>
            <a:picLocks noChangeAspect="1"/>
          </p:cNvPicPr>
          <p:nvPr/>
        </p:nvPicPr>
        <p:blipFill>
          <a:blip r:embed="rId3" cstate="print"/>
          <a:srcRect t="12698" b="15238"/>
          <a:stretch>
            <a:fillRect/>
          </a:stretch>
        </p:blipFill>
        <p:spPr>
          <a:xfrm>
            <a:off x="1524000" y="4372916"/>
            <a:ext cx="5791200" cy="1024584"/>
          </a:xfrm>
          <a:prstGeom prst="rect">
            <a:avLst/>
          </a:prstGeom>
        </p:spPr>
      </p:pic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76200" y="5467290"/>
            <a:ext cx="906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  <a:buSzPct val="115000"/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Thus, Q/Q</a:t>
            </a:r>
            <a:r>
              <a:rPr lang="en-US" sz="2000" i="0" baseline="-24000" dirty="0" smtClean="0">
                <a:solidFill>
                  <a:srgbClr val="FFFFCC"/>
                </a:solidFill>
                <a:sym typeface="ZapfDingbats"/>
              </a:rPr>
              <a:t></a:t>
            </a:r>
            <a:r>
              <a:rPr lang="en-US" sz="2000" i="0" dirty="0" smtClean="0">
                <a:solidFill>
                  <a:srgbClr val="FFFFCC"/>
                </a:solidFill>
              </a:rPr>
              <a:t> ≈ B/B</a:t>
            </a:r>
            <a:r>
              <a:rPr lang="en-US" sz="2000" i="0" baseline="-24000" dirty="0" smtClean="0">
                <a:solidFill>
                  <a:srgbClr val="FFFFCC"/>
                </a:solidFill>
                <a:sym typeface="ZapfDingbats"/>
              </a:rPr>
              <a:t></a:t>
            </a:r>
            <a:r>
              <a:rPr lang="en-US" sz="2000" i="0" dirty="0" smtClean="0">
                <a:solidFill>
                  <a:srgbClr val="FFFFCC"/>
                </a:solidFill>
              </a:rPr>
              <a:t>  as was found by Pevtsov </a:t>
            </a:r>
            <a:r>
              <a:rPr lang="en-US" sz="2000" i="0" dirty="0">
                <a:solidFill>
                  <a:srgbClr val="FFFFCC"/>
                </a:solidFill>
              </a:rPr>
              <a:t>et al. </a:t>
            </a:r>
            <a:r>
              <a:rPr lang="en-US" sz="2000" i="0" dirty="0" smtClean="0">
                <a:solidFill>
                  <a:srgbClr val="FFFFCC"/>
                </a:solidFill>
              </a:rPr>
              <a:t>(2003); </a:t>
            </a:r>
            <a:r>
              <a:rPr lang="en-US" sz="2000" i="0" dirty="0">
                <a:solidFill>
                  <a:srgbClr val="FFFFCC"/>
                </a:solidFill>
              </a:rPr>
              <a:t>Schwadron et al. </a:t>
            </a:r>
            <a:r>
              <a:rPr lang="en-US" sz="2000" i="0" dirty="0" smtClean="0">
                <a:solidFill>
                  <a:srgbClr val="FFFFCC"/>
                </a:solidFill>
              </a:rPr>
              <a:t>(2006).</a:t>
            </a:r>
            <a:endParaRPr lang="en-US" sz="2000" i="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Putting it all together</a:t>
            </a:r>
          </a:p>
        </p:txBody>
      </p:sp>
      <p:pic>
        <p:nvPicPr>
          <p:cNvPr id="16" name="Picture 6" descr="cvb05_new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831" y="1219200"/>
            <a:ext cx="850633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81000" y="43213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solidFill>
                  <a:srgbClr val="FFFFCC"/>
                </a:solidFill>
              </a:rPr>
              <a:t>mechanical energy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400" y="43213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solidFill>
                  <a:srgbClr val="FFFFCC"/>
                </a:solidFill>
              </a:rPr>
              <a:t>magnetic energy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3800" y="43213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solidFill>
                  <a:srgbClr val="FFFFCC"/>
                </a:solidFill>
              </a:rPr>
              <a:t>thermal energy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43213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solidFill>
                  <a:srgbClr val="FFFFCC"/>
                </a:solidFill>
              </a:rPr>
              <a:t>kinetic energy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21" name="Notched Right Arrow 20"/>
          <p:cNvSpPr/>
          <p:nvPr/>
        </p:nvSpPr>
        <p:spPr bwMode="auto">
          <a:xfrm>
            <a:off x="2064084" y="4502805"/>
            <a:ext cx="693821" cy="344905"/>
          </a:xfrm>
          <a:prstGeom prst="notchedRightArrow">
            <a:avLst>
              <a:gd name="adj1" fmla="val 42982"/>
              <a:gd name="adj2" fmla="val 57017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Notched Right Arrow 22"/>
          <p:cNvSpPr/>
          <p:nvPr/>
        </p:nvSpPr>
        <p:spPr bwMode="auto">
          <a:xfrm>
            <a:off x="4362784" y="4502805"/>
            <a:ext cx="693821" cy="344905"/>
          </a:xfrm>
          <a:prstGeom prst="notchedRightArrow">
            <a:avLst>
              <a:gd name="adj1" fmla="val 42982"/>
              <a:gd name="adj2" fmla="val 5701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Notched Right Arrow 24"/>
          <p:cNvSpPr/>
          <p:nvPr/>
        </p:nvSpPr>
        <p:spPr bwMode="auto">
          <a:xfrm>
            <a:off x="6636084" y="4502805"/>
            <a:ext cx="693821" cy="344905"/>
          </a:xfrm>
          <a:prstGeom prst="notchedRightArrow">
            <a:avLst>
              <a:gd name="adj1" fmla="val 42982"/>
              <a:gd name="adj2" fmla="val 57017"/>
            </a:avLst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Open flux tubes feeding the solar </a:t>
            </a:r>
            <a:r>
              <a:rPr lang="en-US" sz="3200" b="1" dirty="0">
                <a:solidFill>
                  <a:schemeClr val="bg1"/>
                </a:solidFill>
              </a:rPr>
              <a:t>wind</a:t>
            </a:r>
          </a:p>
        </p:txBody>
      </p:sp>
      <p:sp>
        <p:nvSpPr>
          <p:cNvPr id="5125" name="Text Box 62"/>
          <p:cNvSpPr txBox="1">
            <a:spLocks noChangeArrowheads="1"/>
          </p:cNvSpPr>
          <p:nvPr/>
        </p:nvSpPr>
        <p:spPr bwMode="auto">
          <a:xfrm>
            <a:off x="6553200" y="4098925"/>
            <a:ext cx="852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dirty="0">
                <a:solidFill>
                  <a:srgbClr val="FFFFCC"/>
                </a:solidFill>
              </a:rPr>
              <a:t>vs.</a:t>
            </a:r>
            <a:endParaRPr lang="en-US" sz="2000" b="1" dirty="0">
              <a:solidFill>
                <a:srgbClr val="FFFFCC"/>
              </a:solidFill>
            </a:endParaRPr>
          </a:p>
        </p:txBody>
      </p:sp>
      <p:sp>
        <p:nvSpPr>
          <p:cNvPr id="5126" name="Text Box 63"/>
          <p:cNvSpPr txBox="1">
            <a:spLocks noChangeArrowheads="1"/>
          </p:cNvSpPr>
          <p:nvPr/>
        </p:nvSpPr>
        <p:spPr bwMode="auto">
          <a:xfrm>
            <a:off x="76200" y="3302000"/>
            <a:ext cx="4699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What </a:t>
            </a:r>
            <a:r>
              <a:rPr lang="en-US" sz="2000" i="0" dirty="0" smtClean="0">
                <a:solidFill>
                  <a:srgbClr val="FFFFCC"/>
                </a:solidFill>
              </a:rPr>
              <a:t>is the source of mass, momentum, and </a:t>
            </a:r>
            <a:r>
              <a:rPr lang="en-US" sz="2000" i="0" dirty="0">
                <a:solidFill>
                  <a:srgbClr val="FFFFCC"/>
                </a:solidFill>
              </a:rPr>
              <a:t>energy </a:t>
            </a:r>
            <a:r>
              <a:rPr lang="en-US" sz="2000" i="0" dirty="0" smtClean="0">
                <a:solidFill>
                  <a:srgbClr val="FFFFCC"/>
                </a:solidFill>
              </a:rPr>
              <a:t>that </a:t>
            </a:r>
            <a:r>
              <a:rPr lang="en-US" sz="2000" i="0" dirty="0">
                <a:solidFill>
                  <a:srgbClr val="FFFFCC"/>
                </a:solidFill>
              </a:rPr>
              <a:t>goes into the solar wind?</a:t>
            </a:r>
          </a:p>
        </p:txBody>
      </p:sp>
      <p:sp>
        <p:nvSpPr>
          <p:cNvPr id="5127" name="Text Box 64"/>
          <p:cNvSpPr txBox="1">
            <a:spLocks noChangeArrowheads="1"/>
          </p:cNvSpPr>
          <p:nvPr/>
        </p:nvSpPr>
        <p:spPr bwMode="auto">
          <a:xfrm>
            <a:off x="228600" y="4064000"/>
            <a:ext cx="46259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35000"/>
              </a:spcBef>
              <a:buClr>
                <a:srgbClr val="50C1FA"/>
              </a:buClr>
              <a:buFont typeface="Wingdings" pitchFamily="2" charset="2"/>
              <a:buChar char="Ø"/>
            </a:pPr>
            <a:r>
              <a:rPr lang="en-US" sz="2000" i="0" dirty="0" smtClean="0">
                <a:solidFill>
                  <a:srgbClr val="FFFFCC"/>
                </a:solidFill>
              </a:rPr>
              <a:t>Wave/turbulence </a:t>
            </a:r>
            <a:r>
              <a:rPr lang="en-US" sz="2000" i="0" dirty="0">
                <a:solidFill>
                  <a:srgbClr val="FFFFCC"/>
                </a:solidFill>
              </a:rPr>
              <a:t>input </a:t>
            </a:r>
            <a:r>
              <a:rPr lang="en-US" sz="2000" i="0" dirty="0" smtClean="0">
                <a:solidFill>
                  <a:srgbClr val="FFFFCC"/>
                </a:solidFill>
              </a:rPr>
              <a:t>in open tubes?</a:t>
            </a:r>
            <a:endParaRPr lang="en-US" sz="2000" i="0" dirty="0">
              <a:solidFill>
                <a:srgbClr val="FFFFCC"/>
              </a:solidFill>
            </a:endParaRPr>
          </a:p>
          <a:p>
            <a:pPr marL="228600" indent="-228600">
              <a:spcBef>
                <a:spcPct val="35000"/>
              </a:spcBef>
              <a:buClr>
                <a:srgbClr val="50C1FA"/>
              </a:buClr>
              <a:buFont typeface="Wingdings" pitchFamily="2" charset="2"/>
              <a:buChar char="Ø"/>
            </a:pPr>
            <a:r>
              <a:rPr lang="en-US" sz="2000" i="0" dirty="0">
                <a:solidFill>
                  <a:srgbClr val="FFFFCC"/>
                </a:solidFill>
              </a:rPr>
              <a:t>Reconnection &amp; mass input from loops?</a:t>
            </a:r>
          </a:p>
        </p:txBody>
      </p:sp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2" cstate="print">
            <a:lum bright="6000" contrast="8000"/>
          </a:blip>
          <a:srcRect l="17262" r="4504" b="19157"/>
          <a:stretch>
            <a:fillRect/>
          </a:stretch>
        </p:blipFill>
        <p:spPr bwMode="auto">
          <a:xfrm>
            <a:off x="228600" y="990600"/>
            <a:ext cx="5813703" cy="211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4800600" y="27432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SDO</a:t>
            </a:r>
            <a:r>
              <a:rPr lang="en-US" sz="14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/AIA</a:t>
            </a:r>
          </a:p>
        </p:txBody>
      </p:sp>
      <p:grpSp>
        <p:nvGrpSpPr>
          <p:cNvPr id="2" name="Group 35"/>
          <p:cNvGrpSpPr/>
          <p:nvPr/>
        </p:nvGrpSpPr>
        <p:grpSpPr>
          <a:xfrm>
            <a:off x="4876800" y="3454400"/>
            <a:ext cx="1916113" cy="2870200"/>
            <a:chOff x="4876800" y="4419600"/>
            <a:chExt cx="1916113" cy="2870200"/>
          </a:xfrm>
        </p:grpSpPr>
        <p:sp>
          <p:nvSpPr>
            <p:cNvPr id="5144" name="Freeform 40"/>
            <p:cNvSpPr>
              <a:spLocks/>
            </p:cNvSpPr>
            <p:nvPr/>
          </p:nvSpPr>
          <p:spPr bwMode="auto">
            <a:xfrm>
              <a:off x="5072790" y="5683656"/>
              <a:ext cx="391980" cy="317057"/>
            </a:xfrm>
            <a:custGeom>
              <a:avLst/>
              <a:gdLst>
                <a:gd name="T0" fmla="*/ 0 w 472"/>
                <a:gd name="T1" fmla="*/ 0 h 544"/>
                <a:gd name="T2" fmla="*/ 0 w 472"/>
                <a:gd name="T3" fmla="*/ 0 h 544"/>
                <a:gd name="T4" fmla="*/ 0 w 472"/>
                <a:gd name="T5" fmla="*/ 0 h 544"/>
                <a:gd name="T6" fmla="*/ 0 w 472"/>
                <a:gd name="T7" fmla="*/ 0 h 544"/>
                <a:gd name="T8" fmla="*/ 0 w 47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544"/>
                <a:gd name="T17" fmla="*/ 472 w 47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544">
                  <a:moveTo>
                    <a:pt x="328" y="544"/>
                  </a:moveTo>
                  <a:cubicBezTo>
                    <a:pt x="204" y="524"/>
                    <a:pt x="80" y="504"/>
                    <a:pt x="40" y="448"/>
                  </a:cubicBezTo>
                  <a:cubicBezTo>
                    <a:pt x="0" y="392"/>
                    <a:pt x="48" y="280"/>
                    <a:pt x="88" y="208"/>
                  </a:cubicBezTo>
                  <a:cubicBezTo>
                    <a:pt x="128" y="136"/>
                    <a:pt x="216" y="32"/>
                    <a:pt x="280" y="16"/>
                  </a:cubicBezTo>
                  <a:cubicBezTo>
                    <a:pt x="344" y="0"/>
                    <a:pt x="408" y="56"/>
                    <a:pt x="472" y="112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5" name="Freeform 41"/>
            <p:cNvSpPr>
              <a:spLocks/>
            </p:cNvSpPr>
            <p:nvPr/>
          </p:nvSpPr>
          <p:spPr bwMode="auto">
            <a:xfrm>
              <a:off x="5504384" y="5696172"/>
              <a:ext cx="85485" cy="308713"/>
            </a:xfrm>
            <a:custGeom>
              <a:avLst/>
              <a:gdLst>
                <a:gd name="T0" fmla="*/ 0 w 104"/>
                <a:gd name="T1" fmla="*/ 0 h 480"/>
                <a:gd name="T2" fmla="*/ 0 w 104"/>
                <a:gd name="T3" fmla="*/ 0 h 480"/>
                <a:gd name="T4" fmla="*/ 0 w 104"/>
                <a:gd name="T5" fmla="*/ 0 h 480"/>
                <a:gd name="T6" fmla="*/ 0 w 10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480"/>
                <a:gd name="T14" fmla="*/ 104 w 10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480">
                  <a:moveTo>
                    <a:pt x="0" y="0"/>
                  </a:moveTo>
                  <a:cubicBezTo>
                    <a:pt x="44" y="48"/>
                    <a:pt x="88" y="96"/>
                    <a:pt x="96" y="144"/>
                  </a:cubicBezTo>
                  <a:cubicBezTo>
                    <a:pt x="104" y="192"/>
                    <a:pt x="48" y="232"/>
                    <a:pt x="48" y="288"/>
                  </a:cubicBezTo>
                  <a:cubicBezTo>
                    <a:pt x="48" y="344"/>
                    <a:pt x="88" y="448"/>
                    <a:pt x="96" y="480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6" name="Freeform 42"/>
            <p:cNvSpPr>
              <a:spLocks/>
            </p:cNvSpPr>
            <p:nvPr/>
          </p:nvSpPr>
          <p:spPr bwMode="auto">
            <a:xfrm>
              <a:off x="5629484" y="5633594"/>
              <a:ext cx="446190" cy="340002"/>
            </a:xfrm>
            <a:custGeom>
              <a:avLst/>
              <a:gdLst>
                <a:gd name="T0" fmla="*/ 0 w 536"/>
                <a:gd name="T1" fmla="*/ 0 h 528"/>
                <a:gd name="T2" fmla="*/ 0 w 536"/>
                <a:gd name="T3" fmla="*/ 0 h 528"/>
                <a:gd name="T4" fmla="*/ 0 w 536"/>
                <a:gd name="T5" fmla="*/ 0 h 528"/>
                <a:gd name="T6" fmla="*/ 0 w 536"/>
                <a:gd name="T7" fmla="*/ 0 h 528"/>
                <a:gd name="T8" fmla="*/ 0 w 536"/>
                <a:gd name="T9" fmla="*/ 0 h 528"/>
                <a:gd name="T10" fmla="*/ 0 w 536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528"/>
                <a:gd name="T20" fmla="*/ 536 w 536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528">
                  <a:moveTo>
                    <a:pt x="176" y="528"/>
                  </a:moveTo>
                  <a:cubicBezTo>
                    <a:pt x="292" y="516"/>
                    <a:pt x="408" y="504"/>
                    <a:pt x="464" y="432"/>
                  </a:cubicBezTo>
                  <a:cubicBezTo>
                    <a:pt x="520" y="360"/>
                    <a:pt x="536" y="168"/>
                    <a:pt x="512" y="96"/>
                  </a:cubicBezTo>
                  <a:cubicBezTo>
                    <a:pt x="488" y="24"/>
                    <a:pt x="400" y="0"/>
                    <a:pt x="320" y="0"/>
                  </a:cubicBezTo>
                  <a:cubicBezTo>
                    <a:pt x="240" y="0"/>
                    <a:pt x="64" y="48"/>
                    <a:pt x="32" y="96"/>
                  </a:cubicBezTo>
                  <a:cubicBezTo>
                    <a:pt x="0" y="144"/>
                    <a:pt x="64" y="216"/>
                    <a:pt x="128" y="288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7" name="Freeform 43"/>
            <p:cNvSpPr>
              <a:spLocks/>
            </p:cNvSpPr>
            <p:nvPr/>
          </p:nvSpPr>
          <p:spPr bwMode="auto">
            <a:xfrm>
              <a:off x="6136139" y="5675313"/>
              <a:ext cx="423255" cy="298284"/>
            </a:xfrm>
            <a:custGeom>
              <a:avLst/>
              <a:gdLst>
                <a:gd name="T0" fmla="*/ 0 w 512"/>
                <a:gd name="T1" fmla="*/ 0 h 464"/>
                <a:gd name="T2" fmla="*/ 0 w 512"/>
                <a:gd name="T3" fmla="*/ 0 h 464"/>
                <a:gd name="T4" fmla="*/ 0 w 512"/>
                <a:gd name="T5" fmla="*/ 0 h 464"/>
                <a:gd name="T6" fmla="*/ 0 w 512"/>
                <a:gd name="T7" fmla="*/ 0 h 464"/>
                <a:gd name="T8" fmla="*/ 0 w 512"/>
                <a:gd name="T9" fmla="*/ 0 h 464"/>
                <a:gd name="T10" fmla="*/ 0 w 51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2"/>
                <a:gd name="T19" fmla="*/ 0 h 464"/>
                <a:gd name="T20" fmla="*/ 512 w 51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2" h="464">
                  <a:moveTo>
                    <a:pt x="168" y="464"/>
                  </a:moveTo>
                  <a:cubicBezTo>
                    <a:pt x="104" y="404"/>
                    <a:pt x="40" y="344"/>
                    <a:pt x="24" y="272"/>
                  </a:cubicBezTo>
                  <a:cubicBezTo>
                    <a:pt x="8" y="200"/>
                    <a:pt x="0" y="64"/>
                    <a:pt x="72" y="32"/>
                  </a:cubicBezTo>
                  <a:cubicBezTo>
                    <a:pt x="144" y="0"/>
                    <a:pt x="400" y="40"/>
                    <a:pt x="456" y="80"/>
                  </a:cubicBezTo>
                  <a:cubicBezTo>
                    <a:pt x="512" y="120"/>
                    <a:pt x="400" y="216"/>
                    <a:pt x="408" y="272"/>
                  </a:cubicBezTo>
                  <a:cubicBezTo>
                    <a:pt x="416" y="328"/>
                    <a:pt x="460" y="372"/>
                    <a:pt x="504" y="416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8" name="Freeform 44"/>
            <p:cNvSpPr>
              <a:spLocks/>
            </p:cNvSpPr>
            <p:nvPr/>
          </p:nvSpPr>
          <p:spPr bwMode="auto">
            <a:xfrm>
              <a:off x="4876800" y="4419600"/>
              <a:ext cx="879869" cy="1211909"/>
            </a:xfrm>
            <a:custGeom>
              <a:avLst/>
              <a:gdLst>
                <a:gd name="T0" fmla="*/ 0 w 1060"/>
                <a:gd name="T1" fmla="*/ 0 h 1460"/>
                <a:gd name="T2" fmla="*/ 0 w 1060"/>
                <a:gd name="T3" fmla="*/ 0 h 1460"/>
                <a:gd name="T4" fmla="*/ 0 w 1060"/>
                <a:gd name="T5" fmla="*/ 0 h 1460"/>
                <a:gd name="T6" fmla="*/ 0 w 1060"/>
                <a:gd name="T7" fmla="*/ 1 h 1460"/>
                <a:gd name="T8" fmla="*/ 0 w 1060"/>
                <a:gd name="T9" fmla="*/ 1 h 1460"/>
                <a:gd name="T10" fmla="*/ 0 w 1060"/>
                <a:gd name="T11" fmla="*/ 1 h 1460"/>
                <a:gd name="T12" fmla="*/ 0 w 1060"/>
                <a:gd name="T13" fmla="*/ 1 h 1460"/>
                <a:gd name="T14" fmla="*/ 0 w 1060"/>
                <a:gd name="T15" fmla="*/ 1 h 1460"/>
                <a:gd name="T16" fmla="*/ 0 w 1060"/>
                <a:gd name="T17" fmla="*/ 1 h 1460"/>
                <a:gd name="T18" fmla="*/ 0 w 1060"/>
                <a:gd name="T19" fmla="*/ 0 h 1460"/>
                <a:gd name="T20" fmla="*/ 1 w 1060"/>
                <a:gd name="T21" fmla="*/ 0 h 1460"/>
                <a:gd name="T22" fmla="*/ 1 w 1060"/>
                <a:gd name="T23" fmla="*/ 0 h 14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0"/>
                <a:gd name="T37" fmla="*/ 0 h 1460"/>
                <a:gd name="T38" fmla="*/ 1060 w 1060"/>
                <a:gd name="T39" fmla="*/ 1460 h 14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0" h="1460">
                  <a:moveTo>
                    <a:pt x="0" y="52"/>
                  </a:moveTo>
                  <a:cubicBezTo>
                    <a:pt x="16" y="99"/>
                    <a:pt x="32" y="225"/>
                    <a:pt x="96" y="336"/>
                  </a:cubicBezTo>
                  <a:cubicBezTo>
                    <a:pt x="160" y="447"/>
                    <a:pt x="328" y="592"/>
                    <a:pt x="384" y="720"/>
                  </a:cubicBezTo>
                  <a:cubicBezTo>
                    <a:pt x="440" y="848"/>
                    <a:pt x="400" y="1008"/>
                    <a:pt x="432" y="1104"/>
                  </a:cubicBezTo>
                  <a:cubicBezTo>
                    <a:pt x="464" y="1200"/>
                    <a:pt x="559" y="1237"/>
                    <a:pt x="576" y="1296"/>
                  </a:cubicBezTo>
                  <a:cubicBezTo>
                    <a:pt x="593" y="1355"/>
                    <a:pt x="529" y="1435"/>
                    <a:pt x="536" y="1460"/>
                  </a:cubicBezTo>
                  <a:lnTo>
                    <a:pt x="616" y="1444"/>
                  </a:lnTo>
                  <a:cubicBezTo>
                    <a:pt x="634" y="1407"/>
                    <a:pt x="659" y="1301"/>
                    <a:pt x="644" y="1236"/>
                  </a:cubicBezTo>
                  <a:cubicBezTo>
                    <a:pt x="629" y="1171"/>
                    <a:pt x="525" y="1133"/>
                    <a:pt x="528" y="1056"/>
                  </a:cubicBezTo>
                  <a:cubicBezTo>
                    <a:pt x="531" y="979"/>
                    <a:pt x="586" y="883"/>
                    <a:pt x="664" y="772"/>
                  </a:cubicBezTo>
                  <a:cubicBezTo>
                    <a:pt x="742" y="661"/>
                    <a:pt x="930" y="517"/>
                    <a:pt x="995" y="388"/>
                  </a:cubicBezTo>
                  <a:cubicBezTo>
                    <a:pt x="1060" y="259"/>
                    <a:pt x="1043" y="81"/>
                    <a:pt x="1056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0000"/>
                </a:gs>
              </a:gsLst>
              <a:lin ang="5400000" scaled="1"/>
            </a:gradFill>
            <a:ln w="1587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9" name="Freeform 45"/>
            <p:cNvSpPr>
              <a:spLocks/>
            </p:cNvSpPr>
            <p:nvPr/>
          </p:nvSpPr>
          <p:spPr bwMode="auto">
            <a:xfrm>
              <a:off x="5794199" y="4432115"/>
              <a:ext cx="850679" cy="1166019"/>
            </a:xfrm>
            <a:custGeom>
              <a:avLst/>
              <a:gdLst>
                <a:gd name="T0" fmla="*/ 1 w 1024"/>
                <a:gd name="T1" fmla="*/ 0 h 1404"/>
                <a:gd name="T2" fmla="*/ 1 w 1024"/>
                <a:gd name="T3" fmla="*/ 0 h 1404"/>
                <a:gd name="T4" fmla="*/ 0 w 1024"/>
                <a:gd name="T5" fmla="*/ 0 h 1404"/>
                <a:gd name="T6" fmla="*/ 0 w 1024"/>
                <a:gd name="T7" fmla="*/ 1 h 1404"/>
                <a:gd name="T8" fmla="*/ 0 w 1024"/>
                <a:gd name="T9" fmla="*/ 1 h 1404"/>
                <a:gd name="T10" fmla="*/ 0 w 1024"/>
                <a:gd name="T11" fmla="*/ 1 h 1404"/>
                <a:gd name="T12" fmla="*/ 0 w 1024"/>
                <a:gd name="T13" fmla="*/ 1 h 1404"/>
                <a:gd name="T14" fmla="*/ 0 w 1024"/>
                <a:gd name="T15" fmla="*/ 1 h 1404"/>
                <a:gd name="T16" fmla="*/ 0 w 1024"/>
                <a:gd name="T17" fmla="*/ 1 h 1404"/>
                <a:gd name="T18" fmla="*/ 0 w 1024"/>
                <a:gd name="T19" fmla="*/ 0 h 1404"/>
                <a:gd name="T20" fmla="*/ 0 w 1024"/>
                <a:gd name="T21" fmla="*/ 0 h 1404"/>
                <a:gd name="T22" fmla="*/ 0 w 1024"/>
                <a:gd name="T23" fmla="*/ 0 h 1404"/>
                <a:gd name="T24" fmla="*/ 0 w 1024"/>
                <a:gd name="T25" fmla="*/ 0 h 1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4"/>
                <a:gd name="T40" fmla="*/ 0 h 1404"/>
                <a:gd name="T41" fmla="*/ 1024 w 1024"/>
                <a:gd name="T42" fmla="*/ 1404 h 14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4" h="1404">
                  <a:moveTo>
                    <a:pt x="1024" y="20"/>
                  </a:moveTo>
                  <a:cubicBezTo>
                    <a:pt x="1001" y="94"/>
                    <a:pt x="953" y="346"/>
                    <a:pt x="884" y="464"/>
                  </a:cubicBezTo>
                  <a:cubicBezTo>
                    <a:pt x="815" y="582"/>
                    <a:pt x="658" y="629"/>
                    <a:pt x="612" y="728"/>
                  </a:cubicBezTo>
                  <a:cubicBezTo>
                    <a:pt x="566" y="827"/>
                    <a:pt x="633" y="973"/>
                    <a:pt x="608" y="1060"/>
                  </a:cubicBezTo>
                  <a:cubicBezTo>
                    <a:pt x="583" y="1147"/>
                    <a:pt x="482" y="1195"/>
                    <a:pt x="464" y="1252"/>
                  </a:cubicBezTo>
                  <a:cubicBezTo>
                    <a:pt x="446" y="1309"/>
                    <a:pt x="507" y="1379"/>
                    <a:pt x="500" y="1404"/>
                  </a:cubicBezTo>
                  <a:lnTo>
                    <a:pt x="424" y="1400"/>
                  </a:lnTo>
                  <a:cubicBezTo>
                    <a:pt x="407" y="1365"/>
                    <a:pt x="381" y="1257"/>
                    <a:pt x="396" y="1192"/>
                  </a:cubicBezTo>
                  <a:cubicBezTo>
                    <a:pt x="411" y="1127"/>
                    <a:pt x="509" y="1069"/>
                    <a:pt x="512" y="1012"/>
                  </a:cubicBezTo>
                  <a:cubicBezTo>
                    <a:pt x="515" y="955"/>
                    <a:pt x="450" y="923"/>
                    <a:pt x="412" y="852"/>
                  </a:cubicBezTo>
                  <a:cubicBezTo>
                    <a:pt x="374" y="781"/>
                    <a:pt x="345" y="669"/>
                    <a:pt x="284" y="584"/>
                  </a:cubicBezTo>
                  <a:cubicBezTo>
                    <a:pt x="223" y="499"/>
                    <a:pt x="90" y="441"/>
                    <a:pt x="45" y="344"/>
                  </a:cubicBezTo>
                  <a:cubicBezTo>
                    <a:pt x="0" y="247"/>
                    <a:pt x="22" y="72"/>
                    <a:pt x="16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0000"/>
                </a:gs>
              </a:gsLst>
              <a:lin ang="5400000" scaled="1"/>
            </a:gradFill>
            <a:ln w="1587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50" name="Freeform 46"/>
            <p:cNvSpPr>
              <a:spLocks/>
            </p:cNvSpPr>
            <p:nvPr/>
          </p:nvSpPr>
          <p:spPr bwMode="auto">
            <a:xfrm>
              <a:off x="4972710" y="5137150"/>
              <a:ext cx="185565" cy="460984"/>
            </a:xfrm>
            <a:custGeom>
              <a:avLst/>
              <a:gdLst>
                <a:gd name="T0" fmla="*/ 0 w 224"/>
                <a:gd name="T1" fmla="*/ 1 h 480"/>
                <a:gd name="T2" fmla="*/ 0 w 224"/>
                <a:gd name="T3" fmla="*/ 0 h 480"/>
                <a:gd name="T4" fmla="*/ 0 w 224"/>
                <a:gd name="T5" fmla="*/ 0 h 480"/>
                <a:gd name="T6" fmla="*/ 0 w 22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480"/>
                <a:gd name="T14" fmla="*/ 224 w 22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480">
                  <a:moveTo>
                    <a:pt x="112" y="480"/>
                  </a:moveTo>
                  <a:cubicBezTo>
                    <a:pt x="168" y="408"/>
                    <a:pt x="224" y="336"/>
                    <a:pt x="208" y="288"/>
                  </a:cubicBezTo>
                  <a:cubicBezTo>
                    <a:pt x="192" y="240"/>
                    <a:pt x="32" y="240"/>
                    <a:pt x="16" y="192"/>
                  </a:cubicBezTo>
                  <a:cubicBezTo>
                    <a:pt x="0" y="144"/>
                    <a:pt x="56" y="72"/>
                    <a:pt x="112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51" name="Freeform 47"/>
            <p:cNvSpPr>
              <a:spLocks/>
            </p:cNvSpPr>
            <p:nvPr/>
          </p:nvSpPr>
          <p:spPr bwMode="auto">
            <a:xfrm>
              <a:off x="5514809" y="5097518"/>
              <a:ext cx="72975" cy="319143"/>
            </a:xfrm>
            <a:custGeom>
              <a:avLst/>
              <a:gdLst>
                <a:gd name="T0" fmla="*/ 0 w 88"/>
                <a:gd name="T1" fmla="*/ 0 h 332"/>
                <a:gd name="T2" fmla="*/ 0 w 88"/>
                <a:gd name="T3" fmla="*/ 0 h 332"/>
                <a:gd name="T4" fmla="*/ 0 w 88"/>
                <a:gd name="T5" fmla="*/ 0 h 332"/>
                <a:gd name="T6" fmla="*/ 0 w 88"/>
                <a:gd name="T7" fmla="*/ 0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332"/>
                <a:gd name="T14" fmla="*/ 88 w 88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332">
                  <a:moveTo>
                    <a:pt x="66" y="0"/>
                  </a:moveTo>
                  <a:cubicBezTo>
                    <a:pt x="55" y="17"/>
                    <a:pt x="0" y="71"/>
                    <a:pt x="2" y="104"/>
                  </a:cubicBezTo>
                  <a:cubicBezTo>
                    <a:pt x="4" y="137"/>
                    <a:pt x="68" y="158"/>
                    <a:pt x="78" y="196"/>
                  </a:cubicBezTo>
                  <a:cubicBezTo>
                    <a:pt x="88" y="234"/>
                    <a:pt x="65" y="304"/>
                    <a:pt x="62" y="332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52" name="Freeform 48"/>
            <p:cNvSpPr>
              <a:spLocks/>
            </p:cNvSpPr>
            <p:nvPr/>
          </p:nvSpPr>
          <p:spPr bwMode="auto">
            <a:xfrm rot="797259">
              <a:off x="5873429" y="5097518"/>
              <a:ext cx="160545" cy="398407"/>
            </a:xfrm>
            <a:custGeom>
              <a:avLst/>
              <a:gdLst>
                <a:gd name="T0" fmla="*/ 0 w 224"/>
                <a:gd name="T1" fmla="*/ 0 h 480"/>
                <a:gd name="T2" fmla="*/ 0 w 224"/>
                <a:gd name="T3" fmla="*/ 0 h 480"/>
                <a:gd name="T4" fmla="*/ 0 w 224"/>
                <a:gd name="T5" fmla="*/ 0 h 480"/>
                <a:gd name="T6" fmla="*/ 0 w 22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480"/>
                <a:gd name="T14" fmla="*/ 224 w 22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480">
                  <a:moveTo>
                    <a:pt x="112" y="480"/>
                  </a:moveTo>
                  <a:cubicBezTo>
                    <a:pt x="168" y="408"/>
                    <a:pt x="224" y="336"/>
                    <a:pt x="208" y="288"/>
                  </a:cubicBezTo>
                  <a:cubicBezTo>
                    <a:pt x="192" y="240"/>
                    <a:pt x="32" y="240"/>
                    <a:pt x="16" y="192"/>
                  </a:cubicBezTo>
                  <a:cubicBezTo>
                    <a:pt x="0" y="144"/>
                    <a:pt x="56" y="72"/>
                    <a:pt x="112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53" name="Freeform 49"/>
            <p:cNvSpPr>
              <a:spLocks/>
            </p:cNvSpPr>
            <p:nvPr/>
          </p:nvSpPr>
          <p:spPr bwMode="auto">
            <a:xfrm rot="1031635" flipH="1">
              <a:off x="6392593" y="5216414"/>
              <a:ext cx="72975" cy="319143"/>
            </a:xfrm>
            <a:custGeom>
              <a:avLst/>
              <a:gdLst>
                <a:gd name="T0" fmla="*/ 0 w 88"/>
                <a:gd name="T1" fmla="*/ 0 h 332"/>
                <a:gd name="T2" fmla="*/ 0 w 88"/>
                <a:gd name="T3" fmla="*/ 0 h 332"/>
                <a:gd name="T4" fmla="*/ 0 w 88"/>
                <a:gd name="T5" fmla="*/ 0 h 332"/>
                <a:gd name="T6" fmla="*/ 0 w 88"/>
                <a:gd name="T7" fmla="*/ 0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332"/>
                <a:gd name="T14" fmla="*/ 88 w 88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332">
                  <a:moveTo>
                    <a:pt x="66" y="0"/>
                  </a:moveTo>
                  <a:cubicBezTo>
                    <a:pt x="55" y="17"/>
                    <a:pt x="0" y="71"/>
                    <a:pt x="2" y="104"/>
                  </a:cubicBezTo>
                  <a:cubicBezTo>
                    <a:pt x="4" y="137"/>
                    <a:pt x="68" y="158"/>
                    <a:pt x="78" y="196"/>
                  </a:cubicBezTo>
                  <a:cubicBezTo>
                    <a:pt x="88" y="234"/>
                    <a:pt x="65" y="304"/>
                    <a:pt x="62" y="332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3" name="Arc 39"/>
            <p:cNvSpPr>
              <a:spLocks/>
            </p:cNvSpPr>
            <p:nvPr/>
          </p:nvSpPr>
          <p:spPr bwMode="auto">
            <a:xfrm>
              <a:off x="4876800" y="5575189"/>
              <a:ext cx="1916113" cy="1714611"/>
            </a:xfrm>
            <a:custGeom>
              <a:avLst/>
              <a:gdLst>
                <a:gd name="T0" fmla="*/ 0 w 19491"/>
                <a:gd name="T1" fmla="*/ 0 h 21600"/>
                <a:gd name="T2" fmla="*/ 0 w 19491"/>
                <a:gd name="T3" fmla="*/ 0 h 21600"/>
                <a:gd name="T4" fmla="*/ 0 w 19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491"/>
                <a:gd name="T10" fmla="*/ 0 h 21600"/>
                <a:gd name="T11" fmla="*/ 19491 w 19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91" h="21600" fill="none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</a:path>
                <a:path w="19491" h="21600" stroke="0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  <a:lnTo>
                    <a:pt x="9894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7050088" y="3457575"/>
            <a:ext cx="1916112" cy="2860675"/>
            <a:chOff x="7050088" y="4422775"/>
            <a:chExt cx="1916112" cy="2860675"/>
          </a:xfrm>
        </p:grpSpPr>
        <p:sp>
          <p:nvSpPr>
            <p:cNvPr id="5133" name="Freeform 52"/>
            <p:cNvSpPr>
              <a:spLocks/>
            </p:cNvSpPr>
            <p:nvPr/>
          </p:nvSpPr>
          <p:spPr bwMode="auto">
            <a:xfrm>
              <a:off x="7246078" y="5677969"/>
              <a:ext cx="391979" cy="316926"/>
            </a:xfrm>
            <a:custGeom>
              <a:avLst/>
              <a:gdLst>
                <a:gd name="T0" fmla="*/ 0 w 472"/>
                <a:gd name="T1" fmla="*/ 0 h 544"/>
                <a:gd name="T2" fmla="*/ 0 w 472"/>
                <a:gd name="T3" fmla="*/ 0 h 544"/>
                <a:gd name="T4" fmla="*/ 0 w 472"/>
                <a:gd name="T5" fmla="*/ 0 h 544"/>
                <a:gd name="T6" fmla="*/ 0 w 472"/>
                <a:gd name="T7" fmla="*/ 0 h 544"/>
                <a:gd name="T8" fmla="*/ 0 w 47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544"/>
                <a:gd name="T17" fmla="*/ 472 w 47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544">
                  <a:moveTo>
                    <a:pt x="328" y="544"/>
                  </a:moveTo>
                  <a:cubicBezTo>
                    <a:pt x="204" y="524"/>
                    <a:pt x="80" y="504"/>
                    <a:pt x="40" y="448"/>
                  </a:cubicBezTo>
                  <a:cubicBezTo>
                    <a:pt x="0" y="392"/>
                    <a:pt x="48" y="280"/>
                    <a:pt x="88" y="208"/>
                  </a:cubicBezTo>
                  <a:cubicBezTo>
                    <a:pt x="128" y="136"/>
                    <a:pt x="216" y="32"/>
                    <a:pt x="280" y="16"/>
                  </a:cubicBezTo>
                  <a:cubicBezTo>
                    <a:pt x="344" y="0"/>
                    <a:pt x="408" y="56"/>
                    <a:pt x="472" y="112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4" name="Freeform 53"/>
            <p:cNvSpPr>
              <a:spLocks/>
            </p:cNvSpPr>
            <p:nvPr/>
          </p:nvSpPr>
          <p:spPr bwMode="auto">
            <a:xfrm>
              <a:off x="7677672" y="5690479"/>
              <a:ext cx="85485" cy="308586"/>
            </a:xfrm>
            <a:custGeom>
              <a:avLst/>
              <a:gdLst>
                <a:gd name="T0" fmla="*/ 0 w 104"/>
                <a:gd name="T1" fmla="*/ 0 h 480"/>
                <a:gd name="T2" fmla="*/ 0 w 104"/>
                <a:gd name="T3" fmla="*/ 0 h 480"/>
                <a:gd name="T4" fmla="*/ 0 w 104"/>
                <a:gd name="T5" fmla="*/ 0 h 480"/>
                <a:gd name="T6" fmla="*/ 0 w 10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480"/>
                <a:gd name="T14" fmla="*/ 104 w 10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480">
                  <a:moveTo>
                    <a:pt x="0" y="0"/>
                  </a:moveTo>
                  <a:cubicBezTo>
                    <a:pt x="44" y="48"/>
                    <a:pt x="88" y="96"/>
                    <a:pt x="96" y="144"/>
                  </a:cubicBezTo>
                  <a:cubicBezTo>
                    <a:pt x="104" y="192"/>
                    <a:pt x="48" y="232"/>
                    <a:pt x="48" y="288"/>
                  </a:cubicBezTo>
                  <a:cubicBezTo>
                    <a:pt x="48" y="344"/>
                    <a:pt x="88" y="448"/>
                    <a:pt x="96" y="480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5" name="Freeform 54"/>
            <p:cNvSpPr>
              <a:spLocks/>
            </p:cNvSpPr>
            <p:nvPr/>
          </p:nvSpPr>
          <p:spPr bwMode="auto">
            <a:xfrm>
              <a:off x="7802772" y="5630013"/>
              <a:ext cx="446189" cy="337776"/>
            </a:xfrm>
            <a:custGeom>
              <a:avLst/>
              <a:gdLst>
                <a:gd name="T0" fmla="*/ 0 w 536"/>
                <a:gd name="T1" fmla="*/ 0 h 528"/>
                <a:gd name="T2" fmla="*/ 0 w 536"/>
                <a:gd name="T3" fmla="*/ 0 h 528"/>
                <a:gd name="T4" fmla="*/ 0 w 536"/>
                <a:gd name="T5" fmla="*/ 0 h 528"/>
                <a:gd name="T6" fmla="*/ 0 w 536"/>
                <a:gd name="T7" fmla="*/ 0 h 528"/>
                <a:gd name="T8" fmla="*/ 0 w 536"/>
                <a:gd name="T9" fmla="*/ 0 h 528"/>
                <a:gd name="T10" fmla="*/ 0 w 536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528"/>
                <a:gd name="T20" fmla="*/ 536 w 536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528">
                  <a:moveTo>
                    <a:pt x="176" y="528"/>
                  </a:moveTo>
                  <a:cubicBezTo>
                    <a:pt x="292" y="516"/>
                    <a:pt x="408" y="504"/>
                    <a:pt x="464" y="432"/>
                  </a:cubicBezTo>
                  <a:cubicBezTo>
                    <a:pt x="520" y="360"/>
                    <a:pt x="536" y="168"/>
                    <a:pt x="512" y="96"/>
                  </a:cubicBezTo>
                  <a:cubicBezTo>
                    <a:pt x="488" y="24"/>
                    <a:pt x="400" y="0"/>
                    <a:pt x="320" y="0"/>
                  </a:cubicBezTo>
                  <a:cubicBezTo>
                    <a:pt x="240" y="0"/>
                    <a:pt x="64" y="48"/>
                    <a:pt x="32" y="96"/>
                  </a:cubicBezTo>
                  <a:cubicBezTo>
                    <a:pt x="0" y="144"/>
                    <a:pt x="64" y="216"/>
                    <a:pt x="128" y="288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6" name="Freeform 55"/>
            <p:cNvSpPr>
              <a:spLocks/>
            </p:cNvSpPr>
            <p:nvPr/>
          </p:nvSpPr>
          <p:spPr bwMode="auto">
            <a:xfrm>
              <a:off x="8309426" y="5669629"/>
              <a:ext cx="423254" cy="298161"/>
            </a:xfrm>
            <a:custGeom>
              <a:avLst/>
              <a:gdLst>
                <a:gd name="T0" fmla="*/ 0 w 512"/>
                <a:gd name="T1" fmla="*/ 0 h 464"/>
                <a:gd name="T2" fmla="*/ 0 w 512"/>
                <a:gd name="T3" fmla="*/ 0 h 464"/>
                <a:gd name="T4" fmla="*/ 0 w 512"/>
                <a:gd name="T5" fmla="*/ 0 h 464"/>
                <a:gd name="T6" fmla="*/ 0 w 512"/>
                <a:gd name="T7" fmla="*/ 0 h 464"/>
                <a:gd name="T8" fmla="*/ 0 w 512"/>
                <a:gd name="T9" fmla="*/ 0 h 464"/>
                <a:gd name="T10" fmla="*/ 0 w 51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2"/>
                <a:gd name="T19" fmla="*/ 0 h 464"/>
                <a:gd name="T20" fmla="*/ 512 w 51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2" h="464">
                  <a:moveTo>
                    <a:pt x="168" y="464"/>
                  </a:moveTo>
                  <a:cubicBezTo>
                    <a:pt x="104" y="404"/>
                    <a:pt x="40" y="344"/>
                    <a:pt x="24" y="272"/>
                  </a:cubicBezTo>
                  <a:cubicBezTo>
                    <a:pt x="8" y="200"/>
                    <a:pt x="0" y="64"/>
                    <a:pt x="72" y="32"/>
                  </a:cubicBezTo>
                  <a:cubicBezTo>
                    <a:pt x="144" y="0"/>
                    <a:pt x="400" y="40"/>
                    <a:pt x="456" y="80"/>
                  </a:cubicBezTo>
                  <a:cubicBezTo>
                    <a:pt x="512" y="120"/>
                    <a:pt x="400" y="216"/>
                    <a:pt x="408" y="272"/>
                  </a:cubicBezTo>
                  <a:cubicBezTo>
                    <a:pt x="416" y="328"/>
                    <a:pt x="460" y="372"/>
                    <a:pt x="504" y="416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7" name="Freeform 56"/>
            <p:cNvSpPr>
              <a:spLocks/>
            </p:cNvSpPr>
            <p:nvPr/>
          </p:nvSpPr>
          <p:spPr bwMode="auto">
            <a:xfrm>
              <a:off x="7173103" y="4422775"/>
              <a:ext cx="879869" cy="1203068"/>
            </a:xfrm>
            <a:custGeom>
              <a:avLst/>
              <a:gdLst>
                <a:gd name="T0" fmla="*/ 0 w 1060"/>
                <a:gd name="T1" fmla="*/ 0 h 1450"/>
                <a:gd name="T2" fmla="*/ 0 w 1060"/>
                <a:gd name="T3" fmla="*/ 0 h 1450"/>
                <a:gd name="T4" fmla="*/ 0 w 1060"/>
                <a:gd name="T5" fmla="*/ 0 h 1450"/>
                <a:gd name="T6" fmla="*/ 0 w 1060"/>
                <a:gd name="T7" fmla="*/ 1 h 1450"/>
                <a:gd name="T8" fmla="*/ 0 w 1060"/>
                <a:gd name="T9" fmla="*/ 1 h 1450"/>
                <a:gd name="T10" fmla="*/ 0 w 1060"/>
                <a:gd name="T11" fmla="*/ 1 h 1450"/>
                <a:gd name="T12" fmla="*/ 0 w 1060"/>
                <a:gd name="T13" fmla="*/ 1 h 1450"/>
                <a:gd name="T14" fmla="*/ 0 w 1060"/>
                <a:gd name="T15" fmla="*/ 1 h 1450"/>
                <a:gd name="T16" fmla="*/ 0 w 1060"/>
                <a:gd name="T17" fmla="*/ 1 h 1450"/>
                <a:gd name="T18" fmla="*/ 1 w 1060"/>
                <a:gd name="T19" fmla="*/ 0 h 1450"/>
                <a:gd name="T20" fmla="*/ 1 w 1060"/>
                <a:gd name="T21" fmla="*/ 0 h 1450"/>
                <a:gd name="T22" fmla="*/ 1 w 1060"/>
                <a:gd name="T23" fmla="*/ 0 h 14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0"/>
                <a:gd name="T37" fmla="*/ 0 h 1450"/>
                <a:gd name="T38" fmla="*/ 1060 w 1060"/>
                <a:gd name="T39" fmla="*/ 1450 h 14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0" h="1450">
                  <a:moveTo>
                    <a:pt x="0" y="16"/>
                  </a:moveTo>
                  <a:cubicBezTo>
                    <a:pt x="10" y="61"/>
                    <a:pt x="15" y="187"/>
                    <a:pt x="60" y="294"/>
                  </a:cubicBezTo>
                  <a:cubicBezTo>
                    <a:pt x="105" y="401"/>
                    <a:pt x="215" y="545"/>
                    <a:pt x="272" y="658"/>
                  </a:cubicBezTo>
                  <a:cubicBezTo>
                    <a:pt x="329" y="771"/>
                    <a:pt x="378" y="872"/>
                    <a:pt x="400" y="974"/>
                  </a:cubicBezTo>
                  <a:cubicBezTo>
                    <a:pt x="422" y="1076"/>
                    <a:pt x="405" y="1191"/>
                    <a:pt x="404" y="1270"/>
                  </a:cubicBezTo>
                  <a:cubicBezTo>
                    <a:pt x="403" y="1349"/>
                    <a:pt x="381" y="1423"/>
                    <a:pt x="392" y="1450"/>
                  </a:cubicBezTo>
                  <a:lnTo>
                    <a:pt x="468" y="1430"/>
                  </a:lnTo>
                  <a:cubicBezTo>
                    <a:pt x="487" y="1393"/>
                    <a:pt x="475" y="1307"/>
                    <a:pt x="508" y="1226"/>
                  </a:cubicBezTo>
                  <a:cubicBezTo>
                    <a:pt x="541" y="1145"/>
                    <a:pt x="603" y="1041"/>
                    <a:pt x="668" y="942"/>
                  </a:cubicBezTo>
                  <a:cubicBezTo>
                    <a:pt x="733" y="843"/>
                    <a:pt x="844" y="733"/>
                    <a:pt x="900" y="634"/>
                  </a:cubicBezTo>
                  <a:cubicBezTo>
                    <a:pt x="956" y="535"/>
                    <a:pt x="976" y="456"/>
                    <a:pt x="1003" y="350"/>
                  </a:cubicBezTo>
                  <a:cubicBezTo>
                    <a:pt x="1030" y="244"/>
                    <a:pt x="1048" y="73"/>
                    <a:pt x="1060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587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8" name="Freeform 57"/>
            <p:cNvSpPr>
              <a:spLocks/>
            </p:cNvSpPr>
            <p:nvPr/>
          </p:nvSpPr>
          <p:spPr bwMode="auto">
            <a:xfrm>
              <a:off x="7821537" y="4939865"/>
              <a:ext cx="698474" cy="663043"/>
            </a:xfrm>
            <a:custGeom>
              <a:avLst/>
              <a:gdLst>
                <a:gd name="T0" fmla="*/ 0 w 843"/>
                <a:gd name="T1" fmla="*/ 0 h 798"/>
                <a:gd name="T2" fmla="*/ 0 w 843"/>
                <a:gd name="T3" fmla="*/ 0 h 798"/>
                <a:gd name="T4" fmla="*/ 0 w 843"/>
                <a:gd name="T5" fmla="*/ 0 h 798"/>
                <a:gd name="T6" fmla="*/ 0 w 843"/>
                <a:gd name="T7" fmla="*/ 0 h 798"/>
                <a:gd name="T8" fmla="*/ 0 w 843"/>
                <a:gd name="T9" fmla="*/ 0 h 798"/>
                <a:gd name="T10" fmla="*/ 0 w 843"/>
                <a:gd name="T11" fmla="*/ 0 h 798"/>
                <a:gd name="T12" fmla="*/ 0 w 843"/>
                <a:gd name="T13" fmla="*/ 0 h 798"/>
                <a:gd name="T14" fmla="*/ 0 w 843"/>
                <a:gd name="T15" fmla="*/ 0 h 798"/>
                <a:gd name="T16" fmla="*/ 0 w 843"/>
                <a:gd name="T17" fmla="*/ 0 h 798"/>
                <a:gd name="T18" fmla="*/ 0 w 843"/>
                <a:gd name="T19" fmla="*/ 0 h 798"/>
                <a:gd name="T20" fmla="*/ 0 w 843"/>
                <a:gd name="T21" fmla="*/ 0 h 798"/>
                <a:gd name="T22" fmla="*/ 0 w 843"/>
                <a:gd name="T23" fmla="*/ 0 h 798"/>
                <a:gd name="T24" fmla="*/ 0 w 843"/>
                <a:gd name="T25" fmla="*/ 0 h 798"/>
                <a:gd name="T26" fmla="*/ 0 w 843"/>
                <a:gd name="T27" fmla="*/ 0 h 798"/>
                <a:gd name="T28" fmla="*/ 0 w 843"/>
                <a:gd name="T29" fmla="*/ 0 h 798"/>
                <a:gd name="T30" fmla="*/ 0 w 843"/>
                <a:gd name="T31" fmla="*/ 0 h 798"/>
                <a:gd name="T32" fmla="*/ 0 w 843"/>
                <a:gd name="T33" fmla="*/ 0 h 798"/>
                <a:gd name="T34" fmla="*/ 0 w 843"/>
                <a:gd name="T35" fmla="*/ 0 h 7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3"/>
                <a:gd name="T55" fmla="*/ 0 h 798"/>
                <a:gd name="T56" fmla="*/ 843 w 843"/>
                <a:gd name="T57" fmla="*/ 798 h 7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3" h="798">
                  <a:moveTo>
                    <a:pt x="44" y="766"/>
                  </a:moveTo>
                  <a:cubicBezTo>
                    <a:pt x="20" y="726"/>
                    <a:pt x="0" y="639"/>
                    <a:pt x="0" y="542"/>
                  </a:cubicBezTo>
                  <a:cubicBezTo>
                    <a:pt x="0" y="445"/>
                    <a:pt x="1" y="268"/>
                    <a:pt x="44" y="182"/>
                  </a:cubicBezTo>
                  <a:cubicBezTo>
                    <a:pt x="87" y="96"/>
                    <a:pt x="177" y="52"/>
                    <a:pt x="256" y="26"/>
                  </a:cubicBezTo>
                  <a:cubicBezTo>
                    <a:pt x="335" y="0"/>
                    <a:pt x="435" y="2"/>
                    <a:pt x="516" y="26"/>
                  </a:cubicBezTo>
                  <a:cubicBezTo>
                    <a:pt x="597" y="50"/>
                    <a:pt x="687" y="105"/>
                    <a:pt x="740" y="170"/>
                  </a:cubicBezTo>
                  <a:cubicBezTo>
                    <a:pt x="793" y="235"/>
                    <a:pt x="821" y="339"/>
                    <a:pt x="832" y="418"/>
                  </a:cubicBezTo>
                  <a:cubicBezTo>
                    <a:pt x="843" y="497"/>
                    <a:pt x="819" y="583"/>
                    <a:pt x="804" y="646"/>
                  </a:cubicBezTo>
                  <a:cubicBezTo>
                    <a:pt x="789" y="709"/>
                    <a:pt x="769" y="775"/>
                    <a:pt x="744" y="798"/>
                  </a:cubicBezTo>
                  <a:lnTo>
                    <a:pt x="656" y="786"/>
                  </a:lnTo>
                  <a:cubicBezTo>
                    <a:pt x="649" y="748"/>
                    <a:pt x="701" y="651"/>
                    <a:pt x="704" y="570"/>
                  </a:cubicBezTo>
                  <a:cubicBezTo>
                    <a:pt x="707" y="489"/>
                    <a:pt x="709" y="371"/>
                    <a:pt x="672" y="302"/>
                  </a:cubicBezTo>
                  <a:cubicBezTo>
                    <a:pt x="635" y="233"/>
                    <a:pt x="550" y="181"/>
                    <a:pt x="480" y="158"/>
                  </a:cubicBezTo>
                  <a:cubicBezTo>
                    <a:pt x="410" y="135"/>
                    <a:pt x="314" y="133"/>
                    <a:pt x="252" y="162"/>
                  </a:cubicBezTo>
                  <a:cubicBezTo>
                    <a:pt x="190" y="191"/>
                    <a:pt x="134" y="271"/>
                    <a:pt x="108" y="334"/>
                  </a:cubicBezTo>
                  <a:cubicBezTo>
                    <a:pt x="82" y="397"/>
                    <a:pt x="90" y="471"/>
                    <a:pt x="96" y="542"/>
                  </a:cubicBezTo>
                  <a:cubicBezTo>
                    <a:pt x="102" y="613"/>
                    <a:pt x="153" y="721"/>
                    <a:pt x="144" y="758"/>
                  </a:cubicBezTo>
                  <a:lnTo>
                    <a:pt x="44" y="766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9" name="AutoShape 58"/>
            <p:cNvSpPr>
              <a:spLocks noChangeArrowheads="1"/>
            </p:cNvSpPr>
            <p:nvPr/>
          </p:nvSpPr>
          <p:spPr bwMode="auto">
            <a:xfrm rot="18341427">
              <a:off x="7713113" y="4973226"/>
              <a:ext cx="358627" cy="85485"/>
            </a:xfrm>
            <a:prstGeom prst="irregularSeal1">
              <a:avLst/>
            </a:prstGeom>
            <a:solidFill>
              <a:srgbClr val="00FF00"/>
            </a:solidFill>
            <a:ln w="12700">
              <a:solidFill>
                <a:srgbClr val="92D050"/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0" name="Line 59"/>
            <p:cNvSpPr>
              <a:spLocks noChangeShapeType="1"/>
            </p:cNvSpPr>
            <p:nvPr/>
          </p:nvSpPr>
          <p:spPr bwMode="auto">
            <a:xfrm flipV="1">
              <a:off x="8207261" y="4785572"/>
              <a:ext cx="118845" cy="5191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1" name="Freeform 60"/>
            <p:cNvSpPr>
              <a:spLocks/>
            </p:cNvSpPr>
            <p:nvPr/>
          </p:nvSpPr>
          <p:spPr bwMode="auto">
            <a:xfrm>
              <a:off x="8032121" y="4514517"/>
              <a:ext cx="227265" cy="383647"/>
            </a:xfrm>
            <a:custGeom>
              <a:avLst/>
              <a:gdLst>
                <a:gd name="T0" fmla="*/ 0 w 274"/>
                <a:gd name="T1" fmla="*/ 0 h 463"/>
                <a:gd name="T2" fmla="*/ 0 w 274"/>
                <a:gd name="T3" fmla="*/ 0 h 463"/>
                <a:gd name="T4" fmla="*/ 0 w 274"/>
                <a:gd name="T5" fmla="*/ 0 h 463"/>
                <a:gd name="T6" fmla="*/ 0 w 274"/>
                <a:gd name="T7" fmla="*/ 0 h 463"/>
                <a:gd name="T8" fmla="*/ 0 w 274"/>
                <a:gd name="T9" fmla="*/ 0 h 463"/>
                <a:gd name="T10" fmla="*/ 0 w 274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463"/>
                <a:gd name="T20" fmla="*/ 274 w 274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463">
                  <a:moveTo>
                    <a:pt x="0" y="463"/>
                  </a:moveTo>
                  <a:cubicBezTo>
                    <a:pt x="11" y="445"/>
                    <a:pt x="58" y="383"/>
                    <a:pt x="68" y="352"/>
                  </a:cubicBezTo>
                  <a:cubicBezTo>
                    <a:pt x="78" y="320"/>
                    <a:pt x="52" y="295"/>
                    <a:pt x="62" y="275"/>
                  </a:cubicBezTo>
                  <a:cubicBezTo>
                    <a:pt x="71" y="254"/>
                    <a:pt x="112" y="255"/>
                    <a:pt x="125" y="227"/>
                  </a:cubicBezTo>
                  <a:cubicBezTo>
                    <a:pt x="138" y="199"/>
                    <a:pt x="117" y="146"/>
                    <a:pt x="142" y="108"/>
                  </a:cubicBezTo>
                  <a:cubicBezTo>
                    <a:pt x="167" y="70"/>
                    <a:pt x="247" y="22"/>
                    <a:pt x="274" y="0"/>
                  </a:cubicBezTo>
                </a:path>
              </a:pathLst>
            </a:custGeom>
            <a:noFill/>
            <a:ln w="19050" cap="flat" cmpd="sng">
              <a:solidFill>
                <a:srgbClr val="00CC00"/>
              </a:solidFill>
              <a:prstDash val="solid"/>
              <a:round/>
              <a:headEnd type="none" w="med" len="med"/>
              <a:tailEnd type="arrow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2" name="Freeform 61"/>
            <p:cNvSpPr>
              <a:spLocks/>
            </p:cNvSpPr>
            <p:nvPr/>
          </p:nvSpPr>
          <p:spPr bwMode="auto">
            <a:xfrm>
              <a:off x="7671417" y="5177560"/>
              <a:ext cx="123015" cy="279395"/>
            </a:xfrm>
            <a:custGeom>
              <a:avLst/>
              <a:gdLst>
                <a:gd name="T0" fmla="*/ 0 w 196"/>
                <a:gd name="T1" fmla="*/ 0 h 366"/>
                <a:gd name="T2" fmla="*/ 0 w 196"/>
                <a:gd name="T3" fmla="*/ 0 h 366"/>
                <a:gd name="T4" fmla="*/ 0 w 196"/>
                <a:gd name="T5" fmla="*/ 0 h 366"/>
                <a:gd name="T6" fmla="*/ 0 w 196"/>
                <a:gd name="T7" fmla="*/ 0 h 366"/>
                <a:gd name="T8" fmla="*/ 0 w 196"/>
                <a:gd name="T9" fmla="*/ 0 h 366"/>
                <a:gd name="T10" fmla="*/ 0 w 196"/>
                <a:gd name="T11" fmla="*/ 0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366"/>
                <a:gd name="T20" fmla="*/ 196 w 196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366">
                  <a:moveTo>
                    <a:pt x="196" y="0"/>
                  </a:moveTo>
                  <a:cubicBezTo>
                    <a:pt x="185" y="10"/>
                    <a:pt x="137" y="35"/>
                    <a:pt x="128" y="58"/>
                  </a:cubicBezTo>
                  <a:cubicBezTo>
                    <a:pt x="119" y="81"/>
                    <a:pt x="152" y="120"/>
                    <a:pt x="141" y="139"/>
                  </a:cubicBezTo>
                  <a:cubicBezTo>
                    <a:pt x="130" y="158"/>
                    <a:pt x="76" y="149"/>
                    <a:pt x="64" y="170"/>
                  </a:cubicBezTo>
                  <a:cubicBezTo>
                    <a:pt x="52" y="191"/>
                    <a:pt x="80" y="231"/>
                    <a:pt x="69" y="264"/>
                  </a:cubicBezTo>
                  <a:cubicBezTo>
                    <a:pt x="58" y="297"/>
                    <a:pt x="14" y="345"/>
                    <a:pt x="0" y="366"/>
                  </a:cubicBezTo>
                </a:path>
              </a:pathLst>
            </a:custGeom>
            <a:noFill/>
            <a:ln w="19050" cap="flat" cmpd="sng">
              <a:solidFill>
                <a:srgbClr val="00CC00"/>
              </a:solidFill>
              <a:prstDash val="solid"/>
              <a:round/>
              <a:headEnd type="none" w="med" len="med"/>
              <a:tailEnd type="arrow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2" name="Arc 51"/>
            <p:cNvSpPr>
              <a:spLocks/>
            </p:cNvSpPr>
            <p:nvPr/>
          </p:nvSpPr>
          <p:spPr bwMode="auto">
            <a:xfrm>
              <a:off x="7050088" y="5569547"/>
              <a:ext cx="1916112" cy="1713903"/>
            </a:xfrm>
            <a:custGeom>
              <a:avLst/>
              <a:gdLst>
                <a:gd name="T0" fmla="*/ 0 w 19491"/>
                <a:gd name="T1" fmla="*/ 0 h 21600"/>
                <a:gd name="T2" fmla="*/ 0 w 19491"/>
                <a:gd name="T3" fmla="*/ 0 h 21600"/>
                <a:gd name="T4" fmla="*/ 0 w 19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491"/>
                <a:gd name="T10" fmla="*/ 0 h 21600"/>
                <a:gd name="T11" fmla="*/ 19491 w 19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91" h="21600" fill="none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</a:path>
                <a:path w="19491" h="21600" stroke="0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  <a:lnTo>
                    <a:pt x="9894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6146800" y="990600"/>
            <a:ext cx="2844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+mn-lt"/>
              </a:rPr>
              <a:t>Once we have a ~10</a:t>
            </a:r>
            <a:r>
              <a:rPr lang="en-US" i="0" baseline="28000" dirty="0" smtClean="0">
                <a:solidFill>
                  <a:srgbClr val="FFFFCC"/>
                </a:solidFill>
                <a:latin typeface="+mn-lt"/>
              </a:rPr>
              <a:t>6</a:t>
            </a:r>
            <a:r>
              <a:rPr lang="en-US" sz="2000" i="0" dirty="0" smtClean="0">
                <a:solidFill>
                  <a:srgbClr val="FFFFCC"/>
                </a:solidFill>
                <a:latin typeface="+mn-lt"/>
              </a:rPr>
              <a:t> K corona, we still don’t know if Parker’s (1958) theory for </a:t>
            </a:r>
            <a:r>
              <a:rPr lang="en-US" sz="2000" b="1" i="0" dirty="0" smtClean="0">
                <a:solidFill>
                  <a:srgbClr val="FF7C80"/>
                </a:solidFill>
                <a:latin typeface="+mn-lt"/>
              </a:rPr>
              <a:t>gas-pressure acceleration</a:t>
            </a:r>
            <a:r>
              <a:rPr lang="en-US" sz="2000" i="0" dirty="0" smtClean="0">
                <a:solidFill>
                  <a:srgbClr val="FFFFCC"/>
                </a:solidFill>
                <a:latin typeface="+mn-lt"/>
              </a:rPr>
              <a:t> is sufficient for driving the solar wind.</a:t>
            </a:r>
            <a:endParaRPr lang="en-US" sz="2000" i="0" dirty="0">
              <a:solidFill>
                <a:srgbClr val="FFFFCC"/>
              </a:solidFill>
              <a:latin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57200" y="5257800"/>
            <a:ext cx="7924800" cy="677108"/>
            <a:chOff x="457200" y="5257800"/>
            <a:chExt cx="7924800" cy="677108"/>
          </a:xfrm>
        </p:grpSpPr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5715000" y="5257800"/>
              <a:ext cx="26670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5000"/>
                </a:spcBef>
                <a:buSzPct val="115000"/>
              </a:pPr>
              <a:r>
                <a:rPr lang="en-US" sz="2000" i="0" dirty="0">
                  <a:solidFill>
                    <a:srgbClr val="FFFFCC"/>
                  </a:solidFill>
                  <a:latin typeface="+mn-lt"/>
                </a:rPr>
                <a:t>Roberts (2010) says </a:t>
              </a:r>
              <a:r>
                <a:rPr lang="en-US" sz="2000" i="0" dirty="0" smtClean="0">
                  <a:solidFill>
                    <a:srgbClr val="FFFFCC"/>
                  </a:solidFill>
                  <a:latin typeface="+mn-lt"/>
                </a:rPr>
                <a:t>neither idea works !?</a:t>
              </a:r>
              <a:endParaRPr lang="en-US" sz="2000" i="0" dirty="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457200" y="5257800"/>
              <a:ext cx="43434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5000"/>
                </a:spcBef>
                <a:buSzPct val="115000"/>
              </a:pPr>
              <a:r>
                <a:rPr lang="en-US" sz="2000" i="0" dirty="0">
                  <a:solidFill>
                    <a:srgbClr val="FFFFCC"/>
                  </a:solidFill>
                  <a:latin typeface="+mn-lt"/>
                </a:rPr>
                <a:t>Cranmer &amp; van Ballegooijen (2010) say </a:t>
              </a:r>
              <a:r>
                <a:rPr lang="en-US" sz="2000" i="0" dirty="0" smtClean="0">
                  <a:solidFill>
                    <a:srgbClr val="FFFFCC"/>
                  </a:solidFill>
                  <a:latin typeface="+mn-lt"/>
                </a:rPr>
                <a:t>reconn./loop-opening </a:t>
              </a:r>
              <a:r>
                <a:rPr lang="en-US" sz="2000" i="0" dirty="0">
                  <a:solidFill>
                    <a:srgbClr val="FFFFCC"/>
                  </a:solidFill>
                  <a:latin typeface="+mn-lt"/>
                </a:rPr>
                <a:t>doesn’t work.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There’s a natural appeal to “RLO”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8900" y="780330"/>
            <a:ext cx="2715126" cy="19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3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j-lt"/>
              </a:rPr>
              <a:t>Open-field regions show frequent jet-like events.</a:t>
            </a:r>
          </a:p>
          <a:p>
            <a:pPr marL="169863" indent="-169863">
              <a:lnSpc>
                <a:spcPct val="93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j-lt"/>
              </a:rPr>
              <a:t>Evidence 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of</a:t>
            </a:r>
            <a:r>
              <a:rPr lang="en-US" sz="2000" i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i="0" dirty="0" smtClean="0">
                <a:solidFill>
                  <a:srgbClr val="FF7C80"/>
                </a:solidFill>
                <a:latin typeface="+mj-lt"/>
              </a:rPr>
              <a:t>magnetic </a:t>
            </a:r>
            <a:r>
              <a:rPr lang="en-US" sz="2000" b="1" i="0" dirty="0">
                <a:solidFill>
                  <a:srgbClr val="FF7C80"/>
                </a:solidFill>
                <a:latin typeface="+mj-lt"/>
              </a:rPr>
              <a:t>reconnection</a:t>
            </a:r>
            <a:r>
              <a:rPr lang="en-US" sz="2000" b="1" i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between open and closed 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fields.</a:t>
            </a:r>
            <a:endParaRPr lang="en-US" sz="2000" i="0" dirty="0">
              <a:solidFill>
                <a:srgbClr val="FFFFCC"/>
              </a:solidFill>
              <a:latin typeface="+mj-lt"/>
            </a:endParaRPr>
          </a:p>
        </p:txBody>
      </p:sp>
      <p:pic>
        <p:nvPicPr>
          <p:cNvPr id="14" name="Picture 40" descr="nishizuka08_crop.gif"/>
          <p:cNvPicPr>
            <a:picLocks noChangeAspect="1"/>
          </p:cNvPicPr>
          <p:nvPr/>
        </p:nvPicPr>
        <p:blipFill>
          <a:blip r:embed="rId2" cstate="print"/>
          <a:srcRect t="5565" r="969" b="2783"/>
          <a:stretch>
            <a:fillRect/>
          </a:stretch>
        </p:blipFill>
        <p:spPr bwMode="auto">
          <a:xfrm>
            <a:off x="2956631" y="838200"/>
            <a:ext cx="6034969" cy="192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956300" y="2517917"/>
            <a:ext cx="3048000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r">
              <a:lnSpc>
                <a:spcPct val="95000"/>
              </a:lnSpc>
              <a:spcBef>
                <a:spcPct val="55000"/>
              </a:spcBef>
              <a:buSzPct val="115000"/>
              <a:defRPr/>
            </a:pPr>
            <a:r>
              <a:rPr lang="en-US" sz="1200" dirty="0">
                <a:latin typeface="+mj-lt"/>
                <a:cs typeface="Arial" pitchFamily="34" charset="0"/>
              </a:rPr>
              <a:t>Hinode/SOT:  </a:t>
            </a:r>
            <a:r>
              <a:rPr lang="en-US" sz="1200" i="0" dirty="0">
                <a:latin typeface="+mj-lt"/>
                <a:cs typeface="Arial" pitchFamily="34" charset="0"/>
              </a:rPr>
              <a:t>Nishizuka et al. (2008)</a:t>
            </a:r>
          </a:p>
        </p:txBody>
      </p:sp>
      <p:pic>
        <p:nvPicPr>
          <p:cNvPr id="18" name="Picture 10" descr="rusin.gif"/>
          <p:cNvPicPr>
            <a:picLocks noChangeAspect="1"/>
          </p:cNvPicPr>
          <p:nvPr/>
        </p:nvPicPr>
        <p:blipFill>
          <a:blip r:embed="rId3" cstate="print"/>
          <a:srcRect l="1588" t="7385" r="2383" b="10338"/>
          <a:stretch>
            <a:fillRect/>
          </a:stretch>
        </p:blipFill>
        <p:spPr bwMode="auto">
          <a:xfrm>
            <a:off x="3886200" y="3581400"/>
            <a:ext cx="5105400" cy="23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8"/>
          <p:cNvCxnSpPr>
            <a:cxnSpLocks noChangeShapeType="1"/>
          </p:cNvCxnSpPr>
          <p:nvPr/>
        </p:nvCxnSpPr>
        <p:spPr bwMode="auto">
          <a:xfrm flipV="1">
            <a:off x="3657600" y="4394200"/>
            <a:ext cx="2004060" cy="154138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0"/>
          <p:cNvCxnSpPr>
            <a:cxnSpLocks noChangeShapeType="1"/>
          </p:cNvCxnSpPr>
          <p:nvPr/>
        </p:nvCxnSpPr>
        <p:spPr bwMode="auto">
          <a:xfrm>
            <a:off x="3668295" y="3588084"/>
            <a:ext cx="2000985" cy="745156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Rectangle 13"/>
          <p:cNvSpPr>
            <a:spLocks noChangeArrowheads="1"/>
          </p:cNvSpPr>
          <p:nvPr/>
        </p:nvSpPr>
        <p:spPr bwMode="auto">
          <a:xfrm rot="18153441">
            <a:off x="5646102" y="4318018"/>
            <a:ext cx="100012" cy="698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+mj-lt"/>
            </a:endParaRPr>
          </a:p>
        </p:txBody>
      </p:sp>
      <p:pic>
        <p:nvPicPr>
          <p:cNvPr id="17" name="Picture 8" descr="monte_lines.gif"/>
          <p:cNvPicPr>
            <a:picLocks noChangeAspect="1"/>
          </p:cNvPicPr>
          <p:nvPr/>
        </p:nvPicPr>
        <p:blipFill>
          <a:blip r:embed="rId4" cstate="print"/>
          <a:srcRect l="3728" t="29802" r="1491"/>
          <a:stretch>
            <a:fillRect/>
          </a:stretch>
        </p:blipFill>
        <p:spPr bwMode="auto">
          <a:xfrm>
            <a:off x="152400" y="3583021"/>
            <a:ext cx="3524073" cy="235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86600" y="3632200"/>
            <a:ext cx="1828800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algn="r">
              <a:lnSpc>
                <a:spcPct val="95000"/>
              </a:lnSpc>
              <a:spcBef>
                <a:spcPct val="55000"/>
              </a:spcBef>
              <a:buSzPct val="115000"/>
              <a:defRPr/>
            </a:pPr>
            <a:r>
              <a:rPr lang="en-US" sz="1200" dirty="0" smtClean="0">
                <a:latin typeface="+mj-lt"/>
                <a:cs typeface="Arial" pitchFamily="34" charset="0"/>
              </a:rPr>
              <a:t>Antiochos et al. (2011)</a:t>
            </a:r>
            <a:endParaRPr lang="en-US" sz="1200" i="0" dirty="0">
              <a:latin typeface="+mj-lt"/>
              <a:cs typeface="Arial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8900" y="2827338"/>
            <a:ext cx="89789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400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j-lt"/>
              </a:rPr>
              <a:t>But is there enough mass &amp; energy released (in the</a:t>
            </a:r>
            <a:r>
              <a:rPr lang="en-US" sz="2000" i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i="0" dirty="0">
                <a:solidFill>
                  <a:srgbClr val="FF7C80"/>
                </a:solidFill>
                <a:latin typeface="+mj-lt"/>
              </a:rPr>
              <a:t>subset</a:t>
            </a:r>
            <a:r>
              <a:rPr lang="en-US" sz="2000" i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of reconnection events that turn closed fields into open fields) to 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heat/accelerate the entire corona &amp; wind?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processes drive solar wind acceleration?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6200" y="781050"/>
            <a:ext cx="89154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Times New Roman" pitchFamily="18" charset="0"/>
              </a:rPr>
              <a:t>No matter the relative importance of 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reconnection </a:t>
            </a:r>
            <a:r>
              <a:rPr lang="en-US" sz="2000" i="0" dirty="0">
                <a:solidFill>
                  <a:srgbClr val="FFFFCC"/>
                </a:solidFill>
                <a:latin typeface="Times New Roman" pitchFamily="18" charset="0"/>
              </a:rPr>
              <a:t>events, we </a:t>
            </a:r>
            <a:r>
              <a:rPr lang="en-US" sz="2000" b="1" i="0" dirty="0">
                <a:solidFill>
                  <a:srgbClr val="FFFFCC"/>
                </a:solidFill>
                <a:latin typeface="Times New Roman" pitchFamily="18" charset="0"/>
              </a:rPr>
              <a:t>do</a:t>
            </a:r>
            <a:r>
              <a:rPr lang="en-US" sz="2000" i="0" dirty="0">
                <a:solidFill>
                  <a:srgbClr val="FFFFCC"/>
                </a:solidFill>
                <a:latin typeface="Times New Roman" pitchFamily="18" charset="0"/>
              </a:rPr>
              <a:t> know that waves and turbulent motions are present 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everywhere... from photosphere to heliosphere.</a:t>
            </a:r>
            <a:endParaRPr lang="en-US" sz="2000" i="0" dirty="0">
              <a:solidFill>
                <a:srgbClr val="FFFFCC"/>
              </a:solidFill>
              <a:latin typeface="Times New Roman" pitchFamily="18" charset="0"/>
            </a:endParaRPr>
          </a:p>
          <a:p>
            <a:pPr marL="169863" indent="-169863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Times New Roman" pitchFamily="18" charset="0"/>
              </a:rPr>
              <a:t>How much can be accomplished by only 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these processes?</a:t>
            </a:r>
            <a:endParaRPr lang="en-US" i="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52400" y="1905000"/>
            <a:ext cx="8858250" cy="4114800"/>
            <a:chOff x="152399" y="1295400"/>
            <a:chExt cx="8857913" cy="4114800"/>
          </a:xfrm>
        </p:grpSpPr>
        <p:pic>
          <p:nvPicPr>
            <p:cNvPr id="13317" name="Picture 56" descr="cvb05_dv_2010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399" y="1295400"/>
              <a:ext cx="8857913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TextBox 57"/>
            <p:cNvSpPr txBox="1">
              <a:spLocks noChangeArrowheads="1"/>
            </p:cNvSpPr>
            <p:nvPr/>
          </p:nvSpPr>
          <p:spPr bwMode="auto">
            <a:xfrm>
              <a:off x="1752600" y="1795046"/>
              <a:ext cx="155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Hinode/SOT</a:t>
              </a:r>
            </a:p>
          </p:txBody>
        </p:sp>
        <p:sp>
          <p:nvSpPr>
            <p:cNvPr id="13319" name="TextBox 58"/>
            <p:cNvSpPr txBox="1">
              <a:spLocks noChangeArrowheads="1"/>
            </p:cNvSpPr>
            <p:nvPr/>
          </p:nvSpPr>
          <p:spPr bwMode="auto">
            <a:xfrm>
              <a:off x="1219200" y="2362200"/>
              <a:ext cx="97287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G-band bright points</a:t>
              </a:r>
            </a:p>
          </p:txBody>
        </p:sp>
        <p:sp>
          <p:nvSpPr>
            <p:cNvPr id="13320" name="TextBox 59"/>
            <p:cNvSpPr txBox="1">
              <a:spLocks noChangeArrowheads="1"/>
            </p:cNvSpPr>
            <p:nvPr/>
          </p:nvSpPr>
          <p:spPr bwMode="auto">
            <a:xfrm>
              <a:off x="3200400" y="1947446"/>
              <a:ext cx="2042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SUMER/SOHO</a:t>
              </a:r>
            </a:p>
          </p:txBody>
        </p:sp>
        <p:sp>
          <p:nvSpPr>
            <p:cNvPr id="13321" name="TextBox 60"/>
            <p:cNvSpPr txBox="1">
              <a:spLocks noChangeArrowheads="1"/>
            </p:cNvSpPr>
            <p:nvPr/>
          </p:nvSpPr>
          <p:spPr bwMode="auto">
            <a:xfrm>
              <a:off x="7391400" y="3733800"/>
              <a:ext cx="110495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Helios &amp; Ulysses</a:t>
              </a:r>
            </a:p>
          </p:txBody>
        </p:sp>
        <p:sp>
          <p:nvSpPr>
            <p:cNvPr id="13322" name="TextBox 61"/>
            <p:cNvSpPr txBox="1">
              <a:spLocks noChangeArrowheads="1"/>
            </p:cNvSpPr>
            <p:nvPr/>
          </p:nvSpPr>
          <p:spPr bwMode="auto">
            <a:xfrm>
              <a:off x="5105400" y="3429000"/>
              <a:ext cx="16221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UVCS/SOHO</a:t>
              </a:r>
            </a:p>
          </p:txBody>
        </p:sp>
        <p:sp>
          <p:nvSpPr>
            <p:cNvPr id="13323" name="TextBox 62"/>
            <p:cNvSpPr txBox="1">
              <a:spLocks noChangeArrowheads="1"/>
            </p:cNvSpPr>
            <p:nvPr/>
          </p:nvSpPr>
          <p:spPr bwMode="auto">
            <a:xfrm>
              <a:off x="4572000" y="4114800"/>
              <a:ext cx="281735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Undamped (WKB) waves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Damped (non-WKB) waves</a:t>
              </a:r>
            </a:p>
          </p:txBody>
        </p:sp>
        <p:cxnSp>
          <p:nvCxnSpPr>
            <p:cNvPr id="13324" name="Straight Connector 64"/>
            <p:cNvCxnSpPr>
              <a:cxnSpLocks noChangeShapeType="1"/>
            </p:cNvCxnSpPr>
            <p:nvPr/>
          </p:nvCxnSpPr>
          <p:spPr bwMode="auto">
            <a:xfrm>
              <a:off x="3621650" y="4546600"/>
              <a:ext cx="88171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25" name="Straight Connector 66"/>
            <p:cNvCxnSpPr>
              <a:cxnSpLocks noChangeShapeType="1"/>
            </p:cNvCxnSpPr>
            <p:nvPr/>
          </p:nvCxnSpPr>
          <p:spPr bwMode="auto">
            <a:xfrm>
              <a:off x="3616715" y="4308912"/>
              <a:ext cx="90448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3326" name="Straight Connector 68"/>
            <p:cNvCxnSpPr>
              <a:cxnSpLocks noChangeShapeType="1"/>
            </p:cNvCxnSpPr>
            <p:nvPr/>
          </p:nvCxnSpPr>
          <p:spPr bwMode="auto">
            <a:xfrm rot="5400000">
              <a:off x="1263464" y="3460936"/>
              <a:ext cx="530596" cy="16192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327" name="Straight Connector 70"/>
            <p:cNvCxnSpPr>
              <a:cxnSpLocks noChangeShapeType="1"/>
            </p:cNvCxnSpPr>
            <p:nvPr/>
          </p:nvCxnSpPr>
          <p:spPr bwMode="auto">
            <a:xfrm rot="5400000" flipH="1" flipV="1">
              <a:off x="7784169" y="3417231"/>
              <a:ext cx="433662" cy="1524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328" name="Straight Connector 71"/>
            <p:cNvCxnSpPr>
              <a:cxnSpLocks noChangeShapeType="1"/>
            </p:cNvCxnSpPr>
            <p:nvPr/>
          </p:nvCxnSpPr>
          <p:spPr bwMode="auto">
            <a:xfrm rot="16200000" flipV="1">
              <a:off x="5195307" y="2805696"/>
              <a:ext cx="855231" cy="2730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329" name="Straight Connector 72"/>
            <p:cNvCxnSpPr>
              <a:cxnSpLocks noChangeShapeType="1"/>
              <a:stCxn id="13320" idx="2"/>
            </p:cNvCxnSpPr>
            <p:nvPr/>
          </p:nvCxnSpPr>
          <p:spPr bwMode="auto">
            <a:xfrm rot="16200000" flipH="1">
              <a:off x="4130167" y="2377567"/>
              <a:ext cx="304800" cy="12166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330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2396429" y="2251771"/>
              <a:ext cx="830570" cy="59422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Photospheric origin of waves</a:t>
            </a:r>
          </a:p>
        </p:txBody>
      </p:sp>
      <p:sp>
        <p:nvSpPr>
          <p:cNvPr id="16402" name="Text Box 8"/>
          <p:cNvSpPr txBox="1">
            <a:spLocks noChangeArrowheads="1"/>
          </p:cNvSpPr>
          <p:nvPr/>
        </p:nvSpPr>
        <p:spPr bwMode="auto">
          <a:xfrm>
            <a:off x="3924300" y="3212417"/>
            <a:ext cx="900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dirty="0" smtClean="0">
                <a:solidFill>
                  <a:schemeClr val="bg1"/>
                </a:solidFill>
              </a:rPr>
              <a:t>&lt; 0.1</a:t>
            </a:r>
            <a:r>
              <a:rPr lang="en-US" i="0" dirty="0">
                <a:solidFill>
                  <a:schemeClr val="bg1"/>
                </a:solidFill>
              </a:rPr>
              <a:t>″</a:t>
            </a:r>
          </a:p>
        </p:txBody>
      </p:sp>
      <p:sp>
        <p:nvSpPr>
          <p:cNvPr id="16403" name="Text Box 3"/>
          <p:cNvSpPr txBox="1">
            <a:spLocks noChangeArrowheads="1"/>
          </p:cNvSpPr>
          <p:nvPr/>
        </p:nvSpPr>
        <p:spPr bwMode="auto">
          <a:xfrm>
            <a:off x="139700" y="861387"/>
            <a:ext cx="496570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2000"/>
              </a:lnSpc>
              <a:spcBef>
                <a:spcPct val="50000"/>
              </a:spcBef>
              <a:buSzPct val="115000"/>
              <a:buFont typeface="Arial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Much of the magnetic field is concentrated into small inter-granular flux tubes, which ultimately connects up to the corona &amp; wind.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24" name="Picture 23" descr="brightpoints_tio_bbso.gif"/>
          <p:cNvPicPr>
            <a:picLocks noChangeAspect="1"/>
          </p:cNvPicPr>
          <p:nvPr/>
        </p:nvPicPr>
        <p:blipFill>
          <a:blip r:embed="rId2" cstate="print"/>
          <a:srcRect t="20426"/>
          <a:stretch>
            <a:fillRect/>
          </a:stretch>
        </p:blipFill>
        <p:spPr>
          <a:xfrm flipH="1" flipV="1">
            <a:off x="685800" y="1921753"/>
            <a:ext cx="3276600" cy="1759034"/>
          </a:xfrm>
          <a:prstGeom prst="rect">
            <a:avLst/>
          </a:prstGeom>
        </p:spPr>
      </p:pic>
      <p:grpSp>
        <p:nvGrpSpPr>
          <p:cNvPr id="2" name="Group 25"/>
          <p:cNvGrpSpPr/>
          <p:nvPr/>
        </p:nvGrpSpPr>
        <p:grpSpPr>
          <a:xfrm>
            <a:off x="3567113" y="2596468"/>
            <a:ext cx="1066800" cy="304800"/>
            <a:chOff x="3886200" y="4027488"/>
            <a:chExt cx="1066800" cy="304800"/>
          </a:xfrm>
        </p:grpSpPr>
        <p:sp>
          <p:nvSpPr>
            <p:cNvPr id="16400" name="Line 6"/>
            <p:cNvSpPr>
              <a:spLocks noChangeShapeType="1"/>
            </p:cNvSpPr>
            <p:nvPr/>
          </p:nvSpPr>
          <p:spPr bwMode="auto">
            <a:xfrm>
              <a:off x="4648200" y="4027488"/>
              <a:ext cx="0" cy="3048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398" name="Line 4"/>
            <p:cNvSpPr>
              <a:spLocks noChangeShapeType="1"/>
            </p:cNvSpPr>
            <p:nvPr/>
          </p:nvSpPr>
          <p:spPr bwMode="auto">
            <a:xfrm>
              <a:off x="3886200" y="4332288"/>
              <a:ext cx="10668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401" name="Line 7"/>
          <p:cNvSpPr>
            <a:spLocks noChangeShapeType="1"/>
          </p:cNvSpPr>
          <p:nvPr/>
        </p:nvSpPr>
        <p:spPr bwMode="auto">
          <a:xfrm flipV="1">
            <a:off x="4329113" y="2986992"/>
            <a:ext cx="0" cy="304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9" name="Line 5"/>
          <p:cNvSpPr>
            <a:spLocks noChangeShapeType="1"/>
          </p:cNvSpPr>
          <p:nvPr/>
        </p:nvSpPr>
        <p:spPr bwMode="auto">
          <a:xfrm>
            <a:off x="3567113" y="2986992"/>
            <a:ext cx="1066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21" descr="spruit84_captio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35000"/>
          </a:blip>
          <a:stretch>
            <a:fillRect/>
          </a:stretch>
        </p:blipFill>
        <p:spPr>
          <a:xfrm>
            <a:off x="5334000" y="843229"/>
            <a:ext cx="3644900" cy="3042971"/>
          </a:xfrm>
          <a:prstGeom prst="rect">
            <a:avLst/>
          </a:prstGeom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52400" y="3962400"/>
            <a:ext cx="43434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Observations of G-band bright points show a spectrum of </a:t>
            </a:r>
            <a:r>
              <a:rPr lang="en-US" sz="2000" i="0" dirty="0">
                <a:solidFill>
                  <a:srgbClr val="FFFFCC"/>
                </a:solidFill>
              </a:rPr>
              <a:t>both </a:t>
            </a:r>
            <a:r>
              <a:rPr lang="en-US" sz="2000" b="1" i="0" dirty="0">
                <a:solidFill>
                  <a:srgbClr val="50C1FA"/>
                </a:solidFill>
              </a:rPr>
              <a:t>random walks</a:t>
            </a:r>
            <a:r>
              <a:rPr lang="en-US" sz="2000" i="0" dirty="0">
                <a:solidFill>
                  <a:srgbClr val="FFFFCC"/>
                </a:solidFill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</a:rPr>
              <a:t>and </a:t>
            </a:r>
            <a:r>
              <a:rPr lang="en-US" sz="2000" i="0" dirty="0">
                <a:solidFill>
                  <a:srgbClr val="FFFFCC"/>
                </a:solidFill>
              </a:rPr>
              <a:t>intermittent </a:t>
            </a:r>
            <a:r>
              <a:rPr lang="en-US" sz="2000" b="1" i="0" dirty="0" smtClean="0">
                <a:solidFill>
                  <a:srgbClr val="FF7C80"/>
                </a:solidFill>
              </a:rPr>
              <a:t>“jumps” </a:t>
            </a:r>
            <a:r>
              <a:rPr lang="en-US" sz="2000" b="1" i="0" dirty="0" smtClean="0">
                <a:solidFill>
                  <a:srgbClr val="FFFFCC"/>
                </a:solidFill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</a:rPr>
              <a:t>(Cranmer &amp; van Ballegooijen 2005; Chitta et al. 2012).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13" name="Picture 19" descr="photo_power_cr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038600"/>
            <a:ext cx="437197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Turbulence-driven solar wind models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8900" y="717550"/>
            <a:ext cx="89154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A number of recent models seem to be converging on a combination of turbulent dissipation (heating) and wave ponderomotive forces (acceleration) as being both sufficient to accelerate the wind and consistent with coronal &amp; </a:t>
            </a:r>
            <a:r>
              <a:rPr lang="en-US" sz="2000" dirty="0">
                <a:solidFill>
                  <a:srgbClr val="FFFFCC"/>
                </a:solidFill>
              </a:rPr>
              <a:t>in situ </a:t>
            </a:r>
            <a:r>
              <a:rPr lang="en-US" sz="2000" i="0" dirty="0">
                <a:solidFill>
                  <a:srgbClr val="FFFFCC"/>
                </a:solidFill>
              </a:rPr>
              <a:t>observations.</a:t>
            </a:r>
          </a:p>
          <a:p>
            <a:pPr marL="169863" indent="-169863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For example, wave/turbulence processes can produce:</a:t>
            </a:r>
            <a:endParaRPr lang="en-US" i="0" dirty="0">
              <a:solidFill>
                <a:srgbClr val="FFFFCC"/>
              </a:solidFill>
            </a:endParaRPr>
          </a:p>
        </p:txBody>
      </p:sp>
      <p:sp>
        <p:nvSpPr>
          <p:cNvPr id="23556" name="TextBox 18"/>
          <p:cNvSpPr txBox="1">
            <a:spLocks noChangeArrowheads="1"/>
          </p:cNvSpPr>
          <p:nvPr/>
        </p:nvSpPr>
        <p:spPr bwMode="auto">
          <a:xfrm>
            <a:off x="0" y="1981200"/>
            <a:ext cx="3886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000" i="0" dirty="0">
                <a:solidFill>
                  <a:srgbClr val="FFFFCC"/>
                </a:solidFill>
              </a:rPr>
              <a:t>Realistic/variable coronal heating </a:t>
            </a:r>
            <a:r>
              <a:rPr lang="en-US" sz="1800" i="0" dirty="0">
                <a:solidFill>
                  <a:srgbClr val="FFFFCC"/>
                </a:solidFill>
              </a:rPr>
              <a:t>(Suzuki &amp; Inutsuka 2006):</a:t>
            </a:r>
          </a:p>
        </p:txBody>
      </p:sp>
      <p:sp>
        <p:nvSpPr>
          <p:cNvPr id="23557" name="TextBox 19"/>
          <p:cNvSpPr txBox="1">
            <a:spLocks noChangeArrowheads="1"/>
          </p:cNvSpPr>
          <p:nvPr/>
        </p:nvSpPr>
        <p:spPr bwMode="auto">
          <a:xfrm>
            <a:off x="4038600" y="1981577"/>
            <a:ext cx="495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000" i="0" dirty="0">
                <a:solidFill>
                  <a:srgbClr val="FFFFCC"/>
                </a:solidFill>
              </a:rPr>
              <a:t>3D </a:t>
            </a:r>
            <a:r>
              <a:rPr lang="en-US" sz="2000" i="0" dirty="0" smtClean="0">
                <a:solidFill>
                  <a:srgbClr val="FFFFCC"/>
                </a:solidFill>
              </a:rPr>
              <a:t>variability  </a:t>
            </a:r>
            <a:r>
              <a:rPr lang="en-US" sz="1800" i="0" dirty="0" smtClean="0">
                <a:solidFill>
                  <a:srgbClr val="FFFFCC"/>
                </a:solidFill>
              </a:rPr>
              <a:t>(Breech et al. 2009; </a:t>
            </a:r>
            <a:r>
              <a:rPr lang="en-US" sz="1800" i="0" dirty="0" err="1" smtClean="0">
                <a:solidFill>
                  <a:srgbClr val="FFFFCC"/>
                </a:solidFill>
              </a:rPr>
              <a:t>Usmanov</a:t>
            </a:r>
            <a:endParaRPr lang="en-US" sz="1800" i="0" dirty="0" smtClean="0">
              <a:solidFill>
                <a:srgbClr val="FFFFCC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US" sz="1800" i="0" dirty="0" smtClean="0">
                <a:solidFill>
                  <a:srgbClr val="FFFFCC"/>
                </a:solidFill>
              </a:rPr>
              <a:t>et </a:t>
            </a:r>
            <a:r>
              <a:rPr lang="en-US" sz="1800" i="0" dirty="0">
                <a:solidFill>
                  <a:srgbClr val="FFFFCC"/>
                </a:solidFill>
              </a:rPr>
              <a:t>al. </a:t>
            </a:r>
            <a:r>
              <a:rPr lang="en-US" sz="1800" i="0" dirty="0" smtClean="0">
                <a:solidFill>
                  <a:srgbClr val="FFFFCC"/>
                </a:solidFill>
              </a:rPr>
              <a:t>2011; Evans et al. 2012; </a:t>
            </a:r>
            <a:r>
              <a:rPr lang="en-US" sz="1800" i="0" dirty="0" err="1" smtClean="0">
                <a:solidFill>
                  <a:srgbClr val="FFFFCC"/>
                </a:solidFill>
              </a:rPr>
              <a:t>Ofman</a:t>
            </a:r>
            <a:r>
              <a:rPr lang="en-US" sz="1800" i="0" dirty="0" smtClean="0">
                <a:solidFill>
                  <a:srgbClr val="FFFFCC"/>
                </a:solidFill>
              </a:rPr>
              <a:t> et al. 2013)</a:t>
            </a:r>
          </a:p>
        </p:txBody>
      </p:sp>
      <p:pic>
        <p:nvPicPr>
          <p:cNvPr id="23559" name="Picture 21" descr="suzuki_inut06_f1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05100"/>
            <a:ext cx="2730500" cy="342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vans_2012_3D.gif"/>
          <p:cNvPicPr>
            <a:picLocks noChangeAspect="1"/>
          </p:cNvPicPr>
          <p:nvPr/>
        </p:nvPicPr>
        <p:blipFill>
          <a:blip r:embed="rId3" cstate="print">
            <a:lum bright="-22000" contrast="43000"/>
          </a:blip>
          <a:stretch>
            <a:fillRect/>
          </a:stretch>
        </p:blipFill>
        <p:spPr>
          <a:xfrm>
            <a:off x="4624897" y="2703751"/>
            <a:ext cx="3780406" cy="3426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i="1" kern="0" dirty="0" smtClean="0">
                <a:solidFill>
                  <a:schemeClr val="bg1"/>
                </a:solidFill>
                <a:latin typeface="Times New Roman"/>
                <a:ea typeface="+mj-ea"/>
                <a:cs typeface="+mj-cs"/>
              </a:rPr>
              <a:t>Turbulence-driven solar wind models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367" name="Picture 8" descr="zpaper_ulysse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0" y="903288"/>
            <a:ext cx="44196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5342356" y="3676650"/>
            <a:ext cx="1363244" cy="466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pPr algn="l">
              <a:spcBef>
                <a:spcPct val="5000"/>
              </a:spcBef>
            </a:pPr>
            <a:r>
              <a:rPr lang="en-US" sz="1200" i="0" dirty="0">
                <a:latin typeface="+mj-lt"/>
              </a:rPr>
              <a:t>Goldstein et al.</a:t>
            </a:r>
          </a:p>
          <a:p>
            <a:pPr algn="l">
              <a:spcBef>
                <a:spcPct val="5000"/>
              </a:spcBef>
            </a:pPr>
            <a:r>
              <a:rPr lang="en-US" sz="1200" i="0" dirty="0">
                <a:latin typeface="+mj-lt"/>
              </a:rPr>
              <a:t>(1996)</a:t>
            </a:r>
            <a:endParaRPr lang="en-US" sz="1200" dirty="0">
              <a:latin typeface="+mj-lt"/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5342356" y="2533650"/>
            <a:ext cx="975532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pPr algn="l">
              <a:spcBef>
                <a:spcPct val="5000"/>
              </a:spcBef>
            </a:pPr>
            <a:r>
              <a:rPr lang="en-US" sz="1200" dirty="0">
                <a:latin typeface="+mj-lt"/>
              </a:rPr>
              <a:t>Ulysses</a:t>
            </a:r>
            <a:r>
              <a:rPr lang="en-US" sz="1200" i="0" dirty="0">
                <a:latin typeface="+mj-lt"/>
              </a:rPr>
              <a:t> SWOOPS</a:t>
            </a:r>
            <a:endParaRPr lang="en-US" sz="1200" dirty="0">
              <a:latin typeface="+mj-lt"/>
            </a:endParaRPr>
          </a:p>
        </p:txBody>
      </p:sp>
      <p:pic>
        <p:nvPicPr>
          <p:cNvPr id="15364" name="Picture 11" descr="fig10a_harvey"/>
          <p:cNvPicPr>
            <a:picLocks noChangeAspect="1" noChangeArrowheads="1"/>
          </p:cNvPicPr>
          <p:nvPr/>
        </p:nvPicPr>
        <p:blipFill>
          <a:blip r:embed="rId3" cstate="print">
            <a:lum bright="-14000" contrast="6000"/>
          </a:blip>
          <a:srcRect/>
          <a:stretch>
            <a:fillRect/>
          </a:stretch>
        </p:blipFill>
        <p:spPr bwMode="auto">
          <a:xfrm>
            <a:off x="7581900" y="2717800"/>
            <a:ext cx="1463675" cy="111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8575" y="851719"/>
            <a:ext cx="4352925" cy="516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0">
            <a:spAutoFit/>
          </a:bodyPr>
          <a:lstStyle/>
          <a:p>
            <a:pPr marL="169863" lvl="0" indent="-169863">
              <a:lnSpc>
                <a:spcPct val="95000"/>
              </a:lnSpc>
              <a:spcBef>
                <a:spcPts val="7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/>
              </a:rPr>
              <a:t>Cranmer et al. (2007) computed self-consistent solutions of waves &amp; background one-fluid plasma state along various flux tubes.</a:t>
            </a:r>
          </a:p>
          <a:p>
            <a:pPr marL="169863" lvl="0" indent="-169863">
              <a:lnSpc>
                <a:spcPct val="95000"/>
              </a:lnSpc>
              <a:spcBef>
                <a:spcPts val="7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dirty="0" smtClean="0">
                <a:solidFill>
                  <a:srgbClr val="50C1FA"/>
                </a:solidFill>
                <a:latin typeface="Times New Roman"/>
              </a:rPr>
              <a:t>Only free parameters:</a:t>
            </a:r>
            <a:r>
              <a:rPr lang="en-US" sz="2000" b="1" i="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2000" i="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  <a:latin typeface="Times New Roman"/>
              </a:rPr>
              <a:t>waves at photosphere &amp; radial magnetic field.</a:t>
            </a:r>
            <a:endParaRPr lang="en-US" sz="2000" i="0" dirty="0" smtClean="0">
              <a:solidFill>
                <a:srgbClr val="FFFFCC"/>
              </a:solidFill>
              <a:latin typeface="+mj-lt"/>
            </a:endParaRPr>
          </a:p>
          <a:p>
            <a:pPr marL="169863" indent="-169863" algn="l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Coronal 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heating 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occurs “naturally” with </a:t>
            </a:r>
            <a:r>
              <a:rPr lang="en-US" sz="2000" i="1" dirty="0" smtClean="0">
                <a:solidFill>
                  <a:srgbClr val="FFFFCC"/>
                </a:solidFill>
                <a:latin typeface="+mj-lt"/>
              </a:rPr>
              <a:t>T</a:t>
            </a:r>
            <a:r>
              <a:rPr lang="en-US" i="0" baseline="-22000" dirty="0" smtClean="0">
                <a:solidFill>
                  <a:srgbClr val="FFFFCC"/>
                </a:solidFill>
                <a:latin typeface="+mj-lt"/>
              </a:rPr>
              <a:t>max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 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~ 1–2 MK.</a:t>
            </a:r>
          </a:p>
          <a:p>
            <a:pPr marL="169863" indent="-169863" algn="l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j-lt"/>
              </a:rPr>
              <a:t>Varying radial dependence of field strength  (</a:t>
            </a:r>
            <a:r>
              <a:rPr lang="en-US" sz="2000" i="1" dirty="0">
                <a:solidFill>
                  <a:srgbClr val="FFFFCC"/>
                </a:solidFill>
                <a:latin typeface="+mj-lt"/>
              </a:rPr>
              <a:t>B</a:t>
            </a:r>
            <a:r>
              <a:rPr lang="en-US" i="0" baseline="-24000" dirty="0">
                <a:solidFill>
                  <a:srgbClr val="FFFFCC"/>
                </a:solidFill>
                <a:latin typeface="+mj-lt"/>
              </a:rPr>
              <a:t>r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 ~ </a:t>
            </a:r>
            <a:r>
              <a:rPr lang="en-US" sz="2000" i="1" dirty="0">
                <a:solidFill>
                  <a:srgbClr val="FFFFCC"/>
                </a:solidFill>
                <a:latin typeface="+mj-lt"/>
              </a:rPr>
              <a:t>A</a:t>
            </a:r>
            <a:r>
              <a:rPr lang="en-US" i="0" baseline="26000" dirty="0">
                <a:solidFill>
                  <a:srgbClr val="FFFFCC"/>
                </a:solidFill>
                <a:latin typeface="+mj-lt"/>
              </a:rPr>
              <a:t>–1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)  changes location of the Parker (1958) critical point.</a:t>
            </a:r>
          </a:p>
          <a:p>
            <a:pPr marL="169863" indent="-169863" algn="l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j-lt"/>
              </a:rPr>
              <a:t>Crit. pt.</a:t>
            </a:r>
            <a:r>
              <a:rPr lang="en-US" sz="2000" i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i="0" dirty="0">
                <a:solidFill>
                  <a:srgbClr val="50C1FA"/>
                </a:solidFill>
                <a:latin typeface="+mj-lt"/>
              </a:rPr>
              <a:t>low:</a:t>
            </a:r>
            <a:r>
              <a:rPr lang="en-US" sz="2000" i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most heating occurs above it → kinetic energy → fast 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wind.</a:t>
            </a:r>
            <a:endParaRPr lang="en-US" sz="2000" i="0" dirty="0">
              <a:solidFill>
                <a:srgbClr val="FFFFCC"/>
              </a:solidFill>
              <a:latin typeface="+mj-lt"/>
            </a:endParaRPr>
          </a:p>
          <a:p>
            <a:pPr marL="169863" indent="-169863" algn="l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j-lt"/>
              </a:rPr>
              <a:t>Crit. pt.</a:t>
            </a:r>
            <a:r>
              <a:rPr lang="en-US" sz="2000" i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i="0" dirty="0">
                <a:solidFill>
                  <a:srgbClr val="FF7C80"/>
                </a:solidFill>
                <a:latin typeface="+mj-lt"/>
              </a:rPr>
              <a:t>high:</a:t>
            </a:r>
            <a:r>
              <a:rPr lang="en-US" sz="2000" i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most heating occurs below it → thermal energy → denser and slower 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wind.</a:t>
            </a:r>
            <a:endParaRPr lang="en-US" sz="2000" i="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Time-dependent turbulence models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5791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van Ballegooijen et al. (2011) &amp; Asgari-Targhi et al. (2012) simulated MHD turbulence in expanding flux tubes →</a:t>
            </a:r>
            <a:r>
              <a:rPr lang="en-US" sz="2000" b="1" i="0" dirty="0" smtClean="0">
                <a:solidFill>
                  <a:srgbClr val="FF7C80"/>
                </a:solidFill>
                <a:latin typeface="Times New Roman" pitchFamily="18" charset="0"/>
              </a:rPr>
              <a:t> </a:t>
            </a:r>
            <a:r>
              <a:rPr lang="en-US" sz="2000" b="1" i="0" dirty="0" smtClean="0">
                <a:solidFill>
                  <a:srgbClr val="FF7C80"/>
                </a:solidFill>
              </a:rPr>
              <a:t>3D fluctuations</a:t>
            </a:r>
            <a:r>
              <a:rPr lang="en-US" sz="2000" i="0" dirty="0" smtClean="0">
                <a:solidFill>
                  <a:srgbClr val="FFFFCC"/>
                </a:solidFill>
              </a:rPr>
              <a:t> in 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loops &amp; open fields.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Assumptions: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No background flows along field.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No density fluctuations.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  <a:p>
            <a:pPr marL="627063" lvl="1" indent="-169863" eaLnBrk="1" hangingPunct="1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Fluctuations confined to flux tube interior.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Reduced MHD equations govern nonlinear “wave packet collision” cascade interactions.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" y="4236928"/>
            <a:ext cx="28956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 dirty="0" err="1" smtClean="0">
                <a:solidFill>
                  <a:srgbClr val="FFFFCC"/>
                </a:solidFill>
                <a:latin typeface="Times New Roman" pitchFamily="18" charset="0"/>
              </a:rPr>
              <a:t>Chromospheric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 and coronal heating is of the right magnitude, and is </a:t>
            </a:r>
            <a:r>
              <a:rPr lang="en-US" sz="2000" b="1" i="0" dirty="0" smtClean="0">
                <a:solidFill>
                  <a:srgbClr val="FF7C80"/>
                </a:solidFill>
                <a:latin typeface="Times New Roman" pitchFamily="18" charset="0"/>
              </a:rPr>
              <a:t>highly intermittent 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(“nanoflare-like”).</a:t>
            </a:r>
          </a:p>
        </p:txBody>
      </p:sp>
      <p:pic>
        <p:nvPicPr>
          <p:cNvPr id="10" name="cranmer_sdo_vB11_fig7a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636815"/>
            <a:ext cx="2743200" cy="3477985"/>
          </a:xfrm>
          <a:prstGeom prst="rect">
            <a:avLst/>
          </a:prstGeom>
        </p:spPr>
      </p:pic>
      <p:pic>
        <p:nvPicPr>
          <p:cNvPr id="7" name="Picture 6" descr="asgari_nanoflar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4371" y="4165600"/>
            <a:ext cx="5721029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Time-dependent turbulence models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" y="1048941"/>
            <a:ext cx="32004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For reasonable footpoint driving (v</a:t>
            </a:r>
            <a:r>
              <a:rPr lang="en-US" sz="2000" i="0" baseline="-400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┴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 =1.5 km/s), the corona responds </a:t>
            </a:r>
            <a:r>
              <a:rPr lang="en-US" sz="2000" b="1" i="0" dirty="0" smtClean="0">
                <a:solidFill>
                  <a:srgbClr val="FF7C80"/>
                </a:solidFill>
                <a:latin typeface="Times New Roman" pitchFamily="18" charset="0"/>
              </a:rPr>
              <a:t>dynamically 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with substantial heating &amp; variable “alpha” (i.e., a </a:t>
            </a:r>
            <a:r>
              <a:rPr lang="en-US" sz="2000" b="1" dirty="0" smtClean="0">
                <a:solidFill>
                  <a:srgbClr val="FF7C80"/>
                </a:solidFill>
                <a:latin typeface="Times New Roman" pitchFamily="18" charset="0"/>
              </a:rPr>
              <a:t>non</a:t>
            </a:r>
            <a:r>
              <a:rPr lang="en-US" sz="2000" i="0" dirty="0" smtClean="0">
                <a:solidFill>
                  <a:srgbClr val="FF7C80"/>
                </a:solidFill>
                <a:latin typeface="Times New Roman" pitchFamily="18" charset="0"/>
              </a:rPr>
              <a:t> </a:t>
            </a:r>
            <a:r>
              <a:rPr lang="en-US" sz="2000" b="1" i="0" dirty="0" smtClean="0">
                <a:solidFill>
                  <a:srgbClr val="FF7C80"/>
                </a:solidFill>
                <a:latin typeface="Times New Roman" pitchFamily="18" charset="0"/>
              </a:rPr>
              <a:t>force-free state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).</a:t>
            </a:r>
          </a:p>
        </p:txBody>
      </p:sp>
      <p:pic>
        <p:nvPicPr>
          <p:cNvPr id="7" name="Picture 6" descr="braid_hiv_alph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6422" y="838200"/>
            <a:ext cx="2665178" cy="2427585"/>
          </a:xfrm>
          <a:prstGeom prst="rect">
            <a:avLst/>
          </a:prstGeom>
        </p:spPr>
      </p:pic>
      <p:pic>
        <p:nvPicPr>
          <p:cNvPr id="8" name="Picture 7" descr="braid_hiv_Qhea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4720" y="838200"/>
            <a:ext cx="2586150" cy="2427585"/>
          </a:xfrm>
          <a:prstGeom prst="rect">
            <a:avLst/>
          </a:prstGeom>
        </p:spPr>
      </p:pic>
      <p:pic>
        <p:nvPicPr>
          <p:cNvPr id="12" name="Picture 11" descr="braid_lov_alph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6422" y="3429000"/>
            <a:ext cx="2665178" cy="2427584"/>
          </a:xfrm>
          <a:prstGeom prst="rect">
            <a:avLst/>
          </a:prstGeom>
        </p:spPr>
      </p:pic>
      <p:pic>
        <p:nvPicPr>
          <p:cNvPr id="14" name="Picture 13" descr="braid_lov_Qhea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3429000"/>
            <a:ext cx="2602638" cy="24275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19600" y="990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latin typeface="Arial" pitchFamily="34" charset="0"/>
                <a:cs typeface="Arial" pitchFamily="34" charset="0"/>
              </a:rPr>
              <a:t>Heating rate</a:t>
            </a:r>
            <a:endParaRPr lang="en-US" sz="16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581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latin typeface="Arial" pitchFamily="34" charset="0"/>
                <a:cs typeface="Arial" pitchFamily="34" charset="0"/>
              </a:rPr>
              <a:t>Heating rate</a:t>
            </a:r>
            <a:endParaRPr lang="en-US" sz="16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6705600" y="9144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latin typeface="Arial" pitchFamily="34" charset="0"/>
                <a:cs typeface="Arial" pitchFamily="34" charset="0"/>
              </a:rPr>
              <a:t>Magnetic torsion</a:t>
            </a:r>
          </a:p>
          <a:p>
            <a:pPr algn="ctr"/>
            <a:r>
              <a:rPr lang="en-US" sz="1600" b="1" i="0" dirty="0">
                <a:latin typeface="Arial" pitchFamily="34" charset="0"/>
                <a:cs typeface="Arial" pitchFamily="34" charset="0"/>
              </a:rPr>
              <a:t>α = </a:t>
            </a:r>
            <a:r>
              <a:rPr lang="en-US" sz="1600" b="1" i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i="0" dirty="0" smtClean="0">
                <a:latin typeface="Arial" pitchFamily="34" charset="0"/>
                <a:cs typeface="Arial" pitchFamily="34" charset="0"/>
                <a:sym typeface="Symbol"/>
              </a:rPr>
              <a:t> x</a:t>
            </a:r>
            <a:r>
              <a:rPr lang="en-US" sz="1600" b="1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1600" b="1" i="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i="0" baseline="-34000" dirty="0" smtClean="0">
                <a:latin typeface="Arial" pitchFamily="34" charset="0"/>
                <a:cs typeface="Arial" pitchFamily="34" charset="0"/>
              </a:rPr>
              <a:t>║</a:t>
            </a:r>
            <a:r>
              <a:rPr lang="en-US" sz="1600" b="1" i="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0" dirty="0" smtClean="0">
                <a:latin typeface="Arial" pitchFamily="34" charset="0"/>
                <a:cs typeface="Arial" pitchFamily="34" charset="0"/>
              </a:rPr>
              <a:t>/ B </a:t>
            </a:r>
            <a:endParaRPr lang="en-US" sz="16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6705600" y="44196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latin typeface="Arial" pitchFamily="34" charset="0"/>
                <a:cs typeface="Arial" pitchFamily="34" charset="0"/>
              </a:rPr>
              <a:t>Magnetic torsion</a:t>
            </a:r>
          </a:p>
          <a:p>
            <a:pPr algn="ctr"/>
            <a:r>
              <a:rPr lang="en-US" sz="1600" b="1" i="0" dirty="0">
                <a:latin typeface="Arial" pitchFamily="34" charset="0"/>
                <a:cs typeface="Arial" pitchFamily="34" charset="0"/>
              </a:rPr>
              <a:t>α = </a:t>
            </a:r>
            <a:r>
              <a:rPr lang="en-US" sz="1600" b="1" i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i="0" dirty="0" smtClean="0">
                <a:latin typeface="Arial" pitchFamily="34" charset="0"/>
                <a:cs typeface="Arial" pitchFamily="34" charset="0"/>
                <a:sym typeface="Symbol"/>
              </a:rPr>
              <a:t> x</a:t>
            </a:r>
            <a:r>
              <a:rPr lang="en-US" sz="1600" b="1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1600" b="1" i="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i="0" baseline="-34000" dirty="0" smtClean="0">
                <a:latin typeface="Arial" pitchFamily="34" charset="0"/>
                <a:cs typeface="Arial" pitchFamily="34" charset="0"/>
              </a:rPr>
              <a:t>║</a:t>
            </a:r>
            <a:r>
              <a:rPr lang="en-US" sz="1600" b="1" i="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0" dirty="0" smtClean="0">
                <a:latin typeface="Arial" pitchFamily="34" charset="0"/>
                <a:cs typeface="Arial" pitchFamily="34" charset="0"/>
              </a:rPr>
              <a:t>/ B </a:t>
            </a:r>
            <a:endParaRPr lang="en-US" sz="16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2362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3200" b="1" i="0" baseline="38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–3</a:t>
            </a:r>
            <a:endParaRPr lang="en-US" sz="3200" b="1" i="0" baseline="38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4338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3200" b="1" i="0" baseline="38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–6</a:t>
            </a:r>
            <a:endParaRPr lang="en-US" sz="3200" b="1" i="0" baseline="38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52400" y="3282821"/>
            <a:ext cx="3200400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  <a:buSzPct val="115000"/>
            </a:pPr>
            <a:endParaRPr lang="en-US" sz="2000" i="0" dirty="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For reduced footpoint </a:t>
            </a:r>
            <a:r>
              <a:rPr lang="en-US" sz="2000" i="0" dirty="0" smtClean="0">
                <a:solidFill>
                  <a:srgbClr val="FFFFCC"/>
                </a:solidFill>
              </a:rPr>
              <a:t>driving (v</a:t>
            </a:r>
            <a:r>
              <a:rPr lang="en-US" sz="2000" i="0" baseline="-400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┴</a:t>
            </a:r>
            <a:r>
              <a:rPr lang="en-US" sz="2000" i="0" dirty="0" smtClean="0">
                <a:solidFill>
                  <a:srgbClr val="FFFFCC"/>
                </a:solidFill>
              </a:rPr>
              <a:t> =0.1 km/s), the corona twists and braids in a </a:t>
            </a:r>
            <a:r>
              <a:rPr lang="en-US" sz="2000" b="1" i="0" dirty="0" smtClean="0">
                <a:solidFill>
                  <a:srgbClr val="50C1FA"/>
                </a:solidFill>
              </a:rPr>
              <a:t>quasi-static</a:t>
            </a:r>
            <a:r>
              <a:rPr lang="en-US" sz="2000" i="0" dirty="0" smtClean="0">
                <a:solidFill>
                  <a:srgbClr val="FFFFCC"/>
                </a:solidFill>
              </a:rPr>
              <a:t> way (i.e., alpha stays ~constant), but the turbulent cascade rate is far </a:t>
            </a:r>
            <a:r>
              <a:rPr lang="en-US" sz="2000" b="1" i="0" dirty="0" smtClean="0">
                <a:solidFill>
                  <a:srgbClr val="50C1FA"/>
                </a:solidFill>
              </a:rPr>
              <a:t>too low to heat the corona.</a:t>
            </a:r>
            <a:endParaRPr lang="en-US" sz="2000" b="1" i="0" dirty="0" smtClean="0">
              <a:solidFill>
                <a:srgbClr val="50C1FA"/>
              </a:solidFill>
              <a:latin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1828800" y="2895600"/>
            <a:ext cx="1905000" cy="762000"/>
          </a:xfrm>
          <a:prstGeom prst="rightArrow">
            <a:avLst>
              <a:gd name="adj1" fmla="val 50000"/>
              <a:gd name="adj2" fmla="val 43334"/>
            </a:avLst>
          </a:prstGeom>
          <a:solidFill>
            <a:srgbClr val="FFFFCC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r.m.s. averages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311254"/>
            <a:ext cx="9144000" cy="6241946"/>
            <a:chOff x="0" y="76200"/>
            <a:chExt cx="9144000" cy="6241946"/>
          </a:xfrm>
        </p:grpSpPr>
        <p:pic>
          <p:nvPicPr>
            <p:cNvPr id="9" name="Picture 9" descr="aia_304_bw.gif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17000" contrast="24000"/>
            </a:blip>
            <a:srcRect/>
            <a:stretch>
              <a:fillRect/>
            </a:stretch>
          </p:blipFill>
          <p:spPr bwMode="auto">
            <a:xfrm>
              <a:off x="3536950" y="2176358"/>
              <a:ext cx="2025650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druck_eclipse_mood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900" t="5141" r="1799"/>
            <a:stretch>
              <a:fillRect/>
            </a:stretch>
          </p:blipFill>
          <p:spPr bwMode="auto">
            <a:xfrm>
              <a:off x="0" y="76200"/>
              <a:ext cx="9144000" cy="6241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1828800"/>
          </a:xfrm>
          <a:noFill/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Turbulence as a Unifying Principle</a:t>
            </a:r>
            <a:b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 Coronal Heating and</a:t>
            </a:r>
            <a:b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Solar Wind Acceleration</a:t>
            </a:r>
            <a:endParaRPr lang="en-US" sz="36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0100" y="5181600"/>
            <a:ext cx="7543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Bef>
                <a:spcPts val="0"/>
              </a:spcBef>
            </a:pPr>
            <a:r>
              <a:rPr lang="en-US" sz="2000" b="1" i="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Steven R. </a:t>
            </a:r>
            <a:r>
              <a:rPr lang="en-US" sz="2000" b="1" i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Cranmer</a:t>
            </a:r>
            <a:endParaRPr lang="en-US" sz="2000" b="1" i="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spcBef>
                <a:spcPts val="0"/>
              </a:spcBef>
            </a:pPr>
            <a:r>
              <a:rPr lang="en-US" sz="2000" b="1" i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Harvard-Smithsonian Center for </a:t>
            </a:r>
            <a:r>
              <a:rPr lang="en-US" sz="2000" b="1" i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Astrophysics</a:t>
            </a:r>
          </a:p>
        </p:txBody>
      </p:sp>
      <p:sp useBgFill="1"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76300" y="2209800"/>
            <a:ext cx="7391400" cy="2362200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lIns="182880" tIns="137160" rIns="0"/>
          <a:lstStyle/>
          <a:p>
            <a:pPr marL="344488" indent="-344488" eaLnBrk="0" hangingPunct="0">
              <a:spcBef>
                <a:spcPts val="1400"/>
              </a:spcBef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Outline:</a:t>
            </a:r>
          </a:p>
          <a:p>
            <a:pPr marL="344488" indent="-344488" eaLnBrk="0" hangingPunct="0">
              <a:spcBef>
                <a:spcPts val="1400"/>
              </a:spcBef>
              <a:buFontTx/>
              <a:buAutoNum type="arabicPeriod"/>
            </a:pPr>
            <a:r>
              <a:rPr lang="en-US" i="0" dirty="0" smtClean="0">
                <a:solidFill>
                  <a:schemeClr val="bg1"/>
                </a:solidFill>
                <a:latin typeface="+mj-lt"/>
              </a:rPr>
              <a:t>Brief survey of physical processes and debates</a:t>
            </a:r>
          </a:p>
          <a:p>
            <a:pPr marL="344488" indent="-344488" eaLnBrk="0" hangingPunct="0">
              <a:spcBef>
                <a:spcPts val="1400"/>
              </a:spcBef>
              <a:buFontTx/>
              <a:buAutoNum type="arabicPeriod"/>
            </a:pPr>
            <a:r>
              <a:rPr lang="en-US" i="0" dirty="0" smtClean="0">
                <a:solidFill>
                  <a:schemeClr val="bg1"/>
                </a:solidFill>
                <a:latin typeface="+mj-lt"/>
              </a:rPr>
              <a:t>Turbulence micro-tutorial</a:t>
            </a:r>
          </a:p>
          <a:p>
            <a:pPr marL="344488" indent="-344488" eaLnBrk="0" hangingPunct="0">
              <a:spcBef>
                <a:spcPct val="40000"/>
              </a:spcBef>
              <a:buFontTx/>
              <a:buAutoNum type="arabicPeriod"/>
            </a:pPr>
            <a:r>
              <a:rPr lang="en-US" i="0" dirty="0" smtClean="0">
                <a:solidFill>
                  <a:schemeClr val="bg1"/>
                </a:solidFill>
                <a:latin typeface="+mj-lt"/>
              </a:rPr>
              <a:t>Successful applications of turbulence to corona/wind</a:t>
            </a:r>
            <a:endParaRPr lang="en-US" i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8" descr="logo_harvard_s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4000"/>
          </a:blip>
          <a:srcRect/>
          <a:stretch>
            <a:fillRect/>
          </a:stretch>
        </p:blipFill>
        <p:spPr bwMode="auto">
          <a:xfrm>
            <a:off x="8247062" y="5410200"/>
            <a:ext cx="6683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logo_si_s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410200"/>
            <a:ext cx="7620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04850" y="5943600"/>
            <a:ext cx="7734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en-US" sz="1800" b="1" i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A. van Ballegooijen, L. Woolsey, M. Asgari-Targhi, J. Kohl, M. Miralles</a:t>
            </a:r>
            <a:endParaRPr lang="en-US" sz="1800" i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i="1" kern="0" dirty="0" smtClean="0">
                <a:solidFill>
                  <a:schemeClr val="bg1"/>
                </a:solidFill>
                <a:latin typeface="Times New Roman"/>
                <a:ea typeface="+mj-ea"/>
                <a:cs typeface="+mj-cs"/>
              </a:rPr>
              <a:t>Alternate approach:  </a:t>
            </a:r>
            <a:r>
              <a:rPr lang="en-US" sz="3200" b="1" i="0" kern="0" dirty="0" smtClean="0">
                <a:solidFill>
                  <a:schemeClr val="bg1"/>
                </a:solidFill>
                <a:latin typeface="Times New Roman"/>
                <a:ea typeface="+mj-ea"/>
                <a:cs typeface="+mj-cs"/>
              </a:rPr>
              <a:t>2.5D</a:t>
            </a:r>
            <a:r>
              <a:rPr lang="en-US" sz="3200" b="1" i="1" kern="0" dirty="0" smtClean="0">
                <a:solidFill>
                  <a:schemeClr val="bg1"/>
                </a:solidFill>
                <a:latin typeface="Times New Roman"/>
                <a:ea typeface="+mj-ea"/>
                <a:cs typeface="+mj-cs"/>
              </a:rPr>
              <a:t> wave driving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6200" y="770692"/>
            <a:ext cx="8839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0">
            <a:spAutoFit/>
          </a:bodyPr>
          <a:lstStyle/>
          <a:p>
            <a:pPr marL="169863" lvl="0" indent="-169863">
              <a:lnSpc>
                <a:spcPct val="95000"/>
              </a:lnSpc>
              <a:spcBef>
                <a:spcPts val="7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/>
              </a:rPr>
              <a:t>Matsumoto &amp; Suzuki (2012, 2013) insert Alfvén waves at chromospheric boundary of a flux tube and follow MHD motions, coronal heating, &amp; wind acceleration </a:t>
            </a:r>
            <a:r>
              <a:rPr lang="en-US" sz="2000" b="1" i="0" dirty="0" smtClean="0">
                <a:solidFill>
                  <a:srgbClr val="FFFFCC"/>
                </a:solidFill>
                <a:latin typeface="Times New Roman"/>
              </a:rPr>
              <a:t>. . .</a:t>
            </a:r>
            <a:endParaRPr lang="en-US" sz="2000" b="1" i="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5418892"/>
            <a:ext cx="853439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0">
            <a:spAutoFit/>
          </a:bodyPr>
          <a:lstStyle/>
          <a:p>
            <a:pPr marL="169863" lvl="0" indent="-169863"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/>
              </a:rPr>
              <a:t>Is it MHD turbulence?  “Reduced MHD” nonlinearities are not present,</a:t>
            </a:r>
          </a:p>
          <a:p>
            <a:pPr marL="169863" lvl="0" indent="-169863"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Times New Roman"/>
              </a:rPr>
              <a:t>	but </a:t>
            </a:r>
            <a:r>
              <a:rPr lang="en-US" sz="2000" b="1" i="0" dirty="0" smtClean="0">
                <a:solidFill>
                  <a:srgbClr val="FF7C80"/>
                </a:solidFill>
                <a:latin typeface="Times New Roman"/>
              </a:rPr>
              <a:t>other nonlinearities</a:t>
            </a:r>
            <a:r>
              <a:rPr lang="en-US" sz="2000" i="0" dirty="0" smtClean="0">
                <a:solidFill>
                  <a:srgbClr val="FFFFCC"/>
                </a:solidFill>
                <a:latin typeface="Times New Roman"/>
              </a:rPr>
              <a:t> (shocks, mode conversion) are.   </a:t>
            </a:r>
            <a:r>
              <a:rPr lang="en-US" sz="2000" b="1" i="0" dirty="0" smtClean="0">
                <a:solidFill>
                  <a:srgbClr val="50C1FA"/>
                </a:solidFill>
                <a:latin typeface="Times New Roman"/>
              </a:rPr>
              <a:t>There is a cascade!</a:t>
            </a:r>
            <a:endParaRPr lang="en-US" sz="2000" b="1" i="0" dirty="0">
              <a:solidFill>
                <a:srgbClr val="50C1FA"/>
              </a:solidFill>
              <a:latin typeface="+mj-lt"/>
            </a:endParaRPr>
          </a:p>
        </p:txBody>
      </p:sp>
      <p:pic>
        <p:nvPicPr>
          <p:cNvPr id="6" name="cranmer_sdo_matsumoto.m1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65250" y="1524000"/>
            <a:ext cx="64135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077789" y="4057536"/>
            <a:ext cx="1640848" cy="1640848"/>
            <a:chOff x="6317596" y="2659995"/>
            <a:chExt cx="2909600" cy="2909600"/>
          </a:xfrm>
        </p:grpSpPr>
        <p:grpSp>
          <p:nvGrpSpPr>
            <p:cNvPr id="18" name="Group 10"/>
            <p:cNvGrpSpPr/>
            <p:nvPr/>
          </p:nvGrpSpPr>
          <p:grpSpPr>
            <a:xfrm rot="2704266">
              <a:off x="6317596" y="2659995"/>
              <a:ext cx="2909600" cy="2909600"/>
              <a:chOff x="1828800" y="4343400"/>
              <a:chExt cx="2028825" cy="2028825"/>
            </a:xfrm>
          </p:grpSpPr>
          <p:sp>
            <p:nvSpPr>
              <p:cNvPr id="20" name="Rectangle 19"/>
              <p:cNvSpPr/>
              <p:nvPr/>
            </p:nvSpPr>
            <p:spPr bwMode="auto">
              <a:xfrm rot="18900549">
                <a:off x="2137033" y="4655966"/>
                <a:ext cx="1413644" cy="140523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arrow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28800" y="4343400"/>
                <a:ext cx="2028825" cy="2028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19" name="Frame 18"/>
            <p:cNvSpPr/>
            <p:nvPr/>
          </p:nvSpPr>
          <p:spPr bwMode="auto">
            <a:xfrm>
              <a:off x="6477000" y="2833687"/>
              <a:ext cx="2590800" cy="2514600"/>
            </a:xfrm>
            <a:prstGeom prst="frame">
              <a:avLst>
                <a:gd name="adj1" fmla="val 10606"/>
              </a:avLst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905000" y="5361628"/>
            <a:ext cx="7086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ts val="0"/>
              </a:spcBef>
            </a:pPr>
            <a:r>
              <a:rPr lang="en-US" sz="1800" dirty="0">
                <a:solidFill>
                  <a:srgbClr val="FFFFCC"/>
                </a:solidFill>
                <a:latin typeface="+mj-lt"/>
              </a:rPr>
              <a:t>For more information</a:t>
            </a:r>
            <a:r>
              <a:rPr lang="en-US" sz="1800" dirty="0" smtClean="0">
                <a:solidFill>
                  <a:srgbClr val="FFFFCC"/>
                </a:solidFill>
                <a:latin typeface="+mj-lt"/>
              </a:rPr>
              <a:t>:</a:t>
            </a:r>
            <a:endParaRPr lang="en-US" sz="1800" i="0" dirty="0" smtClean="0">
              <a:solidFill>
                <a:srgbClr val="FFFFCC"/>
              </a:solidFill>
              <a:latin typeface="+mj-lt"/>
            </a:endParaRPr>
          </a:p>
          <a:p>
            <a:pPr algn="r" eaLnBrk="0" hangingPunct="0">
              <a:spcBef>
                <a:spcPts val="0"/>
              </a:spcBef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http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://www.cfa.harvard.edu/~scranmer/</a:t>
            </a:r>
            <a:endParaRPr 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52400" y="838200"/>
            <a:ext cx="88265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ts val="18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Although the “problems” are not conclusively solved, we’re including more and more real physics (e.g., MHD turbulence) in models that are doing better at explaining the heating &amp; acceleration of solar wind plasma.</a:t>
            </a:r>
          </a:p>
          <a:p>
            <a:pPr marL="169863" indent="-169863" eaLnBrk="0" hangingPunct="0">
              <a:lnSpc>
                <a:spcPct val="95000"/>
              </a:lnSpc>
              <a:spcBef>
                <a:spcPts val="18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However, we still do not 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have complete enough observational constraints to be able to choose between competing 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theories </a:t>
            </a:r>
            <a:r>
              <a:rPr lang="en-US" sz="2000" b="1" i="0" dirty="0" smtClean="0">
                <a:solidFill>
                  <a:srgbClr val="FFFFCC"/>
                </a:solidFill>
                <a:latin typeface="+mj-lt"/>
              </a:rPr>
              <a:t>. . .</a:t>
            </a:r>
            <a:endParaRPr lang="en-US" sz="2000" b="1" i="0" dirty="0">
              <a:solidFill>
                <a:srgbClr val="FFFFCC"/>
              </a:solidFill>
              <a:latin typeface="+mj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2618"/>
          <a:stretch>
            <a:fillRect/>
          </a:stretch>
        </p:blipFill>
        <p:spPr bwMode="auto">
          <a:xfrm>
            <a:off x="5590609" y="2762136"/>
            <a:ext cx="340099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iris_topb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362336"/>
            <a:ext cx="4038600" cy="886404"/>
          </a:xfrm>
          <a:prstGeom prst="rect">
            <a:avLst/>
          </a:prstGeom>
        </p:spPr>
      </p:pic>
      <p:pic>
        <p:nvPicPr>
          <p:cNvPr id="26" name="Picture 25" descr="cpi_header_slide.jpg"/>
          <p:cNvPicPr>
            <a:picLocks noChangeAspect="1"/>
          </p:cNvPicPr>
          <p:nvPr/>
        </p:nvPicPr>
        <p:blipFill>
          <a:blip r:embed="rId5" cstate="print"/>
          <a:srcRect l="11738" t="26773" r="1677" b="21036"/>
          <a:stretch>
            <a:fillRect/>
          </a:stretch>
        </p:blipFill>
        <p:spPr>
          <a:xfrm>
            <a:off x="152400" y="2762136"/>
            <a:ext cx="5314792" cy="138901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title"/>
          </p:nvPr>
        </p:nvSpPr>
        <p:spPr>
          <a:xfrm>
            <a:off x="114300" y="977900"/>
            <a:ext cx="8877300" cy="6985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Extra slides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65088"/>
            <a:ext cx="8877300" cy="6985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chemeClr val="bg1"/>
                </a:solidFill>
              </a:rPr>
              <a:t>The solar wind:  very brief history</a:t>
            </a:r>
            <a:endParaRPr lang="en-US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2388" y="762000"/>
            <a:ext cx="8780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b="1" i="0" dirty="0">
                <a:solidFill>
                  <a:srgbClr val="FFFFCC"/>
                </a:solidFill>
              </a:rPr>
              <a:t>Mariner 2</a:t>
            </a:r>
            <a:r>
              <a:rPr lang="en-US" sz="2000" i="0" dirty="0">
                <a:solidFill>
                  <a:srgbClr val="FFFFCC"/>
                </a:solidFill>
              </a:rPr>
              <a:t> (1962): first direct confirmation of continuous supersonic solar wind, validating Parker’s (1958) model of a gas-pressure driven wind.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2388" y="1511300"/>
            <a:ext cx="685482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65000"/>
              </a:spcBef>
              <a:buSzPct val="115000"/>
              <a:buFontTx/>
              <a:buChar char="•"/>
            </a:pPr>
            <a:r>
              <a:rPr lang="en-US" sz="2000" b="1" i="0" dirty="0">
                <a:solidFill>
                  <a:srgbClr val="FFFFCC"/>
                </a:solidFill>
              </a:rPr>
              <a:t>Helios</a:t>
            </a:r>
            <a:r>
              <a:rPr lang="en-US" sz="2000" i="0" dirty="0">
                <a:solidFill>
                  <a:srgbClr val="FFFFCC"/>
                </a:solidFill>
              </a:rPr>
              <a:t> probed in to 0.3 AU, </a:t>
            </a:r>
            <a:r>
              <a:rPr lang="en-US" sz="2000" b="1" i="0" dirty="0">
                <a:solidFill>
                  <a:srgbClr val="FFFFCC"/>
                </a:solidFill>
              </a:rPr>
              <a:t>Voyager</a:t>
            </a:r>
            <a:r>
              <a:rPr lang="en-US" sz="2000" i="0" dirty="0">
                <a:solidFill>
                  <a:srgbClr val="FFFFCC"/>
                </a:solidFill>
              </a:rPr>
              <a:t> continues past 100+ AU.</a:t>
            </a:r>
          </a:p>
          <a:p>
            <a:pPr marL="228600" indent="-228600">
              <a:spcBef>
                <a:spcPct val="65000"/>
              </a:spcBef>
              <a:buSzPct val="115000"/>
              <a:buFontTx/>
              <a:buChar char="•"/>
            </a:pPr>
            <a:r>
              <a:rPr lang="en-US" sz="2000" b="1" i="0" dirty="0">
                <a:solidFill>
                  <a:srgbClr val="FFFFCC"/>
                </a:solidFill>
              </a:rPr>
              <a:t>Ulysses</a:t>
            </a:r>
            <a:r>
              <a:rPr lang="en-US" sz="2000" i="0" dirty="0">
                <a:solidFill>
                  <a:srgbClr val="FFFFCC"/>
                </a:solidFill>
              </a:rPr>
              <a:t> (1990s) left the ecliptic; provided 3D view of the wind’s connection to the Sun’s magnetic geometry.</a:t>
            </a:r>
          </a:p>
        </p:txBody>
      </p:sp>
      <p:pic>
        <p:nvPicPr>
          <p:cNvPr id="19461" name="Picture 5" descr="ulysses_swoops_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057400"/>
            <a:ext cx="1730375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soho1pg_o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624263"/>
            <a:ext cx="32670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soho1pg_su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27438"/>
            <a:ext cx="31908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5715000" y="2514600"/>
            <a:ext cx="14097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arrow" w="lg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2388" y="2870200"/>
            <a:ext cx="6781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95000"/>
              </a:lnSpc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b="1" i="0" dirty="0">
                <a:solidFill>
                  <a:srgbClr val="FFFFCC"/>
                </a:solidFill>
              </a:rPr>
              <a:t>SOHO</a:t>
            </a:r>
            <a:r>
              <a:rPr lang="en-US" sz="2000" i="0" dirty="0">
                <a:solidFill>
                  <a:srgbClr val="FFFFCC"/>
                </a:solidFill>
              </a:rPr>
              <a:t> gave us new views of “source regions” of solar wind and the physical processes that accelerate it . . .</a:t>
            </a:r>
          </a:p>
        </p:txBody>
      </p:sp>
      <p:sp useBgFill="1">
        <p:nvSpPr>
          <p:cNvPr id="19466" name="Rectangle 10"/>
          <p:cNvSpPr>
            <a:spLocks noChangeArrowheads="1"/>
          </p:cNvSpPr>
          <p:nvPr/>
        </p:nvSpPr>
        <p:spPr bwMode="auto">
          <a:xfrm>
            <a:off x="176213" y="4424363"/>
            <a:ext cx="3281362" cy="904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 useBgFill="1">
        <p:nvSpPr>
          <p:cNvPr id="19467" name="Rectangle 11"/>
          <p:cNvSpPr>
            <a:spLocks noChangeArrowheads="1"/>
          </p:cNvSpPr>
          <p:nvPr/>
        </p:nvSpPr>
        <p:spPr bwMode="auto">
          <a:xfrm>
            <a:off x="180975" y="5238750"/>
            <a:ext cx="3267075" cy="1000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sets the Sun’s mass loss?</a:t>
            </a:r>
          </a:p>
        </p:txBody>
      </p:sp>
      <p:sp>
        <p:nvSpPr>
          <p:cNvPr id="6147" name="Text Box 1027"/>
          <p:cNvSpPr txBox="1">
            <a:spLocks noChangeArrowheads="1"/>
          </p:cNvSpPr>
          <p:nvPr/>
        </p:nvSpPr>
        <p:spPr bwMode="auto">
          <a:xfrm>
            <a:off x="76200" y="838200"/>
            <a:ext cx="3733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The sphere-averaged mass flux is remarkably constant.</a:t>
            </a:r>
          </a:p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Coronal heating seems to be ultimately responsible, but that </a:t>
            </a:r>
            <a:r>
              <a:rPr lang="en-US" sz="2000" b="1" i="0" dirty="0">
                <a:solidFill>
                  <a:srgbClr val="FFFFCC"/>
                </a:solidFill>
              </a:rPr>
              <a:t>varies by orders of magnitude </a:t>
            </a:r>
            <a:r>
              <a:rPr lang="en-US" sz="2000" i="0" dirty="0">
                <a:solidFill>
                  <a:srgbClr val="FFFFCC"/>
                </a:solidFill>
              </a:rPr>
              <a:t>over the solar </a:t>
            </a:r>
            <a:r>
              <a:rPr lang="en-US" sz="2000" i="0" dirty="0" smtClean="0">
                <a:solidFill>
                  <a:srgbClr val="FFFFCC"/>
                </a:solidFill>
              </a:rPr>
              <a:t>cycle.</a:t>
            </a:r>
            <a:endParaRPr lang="en-US" sz="2000" i="0" dirty="0">
              <a:solidFill>
                <a:srgbClr val="FFFFCC"/>
              </a:solidFill>
            </a:endParaRPr>
          </a:p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Hammer (1982) &amp; Withbroe (1988) suggested an energy balance with a “thermostat.”</a:t>
            </a:r>
          </a:p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Only a fraction of total coronal heat flux conducts down, but in general, we expect something close to</a:t>
            </a:r>
          </a:p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endParaRPr lang="en-US" sz="2000" i="0" dirty="0">
              <a:solidFill>
                <a:srgbClr val="FFFFCC"/>
              </a:solidFill>
            </a:endParaRPr>
          </a:p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endParaRPr lang="en-US" sz="2000" i="0" dirty="0">
              <a:solidFill>
                <a:srgbClr val="FFFFCC"/>
              </a:solidFill>
            </a:endParaRPr>
          </a:p>
        </p:txBody>
      </p:sp>
      <p:grpSp>
        <p:nvGrpSpPr>
          <p:cNvPr id="6148" name="Group 25"/>
          <p:cNvGrpSpPr>
            <a:grpSpLocks/>
          </p:cNvGrpSpPr>
          <p:nvPr/>
        </p:nvGrpSpPr>
        <p:grpSpPr bwMode="auto">
          <a:xfrm>
            <a:off x="3937000" y="3200400"/>
            <a:ext cx="5038725" cy="2808303"/>
            <a:chOff x="3937000" y="3105150"/>
            <a:chExt cx="5038725" cy="2808540"/>
          </a:xfrm>
        </p:grpSpPr>
        <p:pic>
          <p:nvPicPr>
            <p:cNvPr id="6153" name="Picture 1032" descr="T171_000918_175408"/>
            <p:cNvPicPr>
              <a:picLocks noChangeAspect="1" noChangeArrowheads="1"/>
            </p:cNvPicPr>
            <p:nvPr/>
          </p:nvPicPr>
          <p:blipFill>
            <a:blip r:embed="rId3" cstate="print">
              <a:lum bright="2000"/>
            </a:blip>
            <a:srcRect t="9983" b="3328"/>
            <a:stretch>
              <a:fillRect/>
            </a:stretch>
          </p:blipFill>
          <p:spPr bwMode="auto">
            <a:xfrm>
              <a:off x="3937000" y="3107837"/>
              <a:ext cx="5038725" cy="2805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4" name="AutoShape 1033"/>
            <p:cNvSpPr>
              <a:spLocks noChangeArrowheads="1"/>
            </p:cNvSpPr>
            <p:nvPr/>
          </p:nvSpPr>
          <p:spPr bwMode="auto">
            <a:xfrm rot="313684">
              <a:off x="5689600" y="3486150"/>
              <a:ext cx="609600" cy="914400"/>
            </a:xfrm>
            <a:prstGeom prst="downArrow">
              <a:avLst>
                <a:gd name="adj1" fmla="val 36981"/>
                <a:gd name="adj2" fmla="val 40833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5" name="AutoShape 1034"/>
            <p:cNvSpPr>
              <a:spLocks noChangeArrowheads="1"/>
            </p:cNvSpPr>
            <p:nvPr/>
          </p:nvSpPr>
          <p:spPr bwMode="auto">
            <a:xfrm rot="-10486316">
              <a:off x="5613400" y="4476750"/>
              <a:ext cx="609600" cy="762000"/>
            </a:xfrm>
            <a:prstGeom prst="downArrow">
              <a:avLst>
                <a:gd name="adj1" fmla="val 30843"/>
                <a:gd name="adj2" fmla="val 44525"/>
              </a:avLst>
            </a:prstGeom>
            <a:solidFill>
              <a:srgbClr val="FFFF00"/>
            </a:solidFill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6" name="Text Box 1035"/>
            <p:cNvSpPr txBox="1">
              <a:spLocks noChangeArrowheads="1"/>
            </p:cNvSpPr>
            <p:nvPr/>
          </p:nvSpPr>
          <p:spPr bwMode="auto">
            <a:xfrm>
              <a:off x="5003800" y="3105150"/>
              <a:ext cx="2133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i="0" dirty="0">
                  <a:solidFill>
                    <a:schemeClr val="bg1"/>
                  </a:solidFill>
                  <a:latin typeface="Arial" charset="0"/>
                </a:rPr>
                <a:t>heat conduction</a:t>
              </a:r>
              <a:endParaRPr lang="en-US" b="1" dirty="0"/>
            </a:p>
          </p:txBody>
        </p:sp>
        <p:sp>
          <p:nvSpPr>
            <p:cNvPr id="6157" name="Text Box 1036"/>
            <p:cNvSpPr txBox="1">
              <a:spLocks noChangeArrowheads="1"/>
            </p:cNvSpPr>
            <p:nvPr/>
          </p:nvSpPr>
          <p:spPr bwMode="auto">
            <a:xfrm>
              <a:off x="7670800" y="4019550"/>
              <a:ext cx="1295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i="0" dirty="0">
                  <a:solidFill>
                    <a:schemeClr val="bg1"/>
                  </a:solidFill>
                  <a:latin typeface="Arial" charset="0"/>
                </a:rPr>
                <a:t>radiation losses</a:t>
              </a:r>
              <a:endParaRPr lang="en-US" b="1" dirty="0"/>
            </a:p>
          </p:txBody>
        </p:sp>
        <p:sp>
          <p:nvSpPr>
            <p:cNvPr id="6158" name="Freeform 1038"/>
            <p:cNvSpPr>
              <a:spLocks/>
            </p:cNvSpPr>
            <p:nvPr/>
          </p:nvSpPr>
          <p:spPr bwMode="auto">
            <a:xfrm rot="-662914">
              <a:off x="6223000" y="417195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9" name="Freeform 1039"/>
            <p:cNvSpPr>
              <a:spLocks/>
            </p:cNvSpPr>
            <p:nvPr/>
          </p:nvSpPr>
          <p:spPr bwMode="auto">
            <a:xfrm rot="737664">
              <a:off x="6299200" y="462915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60" name="Freeform 1040"/>
            <p:cNvSpPr>
              <a:spLocks/>
            </p:cNvSpPr>
            <p:nvPr/>
          </p:nvSpPr>
          <p:spPr bwMode="auto">
            <a:xfrm rot="10325990">
              <a:off x="4470400" y="455295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61" name="Freeform 1041"/>
            <p:cNvSpPr>
              <a:spLocks/>
            </p:cNvSpPr>
            <p:nvPr/>
          </p:nvSpPr>
          <p:spPr bwMode="auto">
            <a:xfrm rot="-9130166">
              <a:off x="4775200" y="409575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6162" name="Group 1044"/>
            <p:cNvGrpSpPr>
              <a:grpSpLocks/>
            </p:cNvGrpSpPr>
            <p:nvPr/>
          </p:nvGrpSpPr>
          <p:grpSpPr bwMode="auto">
            <a:xfrm>
              <a:off x="5257800" y="5105400"/>
              <a:ext cx="1143000" cy="731838"/>
              <a:chOff x="1296" y="2700"/>
              <a:chExt cx="720" cy="461"/>
            </a:xfrm>
          </p:grpSpPr>
          <p:sp>
            <p:nvSpPr>
              <p:cNvPr id="6163" name="Text Box 1042"/>
              <p:cNvSpPr txBox="1">
                <a:spLocks noChangeArrowheads="1"/>
              </p:cNvSpPr>
              <p:nvPr/>
            </p:nvSpPr>
            <p:spPr bwMode="auto">
              <a:xfrm>
                <a:off x="1296" y="2784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i="0" dirty="0">
                    <a:solidFill>
                      <a:schemeClr val="bg1"/>
                    </a:solidFill>
                    <a:latin typeface="Arial" charset="0"/>
                  </a:rPr>
                  <a:t>— ρvkT</a:t>
                </a:r>
                <a:endParaRPr lang="en-US" b="1" dirty="0"/>
              </a:p>
            </p:txBody>
          </p:sp>
          <p:sp>
            <p:nvSpPr>
              <p:cNvPr id="6164" name="Text Box 1043"/>
              <p:cNvSpPr txBox="1">
                <a:spLocks noChangeArrowheads="1"/>
              </p:cNvSpPr>
              <p:nvPr/>
            </p:nvSpPr>
            <p:spPr bwMode="auto">
              <a:xfrm>
                <a:off x="1320" y="2700"/>
                <a:ext cx="336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sz="2000" b="1" i="0" dirty="0">
                    <a:solidFill>
                      <a:schemeClr val="bg1"/>
                    </a:solidFill>
                    <a:latin typeface="Arial" charset="0"/>
                  </a:rPr>
                  <a:t>5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 b="1" i="0" dirty="0">
                    <a:solidFill>
                      <a:schemeClr val="bg1"/>
                    </a:solidFill>
                    <a:latin typeface="Arial" charset="0"/>
                  </a:rPr>
                  <a:t>2</a:t>
                </a:r>
                <a:endParaRPr lang="en-US" sz="2000" b="1" dirty="0"/>
              </a:p>
            </p:txBody>
          </p:sp>
        </p:grpSp>
      </p:grpSp>
      <p:sp>
        <p:nvSpPr>
          <p:cNvPr id="6149" name="Text Box 1046"/>
          <p:cNvSpPr txBox="1">
            <a:spLocks noChangeArrowheads="1"/>
          </p:cNvSpPr>
          <p:nvPr/>
        </p:nvSpPr>
        <p:spPr bwMode="auto">
          <a:xfrm>
            <a:off x="914400" y="57150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SzPct val="115000"/>
            </a:pPr>
            <a:r>
              <a:rPr lang="en-US" sz="2000" i="0" dirty="0">
                <a:solidFill>
                  <a:srgbClr val="FFFFCC"/>
                </a:solidFill>
              </a:rPr>
              <a:t>. . . along open flux tubes!</a:t>
            </a:r>
          </a:p>
        </p:txBody>
      </p:sp>
      <p:pic>
        <p:nvPicPr>
          <p:cNvPr id="6150" name="Picture 1048" descr="eqns_mdot_f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029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 descr="mdot_solar_tal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762000"/>
            <a:ext cx="51054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5740400" y="914400"/>
            <a:ext cx="210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 dirty="0">
                <a:solidFill>
                  <a:srgbClr val="DE0000"/>
                </a:solidFill>
              </a:rPr>
              <a:t>Wang (1998)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65088"/>
            <a:ext cx="8877300" cy="6985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chemeClr val="bg1"/>
                </a:solidFill>
              </a:rPr>
              <a:t>Energy conservation in outer stellar atmospheres</a:t>
            </a:r>
            <a:endParaRPr lang="en-US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2057400"/>
            <a:ext cx="31242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3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</a:rPr>
              <a:t>Photosphere</a:t>
            </a:r>
          </a:p>
          <a:p>
            <a:pPr algn="r">
              <a:spcBef>
                <a:spcPts val="3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</a:rPr>
              <a:t>Chromosphere</a:t>
            </a:r>
          </a:p>
          <a:p>
            <a:pPr algn="r">
              <a:spcBef>
                <a:spcPts val="3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</a:rPr>
              <a:t>Transition region &amp; low corona</a:t>
            </a:r>
          </a:p>
          <a:p>
            <a:pPr algn="r">
              <a:spcBef>
                <a:spcPts val="3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</a:rPr>
              <a:t>Supersonic wind (</a:t>
            </a:r>
            <a:r>
              <a:rPr lang="en-US" sz="1800" dirty="0">
                <a:solidFill>
                  <a:srgbClr val="FFFFCC"/>
                </a:solidFill>
              </a:rPr>
              <a:t>r</a:t>
            </a:r>
            <a:r>
              <a:rPr lang="en-US" sz="1800" i="0" dirty="0">
                <a:solidFill>
                  <a:srgbClr val="FFFFCC"/>
                </a:solidFill>
              </a:rPr>
              <a:t> </a:t>
            </a:r>
            <a:r>
              <a:rPr lang="en-US" sz="1800" b="1" i="0" dirty="0">
                <a:solidFill>
                  <a:srgbClr val="FFFFCC"/>
                </a:solidFill>
              </a:rPr>
              <a:t>&gt;&gt;</a:t>
            </a:r>
            <a:r>
              <a:rPr lang="en-US" sz="1800" i="0" dirty="0">
                <a:solidFill>
                  <a:srgbClr val="FFFFCC"/>
                </a:solidFill>
              </a:rPr>
              <a:t> </a:t>
            </a:r>
            <a:r>
              <a:rPr lang="en-US" sz="1800" dirty="0">
                <a:solidFill>
                  <a:srgbClr val="FFFFCC"/>
                </a:solidFill>
              </a:rPr>
              <a:t>R</a:t>
            </a:r>
            <a:r>
              <a:rPr lang="en-US" sz="1800" b="1" i="0" baseline="-32000" dirty="0">
                <a:solidFill>
                  <a:srgbClr val="FFFFCC"/>
                </a:solidFill>
              </a:rPr>
              <a:t>*</a:t>
            </a:r>
            <a:r>
              <a:rPr lang="en-US" sz="1800" i="0" dirty="0">
                <a:solidFill>
                  <a:srgbClr val="FFFFCC"/>
                </a:solidFill>
              </a:rPr>
              <a:t>)</a:t>
            </a:r>
          </a:p>
        </p:txBody>
      </p:sp>
      <p:pic>
        <p:nvPicPr>
          <p:cNvPr id="7172" name="Picture 11" descr="eqns_energy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47738"/>
            <a:ext cx="85344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3048000" y="2028825"/>
            <a:ext cx="5910263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</a:rPr>
              <a:t>. . . . . . . . . . . . . . . . . . . . . . . . . . . . . . . . . . . . . . . . . . . . . . . . . .</a:t>
            </a:r>
          </a:p>
          <a:p>
            <a:pPr>
              <a:spcBef>
                <a:spcPts val="3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</a:rPr>
              <a:t>. . . . . . . . . . . . . . . . . . . . . . . . . . . . . . . . . . . . . . . . . . . . . . . . . .</a:t>
            </a:r>
          </a:p>
          <a:p>
            <a:pPr>
              <a:spcBef>
                <a:spcPts val="3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</a:rPr>
              <a:t>. . . . . . . . . . . . . . . . . . . . . . . . . . . . . . . . . . . . . . . . . . . . . . . . . .</a:t>
            </a:r>
          </a:p>
          <a:p>
            <a:pPr>
              <a:spcBef>
                <a:spcPts val="3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</a:rPr>
              <a:t>. . . . . . . . . . . . . . . . . . . . . . . . . . . . . . . . . . . . . . . . . . . . . . . . . .</a:t>
            </a:r>
          </a:p>
        </p:txBody>
      </p:sp>
      <p:sp>
        <p:nvSpPr>
          <p:cNvPr id="7174" name="Rectangle 18"/>
          <p:cNvSpPr>
            <a:spLocks noChangeArrowheads="1"/>
          </p:cNvSpPr>
          <p:nvPr/>
        </p:nvSpPr>
        <p:spPr bwMode="auto">
          <a:xfrm>
            <a:off x="8096250" y="2133600"/>
            <a:ext cx="666750" cy="246063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3143250" y="2438400"/>
            <a:ext cx="647700" cy="246063"/>
          </a:xfrm>
          <a:prstGeom prst="rect">
            <a:avLst/>
          </a:prstGeom>
          <a:solidFill>
            <a:srgbClr val="FF8D0D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6" name="Rectangle 24"/>
          <p:cNvSpPr>
            <a:spLocks noChangeArrowheads="1"/>
          </p:cNvSpPr>
          <p:nvPr/>
        </p:nvSpPr>
        <p:spPr bwMode="auto">
          <a:xfrm>
            <a:off x="8081963" y="2438400"/>
            <a:ext cx="666750" cy="246063"/>
          </a:xfrm>
          <a:prstGeom prst="rect">
            <a:avLst/>
          </a:prstGeom>
          <a:solidFill>
            <a:srgbClr val="FF8D0D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7" name="Rectangle 27"/>
          <p:cNvSpPr>
            <a:spLocks noChangeArrowheads="1"/>
          </p:cNvSpPr>
          <p:nvPr/>
        </p:nvSpPr>
        <p:spPr bwMode="auto">
          <a:xfrm>
            <a:off x="3143250" y="2743200"/>
            <a:ext cx="647700" cy="246063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8" name="Rectangle 28"/>
          <p:cNvSpPr>
            <a:spLocks noChangeArrowheads="1"/>
          </p:cNvSpPr>
          <p:nvPr/>
        </p:nvSpPr>
        <p:spPr bwMode="auto">
          <a:xfrm>
            <a:off x="4043363" y="2743200"/>
            <a:ext cx="666750" cy="246063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9" name="Rectangle 31"/>
          <p:cNvSpPr>
            <a:spLocks noChangeArrowheads="1"/>
          </p:cNvSpPr>
          <p:nvPr/>
        </p:nvSpPr>
        <p:spPr bwMode="auto">
          <a:xfrm>
            <a:off x="6862763" y="2743200"/>
            <a:ext cx="666750" cy="246063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80" name="Rectangle 32"/>
          <p:cNvSpPr>
            <a:spLocks noChangeArrowheads="1"/>
          </p:cNvSpPr>
          <p:nvPr/>
        </p:nvSpPr>
        <p:spPr bwMode="auto">
          <a:xfrm>
            <a:off x="6081713" y="2743200"/>
            <a:ext cx="533400" cy="246063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81" name="Rectangle 35"/>
          <p:cNvSpPr>
            <a:spLocks noChangeArrowheads="1"/>
          </p:cNvSpPr>
          <p:nvPr/>
        </p:nvSpPr>
        <p:spPr bwMode="auto">
          <a:xfrm>
            <a:off x="5357813" y="3048000"/>
            <a:ext cx="514350" cy="246063"/>
          </a:xfrm>
          <a:prstGeom prst="rect">
            <a:avLst/>
          </a:prstGeom>
          <a:solidFill>
            <a:srgbClr val="E600F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" y="3505200"/>
            <a:ext cx="8839200" cy="2432050"/>
            <a:chOff x="152400" y="3505200"/>
            <a:chExt cx="8839200" cy="2432050"/>
          </a:xfrm>
        </p:grpSpPr>
        <p:sp>
          <p:nvSpPr>
            <p:cNvPr id="7183" name="Text Box 3"/>
            <p:cNvSpPr txBox="1">
              <a:spLocks noChangeArrowheads="1"/>
            </p:cNvSpPr>
            <p:nvPr/>
          </p:nvSpPr>
          <p:spPr bwMode="auto">
            <a:xfrm>
              <a:off x="152400" y="3505200"/>
              <a:ext cx="8839200" cy="243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spcBef>
                  <a:spcPct val="40000"/>
                </a:spcBef>
                <a:buSzPct val="115000"/>
                <a:buFontTx/>
                <a:buChar char="•"/>
              </a:pPr>
              <a:r>
                <a:rPr lang="en-US" sz="2000" i="0" dirty="0">
                  <a:solidFill>
                    <a:srgbClr val="FFFFCC"/>
                  </a:solidFill>
                </a:rPr>
                <a:t>Leer et al. (1982) and Hansteen et al. (1995) found that one can often simplify the energy balance to be able to solve for the mass flux:</a:t>
              </a:r>
            </a:p>
            <a:p>
              <a:pPr marL="228600" indent="-228600">
                <a:spcBef>
                  <a:spcPct val="40000"/>
                </a:spcBef>
                <a:buSzPct val="115000"/>
                <a:buFontTx/>
                <a:buChar char="•"/>
              </a:pPr>
              <a:endParaRPr lang="en-US" sz="2000" b="1" i="0" dirty="0">
                <a:solidFill>
                  <a:srgbClr val="FFFFCC"/>
                </a:solidFill>
              </a:endParaRPr>
            </a:p>
            <a:p>
              <a:pPr marL="228600" indent="-228600">
                <a:spcBef>
                  <a:spcPct val="40000"/>
                </a:spcBef>
                <a:buSzPct val="115000"/>
                <a:buFontTx/>
                <a:buChar char="•"/>
              </a:pPr>
              <a:endParaRPr lang="en-US" sz="2000" b="1" i="0" dirty="0">
                <a:solidFill>
                  <a:srgbClr val="FFFFCC"/>
                </a:solidFill>
              </a:endParaRPr>
            </a:p>
            <a:p>
              <a:pPr marL="228600" indent="-228600">
                <a:spcBef>
                  <a:spcPct val="40000"/>
                </a:spcBef>
                <a:buSzPct val="115000"/>
                <a:buFontTx/>
                <a:buChar char="•"/>
              </a:pPr>
              <a:endParaRPr lang="en-US" sz="2000" b="1" i="0" dirty="0">
                <a:solidFill>
                  <a:srgbClr val="FFFFCC"/>
                </a:solidFill>
              </a:endParaRPr>
            </a:p>
            <a:p>
              <a:pPr marL="228600" indent="-228600">
                <a:spcBef>
                  <a:spcPct val="40000"/>
                </a:spcBef>
                <a:buSzPct val="115000"/>
                <a:buFontTx/>
                <a:buChar char="•"/>
              </a:pPr>
              <a:r>
                <a:rPr lang="en-US" sz="2000" i="0" dirty="0">
                  <a:solidFill>
                    <a:srgbClr val="FFFFCC"/>
                  </a:solidFill>
                </a:rPr>
                <a:t>However, the challenge is to determine values for all the parameters!</a:t>
              </a:r>
            </a:p>
          </p:txBody>
        </p:sp>
        <p:pic>
          <p:nvPicPr>
            <p:cNvPr id="7184" name="Picture 12" descr="eqns_energy2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7784" y="4267393"/>
              <a:ext cx="5829816" cy="114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40"/>
            <p:cNvSpPr txBox="1">
              <a:spLocks noChangeArrowheads="1"/>
            </p:cNvSpPr>
            <p:nvPr/>
          </p:nvSpPr>
          <p:spPr bwMode="auto">
            <a:xfrm>
              <a:off x="5791200" y="4520625"/>
              <a:ext cx="381000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27432" rIns="27432">
              <a:spAutoFit/>
            </a:bodyPr>
            <a:lstStyle/>
            <a:p>
              <a:pPr algn="ctr"/>
              <a:r>
                <a:rPr lang="en-US" sz="3200" b="1" i="0" dirty="0"/>
                <a:t>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Cranmer et al. (2007): other results</a:t>
            </a:r>
          </a:p>
        </p:txBody>
      </p:sp>
      <p:pic>
        <p:nvPicPr>
          <p:cNvPr id="14339" name="Picture 7" descr="fig_zephyr_tal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7724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6934200" y="3581400"/>
            <a:ext cx="838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4D86"/>
                </a:solidFill>
              </a:rPr>
              <a:t>Ulysses</a:t>
            </a:r>
          </a:p>
          <a:p>
            <a:pPr algn="ctr"/>
            <a:r>
              <a:rPr lang="en-US" sz="1200" i="1" dirty="0">
                <a:solidFill>
                  <a:srgbClr val="004D86"/>
                </a:solidFill>
              </a:rPr>
              <a:t>SWICS</a:t>
            </a: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1752600" y="4724400"/>
            <a:ext cx="1371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4D86"/>
                </a:solidFill>
              </a:rPr>
              <a:t>Helios</a:t>
            </a:r>
          </a:p>
          <a:p>
            <a:pPr algn="ctr"/>
            <a:r>
              <a:rPr lang="en-US" sz="1200" i="1" dirty="0">
                <a:solidFill>
                  <a:srgbClr val="004D86"/>
                </a:solidFill>
              </a:rPr>
              <a:t>(0.3-0.5 AU)</a:t>
            </a: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4876800" y="3505200"/>
            <a:ext cx="838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1" dirty="0">
                <a:solidFill>
                  <a:srgbClr val="004D86"/>
                </a:solidFill>
              </a:rPr>
              <a:t>Ulysses</a:t>
            </a:r>
          </a:p>
          <a:p>
            <a:pPr algn="r"/>
            <a:r>
              <a:rPr lang="en-US" sz="1200" i="1" dirty="0">
                <a:solidFill>
                  <a:srgbClr val="004D86"/>
                </a:solidFill>
              </a:rPr>
              <a:t>SWICS</a:t>
            </a: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1524000" y="2514600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1" dirty="0">
                <a:solidFill>
                  <a:srgbClr val="004D86"/>
                </a:solidFill>
              </a:rPr>
              <a:t>ACE/SWEPAM</a:t>
            </a:r>
          </a:p>
        </p:txBody>
      </p: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6705600" y="2590800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1" dirty="0">
                <a:solidFill>
                  <a:srgbClr val="004D86"/>
                </a:solidFill>
              </a:rPr>
              <a:t>ACE/SWEPAM</a:t>
            </a:r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4572000" y="12954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4D86"/>
                </a:solidFill>
              </a:rPr>
              <a:t>Wang &amp; Sheeley (1990)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power of off-limb UV spectroscopy</a:t>
            </a:r>
          </a:p>
        </p:txBody>
      </p:sp>
      <p:pic>
        <p:nvPicPr>
          <p:cNvPr id="9" name="Picture 8" descr="cpi_fig2_big.jpg"/>
          <p:cNvPicPr>
            <a:picLocks noChangeAspect="1"/>
          </p:cNvPicPr>
          <p:nvPr/>
        </p:nvPicPr>
        <p:blipFill rotWithShape="1">
          <a:blip r:embed="rId2" cstate="print"/>
          <a:srcRect l="49829"/>
          <a:stretch/>
        </p:blipFill>
        <p:spPr>
          <a:xfrm>
            <a:off x="3505200" y="838200"/>
            <a:ext cx="5439709" cy="51006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4646271"/>
            <a:ext cx="3048000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5000"/>
              </a:spcBef>
              <a:buClr>
                <a:srgbClr val="FF9933"/>
              </a:buClr>
              <a:buSzPct val="115000"/>
            </a:pPr>
            <a:r>
              <a:rPr lang="en-US" sz="1800" i="0" dirty="0" smtClean="0">
                <a:solidFill>
                  <a:srgbClr val="FFFFCC"/>
                </a:solidFill>
                <a:latin typeface="+mn-lt"/>
              </a:rPr>
              <a:t>(Kohl </a:t>
            </a:r>
            <a:r>
              <a:rPr lang="en-US" sz="1800" i="0" dirty="0">
                <a:solidFill>
                  <a:srgbClr val="FFFFCC"/>
                </a:solidFill>
                <a:latin typeface="+mn-lt"/>
              </a:rPr>
              <a:t>et al. </a:t>
            </a:r>
            <a:r>
              <a:rPr lang="en-US" sz="1800" i="0" dirty="0" smtClean="0">
                <a:solidFill>
                  <a:srgbClr val="FFFFCC"/>
                </a:solidFill>
                <a:latin typeface="+mn-lt"/>
              </a:rPr>
              <a:t>1995</a:t>
            </a:r>
            <a:r>
              <a:rPr lang="en-US" sz="1800" i="0" dirty="0">
                <a:solidFill>
                  <a:srgbClr val="FFFFCC"/>
                </a:solidFill>
                <a:latin typeface="+mn-lt"/>
              </a:rPr>
              <a:t>, 1997, 1998, 1999, </a:t>
            </a:r>
            <a:r>
              <a:rPr lang="en-US" sz="1800" i="0" dirty="0" smtClean="0">
                <a:solidFill>
                  <a:srgbClr val="FFFFCC"/>
                </a:solidFill>
                <a:latin typeface="+mn-lt"/>
              </a:rPr>
              <a:t>2006; Cranmer </a:t>
            </a:r>
            <a:r>
              <a:rPr lang="en-US" sz="1800" i="0" dirty="0">
                <a:solidFill>
                  <a:srgbClr val="FFFFCC"/>
                </a:solidFill>
                <a:latin typeface="+mn-lt"/>
              </a:rPr>
              <a:t>et al. </a:t>
            </a:r>
            <a:r>
              <a:rPr lang="en-US" sz="1800" i="0" dirty="0" smtClean="0">
                <a:solidFill>
                  <a:srgbClr val="FFFFCC"/>
                </a:solidFill>
                <a:latin typeface="+mn-lt"/>
              </a:rPr>
              <a:t>1999, 2008; </a:t>
            </a:r>
            <a:r>
              <a:rPr lang="en-US" sz="1800" i="0" dirty="0">
                <a:solidFill>
                  <a:srgbClr val="FFFFCC"/>
                </a:solidFill>
                <a:latin typeface="+mn-lt"/>
              </a:rPr>
              <a:t>Cranmer </a:t>
            </a:r>
            <a:r>
              <a:rPr lang="en-US" sz="1800" i="0" dirty="0" smtClean="0">
                <a:solidFill>
                  <a:srgbClr val="FFFFCC"/>
                </a:solidFill>
                <a:latin typeface="+mn-lt"/>
              </a:rPr>
              <a:t>2000</a:t>
            </a:r>
            <a:r>
              <a:rPr lang="en-US" sz="1800" i="0" dirty="0">
                <a:solidFill>
                  <a:srgbClr val="FFFFCC"/>
                </a:solidFill>
                <a:latin typeface="+mn-lt"/>
              </a:rPr>
              <a:t>, 2001, 2002)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1048702"/>
            <a:ext cx="32766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+mn-lt"/>
              </a:rPr>
              <a:t>UVCS/SOHO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led to new views of the </a:t>
            </a:r>
            <a:r>
              <a:rPr lang="en-US" sz="2000" b="1" i="0" dirty="0">
                <a:solidFill>
                  <a:srgbClr val="FF7C80"/>
                </a:solidFill>
                <a:latin typeface="+mn-lt"/>
              </a:rPr>
              <a:t>collisionless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nature of solar wind acceleration.</a:t>
            </a:r>
          </a:p>
          <a:p>
            <a:pPr marL="169863" indent="-169863" algn="l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n-lt"/>
              </a:rPr>
              <a:t>In coronal holes, heavy ions (e.g., O</a:t>
            </a:r>
            <a:r>
              <a:rPr lang="en-US" sz="2000" i="0" baseline="26000" dirty="0">
                <a:solidFill>
                  <a:srgbClr val="FFFFCC"/>
                </a:solidFill>
                <a:latin typeface="+mn-lt"/>
              </a:rPr>
              <a:t>+5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) both flow faster and are heated hundreds of times more strongly than protons and electrons, and have anisotropic velocity distributions.</a:t>
            </a:r>
            <a:endParaRPr lang="en-US" sz="1800" dirty="0">
              <a:solidFill>
                <a:srgbClr val="FFFF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pi_coverimage.jpg"/>
          <p:cNvPicPr>
            <a:picLocks noChangeAspect="1"/>
          </p:cNvPicPr>
          <p:nvPr/>
        </p:nvPicPr>
        <p:blipFill>
          <a:blip r:embed="rId2" cstate="print"/>
          <a:srcRect t="3859"/>
          <a:stretch>
            <a:fillRect/>
          </a:stretch>
        </p:blipFill>
        <p:spPr bwMode="auto">
          <a:xfrm>
            <a:off x="1030288" y="0"/>
            <a:ext cx="7083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pi_header_slide.jpg"/>
          <p:cNvPicPr>
            <a:picLocks noChangeAspect="1"/>
          </p:cNvPicPr>
          <p:nvPr/>
        </p:nvPicPr>
        <p:blipFill>
          <a:blip r:embed="rId2" cstate="print"/>
          <a:srcRect l="5031" t="28685" r="1257" b="3825"/>
          <a:stretch>
            <a:fillRect/>
          </a:stretch>
        </p:blipFill>
        <p:spPr bwMode="auto">
          <a:xfrm>
            <a:off x="0" y="0"/>
            <a:ext cx="91440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0" y="205740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</a:gsLst>
            <a:lin ang="54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i="1" dirty="0"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86868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1200"/>
              </a:spcBef>
              <a:buFont typeface="Arial" charset="0"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j-lt"/>
              </a:rPr>
              <a:t>CPI is a large-aperture ultraviolet coronagraph spectrometer that has been proposed to be deployed on the International Space Station (ISS).</a:t>
            </a:r>
          </a:p>
          <a:p>
            <a:pPr marL="177800" indent="-177800">
              <a:spcBef>
                <a:spcPts val="1200"/>
              </a:spcBef>
              <a:buFont typeface="Arial" charset="0"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j-lt"/>
              </a:rPr>
              <a:t>The primary goal of CPI is to identify and characterize the physical processes that heat and accelerate the plasma in the fast and slow solar wind. </a:t>
            </a:r>
          </a:p>
          <a:p>
            <a:pPr marL="177800" indent="-177800">
              <a:spcBef>
                <a:spcPts val="1200"/>
              </a:spcBef>
              <a:buFont typeface="Arial" charset="0"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j-lt"/>
              </a:rPr>
              <a:t>CPI follows on from the discoveries of UVCS/SOHO, and has unprecedented sensitivity, a wavelength range extending from 25.7 to 126 nm, higher temporal resolution, and the capability to measure line profiles of He II, N V, Ne VII, Ne VIII, Si VIII, S IX, Ar VIII, Ca IX, and Fe X, never before seen in coronal holes above 1.3 solar radii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.  See white paper at:</a:t>
            </a:r>
            <a:r>
              <a:rPr lang="en-US" sz="2000" i="0" dirty="0" smtClean="0">
                <a:solidFill>
                  <a:schemeClr val="bg1"/>
                </a:solidFill>
              </a:rPr>
              <a:t>  </a:t>
            </a:r>
            <a:r>
              <a:rPr lang="en-US" sz="2000" b="1" i="0" dirty="0" smtClean="0">
                <a:solidFill>
                  <a:srgbClr val="00C1EE"/>
                </a:solidFill>
                <a:latin typeface="Arial" pitchFamily="34" charset="0"/>
                <a:cs typeface="Arial" pitchFamily="34" charset="0"/>
              </a:rPr>
              <a:t>http://arXiv.org/abs/1104.3817</a:t>
            </a:r>
            <a:endParaRPr lang="en-US" sz="2000" i="0" dirty="0">
              <a:solidFill>
                <a:schemeClr val="bg1"/>
              </a:solidFill>
              <a:latin typeface="+mj-lt"/>
            </a:endParaRPr>
          </a:p>
          <a:p>
            <a:pPr marL="177800" indent="-177800">
              <a:spcBef>
                <a:spcPts val="1200"/>
              </a:spcBef>
              <a:buFont typeface="Arial" charset="0"/>
              <a:buChar char="•"/>
            </a:pPr>
            <a:r>
              <a:rPr lang="en-US" sz="2000" b="1" i="0" u="sng" dirty="0" smtClean="0">
                <a:solidFill>
                  <a:srgbClr val="FFFFCC"/>
                </a:solidFill>
                <a:latin typeface="+mj-lt"/>
              </a:rPr>
              <a:t>2011-2013</a:t>
            </a:r>
            <a:r>
              <a:rPr lang="en-US" sz="2000" i="0" u="sng" dirty="0" smtClean="0">
                <a:solidFill>
                  <a:srgbClr val="FFFFCC"/>
                </a:solidFill>
                <a:latin typeface="+mj-lt"/>
              </a:rPr>
              <a:t>: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  Undergoing Phase A concept study as an 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Explorer Mission of 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Opportunity:  </a:t>
            </a:r>
            <a:r>
              <a:rPr lang="en-US" sz="2000" i="0" dirty="0" err="1" smtClean="0">
                <a:solidFill>
                  <a:srgbClr val="FFFFCC"/>
                </a:solidFill>
                <a:latin typeface="+mj-lt"/>
              </a:rPr>
              <a:t>downselect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 decision to come in April-May 2013 ?</a:t>
            </a:r>
            <a:endParaRPr lang="en-US" sz="2000" i="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Coronal heating problems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52400" y="7620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(Nearly!) everyone agrees that there is more than enough “mechanical energy” in the convection to heat the corona.  How does a fraction (~1%) of that energy get: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81000" y="1722328"/>
            <a:ext cx="40386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i="0" dirty="0" smtClean="0">
                <a:solidFill>
                  <a:srgbClr val="FFFFCC"/>
                </a:solidFill>
              </a:rPr>
              <a:t>transported up to the corona,</a:t>
            </a:r>
          </a:p>
          <a:p>
            <a:pPr marL="342900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i="0" dirty="0" smtClean="0">
                <a:solidFill>
                  <a:srgbClr val="FFFFCC"/>
                </a:solidFill>
              </a:rPr>
              <a:t>converted to magnetic energy,</a:t>
            </a:r>
          </a:p>
          <a:p>
            <a:pPr marL="342900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i="0" dirty="0" smtClean="0">
                <a:solidFill>
                  <a:srgbClr val="FFFFCC"/>
                </a:solidFill>
              </a:rPr>
              <a:t>dissipated as heat, (and/or)</a:t>
            </a:r>
          </a:p>
          <a:p>
            <a:pPr marL="342900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i="0" dirty="0" smtClean="0">
                <a:solidFill>
                  <a:srgbClr val="FFFFCC"/>
                </a:solidFill>
              </a:rPr>
              <a:t>provide direct wind acceleration</a:t>
            </a:r>
            <a:endParaRPr lang="en-US" sz="2000" dirty="0">
              <a:solidFill>
                <a:srgbClr val="FFFFCC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52400" y="3641229"/>
            <a:ext cx="457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Waves (AC) vs. reconnection (DC) ?</a:t>
            </a:r>
          </a:p>
          <a:p>
            <a:pPr marL="169863" indent="-169863"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Heating:  top-down vs. bottom-up ?</a:t>
            </a:r>
          </a:p>
          <a:p>
            <a:pPr marL="169863" indent="-169863"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Open-field:  jostling vs. loop-feeding ?</a:t>
            </a:r>
          </a:p>
          <a:p>
            <a:pPr marL="169863" indent="-169863"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Kinetics:  MHD vs. “filtration” ?</a:t>
            </a:r>
          </a:p>
        </p:txBody>
      </p:sp>
      <p:pic>
        <p:nvPicPr>
          <p:cNvPr id="8" name="cranmer_sdo_carlsso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386943" y="1600200"/>
            <a:ext cx="4680858" cy="4095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5638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0" dirty="0" smtClean="0">
                <a:solidFill>
                  <a:srgbClr val="FFFFCC"/>
                </a:solidFill>
                <a:latin typeface="+mj-lt"/>
                <a:cs typeface="Arial" pitchFamily="34" charset="0"/>
              </a:rPr>
              <a:t>Source:  Mats Carlsson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Waves versus reconnection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371600"/>
            <a:ext cx="3252314" cy="2369775"/>
          </a:xfrm>
          <a:prstGeom prst="rect">
            <a:avLst/>
          </a:prstGeom>
        </p:spPr>
      </p:pic>
      <p:pic>
        <p:nvPicPr>
          <p:cNvPr id="6" name="Picture 5" descr="dc.gif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21383995">
            <a:off x="97203" y="762000"/>
            <a:ext cx="1731597" cy="2871787"/>
          </a:xfrm>
          <a:prstGeom prst="rect">
            <a:avLst/>
          </a:prstGeom>
        </p:spPr>
      </p:pic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1752600" y="838200"/>
            <a:ext cx="4724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5000"/>
              </a:spcBef>
              <a:buSzPct val="115000"/>
            </a:pPr>
            <a:r>
              <a:rPr lang="en-US" sz="2000" b="1" i="0" dirty="0" smtClean="0">
                <a:solidFill>
                  <a:srgbClr val="50C1FA"/>
                </a:solidFill>
              </a:rPr>
              <a:t>Slow</a:t>
            </a:r>
            <a:r>
              <a:rPr lang="en-US" sz="2000" i="0" dirty="0" smtClean="0">
                <a:solidFill>
                  <a:srgbClr val="FFFFCC"/>
                </a:solidFill>
              </a:rPr>
              <a:t> footpoint motions (</a:t>
            </a:r>
            <a:r>
              <a:rPr lang="el-GR" sz="2000" i="0" dirty="0" smtClean="0">
                <a:solidFill>
                  <a:srgbClr val="FFFFCC"/>
                </a:solidFill>
              </a:rPr>
              <a:t>τ</a:t>
            </a:r>
            <a:r>
              <a:rPr lang="el-GR" sz="2000" i="0" baseline="-25000" dirty="0" smtClean="0">
                <a:solidFill>
                  <a:srgbClr val="FFFFCC"/>
                </a:solidFill>
                <a:sym typeface="ZapfDingbats"/>
              </a:rPr>
              <a:t></a:t>
            </a:r>
            <a:r>
              <a:rPr lang="en-US" sz="2000" i="0" dirty="0" smtClean="0">
                <a:solidFill>
                  <a:srgbClr val="FFFFCC"/>
                </a:solidFill>
              </a:rPr>
              <a:t> &gt; </a:t>
            </a:r>
            <a:r>
              <a:rPr lang="en-US" sz="2000" dirty="0" smtClean="0">
                <a:solidFill>
                  <a:srgbClr val="FFFFCC"/>
                </a:solidFill>
              </a:rPr>
              <a:t>L</a:t>
            </a:r>
            <a:r>
              <a:rPr lang="en-US" sz="2000" i="0" dirty="0" smtClean="0">
                <a:solidFill>
                  <a:srgbClr val="FFFFCC"/>
                </a:solidFill>
              </a:rPr>
              <a:t>/</a:t>
            </a:r>
            <a:r>
              <a:rPr lang="en-US" sz="2000" dirty="0" smtClean="0">
                <a:solidFill>
                  <a:srgbClr val="FFFFCC"/>
                </a:solidFill>
              </a:rPr>
              <a:t>V</a:t>
            </a:r>
            <a:r>
              <a:rPr lang="en-US" sz="2000" i="0" baseline="-25000" dirty="0" smtClean="0">
                <a:solidFill>
                  <a:srgbClr val="FFFFCC"/>
                </a:solidFill>
              </a:rPr>
              <a:t>A</a:t>
            </a:r>
            <a:r>
              <a:rPr lang="en-US" sz="2000" i="0" dirty="0" smtClean="0">
                <a:solidFill>
                  <a:srgbClr val="FFFFCC"/>
                </a:solidFill>
              </a:rPr>
              <a:t>) cause the field to twist &amp; braid into a quasi-static state; parallel currents build up and are released via reconnection.  </a:t>
            </a:r>
            <a:r>
              <a:rPr lang="en-US" sz="2000" b="1" i="0" dirty="0" smtClean="0">
                <a:solidFill>
                  <a:srgbClr val="50C1FA"/>
                </a:solidFill>
              </a:rPr>
              <a:t>(“DC”)</a:t>
            </a: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2209800" y="2286000"/>
            <a:ext cx="3429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spcBef>
                <a:spcPts val="0"/>
              </a:spcBef>
              <a:buSzPct val="115000"/>
            </a:pPr>
            <a:r>
              <a:rPr lang="en-US" sz="2000" b="1" i="0" dirty="0" smtClean="0">
                <a:solidFill>
                  <a:srgbClr val="FF7C80"/>
                </a:solidFill>
              </a:rPr>
              <a:t>Rapid</a:t>
            </a:r>
            <a:r>
              <a:rPr lang="en-US" sz="2000" i="0" dirty="0" smtClean="0">
                <a:solidFill>
                  <a:srgbClr val="FFFFCC"/>
                </a:solidFill>
              </a:rPr>
              <a:t> footpoint motions</a:t>
            </a:r>
          </a:p>
          <a:p>
            <a:pPr algn="r">
              <a:lnSpc>
                <a:spcPct val="95000"/>
              </a:lnSpc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</a:rPr>
              <a:t>(</a:t>
            </a:r>
            <a:r>
              <a:rPr lang="el-GR" sz="2000" i="0" dirty="0" smtClean="0">
                <a:solidFill>
                  <a:srgbClr val="FFFFCC"/>
                </a:solidFill>
              </a:rPr>
              <a:t>τ</a:t>
            </a:r>
            <a:r>
              <a:rPr lang="el-GR" sz="2000" i="0" baseline="-25000" dirty="0" smtClean="0">
                <a:solidFill>
                  <a:srgbClr val="FFFFCC"/>
                </a:solidFill>
                <a:sym typeface="ZapfDingbats"/>
              </a:rPr>
              <a:t></a:t>
            </a:r>
            <a:r>
              <a:rPr lang="en-US" sz="2000" i="0" dirty="0" smtClean="0">
                <a:solidFill>
                  <a:srgbClr val="FFFFCC"/>
                </a:solidFill>
              </a:rPr>
              <a:t> &lt; </a:t>
            </a:r>
            <a:r>
              <a:rPr lang="en-US" sz="2000" dirty="0" smtClean="0">
                <a:solidFill>
                  <a:srgbClr val="FFFFCC"/>
                </a:solidFill>
              </a:rPr>
              <a:t>L</a:t>
            </a:r>
            <a:r>
              <a:rPr lang="en-US" sz="2000" i="0" dirty="0" smtClean="0">
                <a:solidFill>
                  <a:srgbClr val="FFFFCC"/>
                </a:solidFill>
              </a:rPr>
              <a:t>/</a:t>
            </a:r>
            <a:r>
              <a:rPr lang="en-US" sz="2000" dirty="0" smtClean="0">
                <a:solidFill>
                  <a:srgbClr val="FFFFCC"/>
                </a:solidFill>
              </a:rPr>
              <a:t>V</a:t>
            </a:r>
            <a:r>
              <a:rPr lang="en-US" sz="2000" i="0" baseline="-25000" dirty="0" smtClean="0">
                <a:solidFill>
                  <a:srgbClr val="FFFFCC"/>
                </a:solidFill>
              </a:rPr>
              <a:t>A</a:t>
            </a:r>
            <a:r>
              <a:rPr lang="en-US" sz="2000" i="0" dirty="0" smtClean="0">
                <a:solidFill>
                  <a:srgbClr val="FFFFCC"/>
                </a:solidFill>
              </a:rPr>
              <a:t>) propagate through the field as waves, which are eventually dissipated.  </a:t>
            </a:r>
            <a:r>
              <a:rPr lang="en-US" sz="2000" b="1" i="0" dirty="0" smtClean="0">
                <a:solidFill>
                  <a:srgbClr val="FF7C80"/>
                </a:solidFill>
              </a:rPr>
              <a:t>(“AC”)</a:t>
            </a:r>
            <a:endParaRPr lang="en-US" sz="2000" b="1" i="0" dirty="0">
              <a:solidFill>
                <a:srgbClr val="FF7C8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3810000"/>
            <a:ext cx="8763000" cy="2012216"/>
            <a:chOff x="152400" y="3810000"/>
            <a:chExt cx="8763000" cy="2012216"/>
          </a:xfrm>
        </p:grpSpPr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8763000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>
                <a:spcBef>
                  <a:spcPts val="1000"/>
                </a:spcBef>
                <a:buSzPct val="115000"/>
                <a:buFontTx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The Sun’s atmosphere exhibits a continuum of time scales bridging AC/DC limits.</a:t>
              </a:r>
            </a:p>
            <a:p>
              <a:pPr marL="169863" indent="-169863">
                <a:spcBef>
                  <a:spcPts val="1000"/>
                </a:spcBef>
                <a:buSzPct val="115000"/>
                <a:buFontTx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“Waves” in the real corona aren’t just linear perturbations.</a:t>
              </a:r>
            </a:p>
            <a:p>
              <a:pPr marL="627063" lvl="1" indent="-169863">
                <a:spcBef>
                  <a:spcPts val="400"/>
                </a:spcBef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    (amplitudes are large)     (polarization relations are not “classical”)</a:t>
              </a:r>
            </a:p>
            <a:p>
              <a:pPr marL="169863" indent="-169863">
                <a:spcBef>
                  <a:spcPts val="1000"/>
                </a:spcBef>
                <a:buSzPct val="115000"/>
                <a:buFontTx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“Braiding” in the real corona is highly dynamic.    (see Hi-C!)</a:t>
              </a:r>
            </a:p>
          </p:txBody>
        </p:sp>
        <p:sp>
          <p:nvSpPr>
            <p:cNvPr id="11" name="Text Box 63"/>
            <p:cNvSpPr txBox="1">
              <a:spLocks noChangeArrowheads="1"/>
            </p:cNvSpPr>
            <p:nvPr/>
          </p:nvSpPr>
          <p:spPr bwMode="auto">
            <a:xfrm>
              <a:off x="2514600" y="3810000"/>
              <a:ext cx="34290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5000"/>
                </a:spcBef>
                <a:buSzPct val="115000"/>
              </a:pPr>
              <a:r>
                <a:rPr lang="en-US" sz="2000" b="1" dirty="0" smtClean="0">
                  <a:solidFill>
                    <a:srgbClr val="FFFFCC"/>
                  </a:solidFill>
                </a:rPr>
                <a:t>However . . 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Waves go along with reconnection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6200" y="76200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spcBef>
                <a:spcPts val="100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</a:rPr>
              <a:t>To complicate things even more . . 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9225" y="1192212"/>
            <a:ext cx="5794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9863" indent="-169863" algn="l">
              <a:spcBef>
                <a:spcPct val="50000"/>
              </a:spcBef>
              <a:buSzPct val="115000"/>
              <a:buFont typeface="Arial" pitchFamily="34" charset="0"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Waves cascade into MHD turbulence (eddies), which tends to:</a:t>
            </a:r>
          </a:p>
        </p:txBody>
      </p:sp>
      <p:pic>
        <p:nvPicPr>
          <p:cNvPr id="13" name="Picture 22" descr="reconn_turb_onof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572000"/>
            <a:ext cx="5867400" cy="1641475"/>
          </a:xfrm>
          <a:prstGeom prst="rect">
            <a:avLst/>
          </a:prstGeom>
          <a:noFill/>
        </p:spPr>
      </p:pic>
      <p:pic>
        <p:nvPicPr>
          <p:cNvPr id="14" name="Picture 23" descr="turb2d_bart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143000"/>
            <a:ext cx="2743200" cy="26463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066800" y="5791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i="0" dirty="0">
                <a:solidFill>
                  <a:srgbClr val="FFFFCC"/>
                </a:solidFill>
              </a:rPr>
              <a:t>Onofri et al. (2006)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6157913" y="381635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0" dirty="0">
                <a:solidFill>
                  <a:srgbClr val="FFFFCC"/>
                </a:solidFill>
              </a:rPr>
              <a:t>e.g., Dmitruk et al. (2004)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524000" y="1725612"/>
            <a:ext cx="42672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 algn="l">
              <a:lnSpc>
                <a:spcPct val="90000"/>
              </a:lnSpc>
              <a:spcBef>
                <a:spcPct val="40000"/>
              </a:spcBef>
              <a:buClr>
                <a:srgbClr val="FF7C80"/>
              </a:buClr>
              <a:buSzPct val="100000"/>
              <a:buFont typeface="Wingdings" pitchFamily="2" charset="2"/>
              <a:buChar char="Ø"/>
            </a:pPr>
            <a:r>
              <a:rPr lang="en-US" sz="2000" i="0" dirty="0">
                <a:solidFill>
                  <a:srgbClr val="FFFFCC"/>
                </a:solidFill>
              </a:rPr>
              <a:t>break up into thin </a:t>
            </a:r>
            <a:r>
              <a:rPr lang="en-US" sz="2000" b="1" i="0" dirty="0">
                <a:solidFill>
                  <a:srgbClr val="50C1FA"/>
                </a:solidFill>
              </a:rPr>
              <a:t>reconnecting</a:t>
            </a:r>
            <a:r>
              <a:rPr lang="en-US" sz="2000" i="0" dirty="0">
                <a:solidFill>
                  <a:srgbClr val="50C1FA"/>
                </a:solidFill>
              </a:rPr>
              <a:t> </a:t>
            </a:r>
            <a:r>
              <a:rPr lang="en-US" sz="2000" i="0" dirty="0">
                <a:solidFill>
                  <a:srgbClr val="FFFFCC"/>
                </a:solidFill>
              </a:rPr>
              <a:t>sheets on its smallest scales.</a:t>
            </a:r>
          </a:p>
          <a:p>
            <a:pPr marL="234950" indent="-234950" algn="l">
              <a:lnSpc>
                <a:spcPct val="90000"/>
              </a:lnSpc>
              <a:spcBef>
                <a:spcPct val="40000"/>
              </a:spcBef>
              <a:buClr>
                <a:srgbClr val="FF7C80"/>
              </a:buClr>
              <a:buSzPct val="100000"/>
              <a:buFont typeface="Wingdings" pitchFamily="2" charset="2"/>
              <a:buChar char="Ø"/>
            </a:pPr>
            <a:r>
              <a:rPr lang="en-US" sz="2000" i="0" dirty="0">
                <a:solidFill>
                  <a:srgbClr val="FFFFCC"/>
                </a:solidFill>
              </a:rPr>
              <a:t>accelerate electrons along the field and generate </a:t>
            </a:r>
            <a:r>
              <a:rPr lang="en-US" sz="2000" b="1" i="0" dirty="0">
                <a:solidFill>
                  <a:srgbClr val="50C1FA"/>
                </a:solidFill>
              </a:rPr>
              <a:t>currents.</a:t>
            </a:r>
            <a:endParaRPr lang="en-US" sz="2000" i="0" dirty="0">
              <a:solidFill>
                <a:srgbClr val="50C1FA"/>
              </a:solidFill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149225" y="3173412"/>
            <a:ext cx="5794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9863" indent="-169863" algn="l">
              <a:spcBef>
                <a:spcPct val="50000"/>
              </a:spcBef>
              <a:buSzPct val="115000"/>
              <a:buFont typeface="Arial" pitchFamily="34" charset="0"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Coronal current sheets </a:t>
            </a:r>
            <a:r>
              <a:rPr lang="en-US" sz="2000" i="0" dirty="0" smtClean="0">
                <a:solidFill>
                  <a:srgbClr val="FFFFCC"/>
                </a:solidFill>
              </a:rPr>
              <a:t>can emit </a:t>
            </a:r>
            <a:r>
              <a:rPr lang="en-US" sz="2000" b="1" i="0" dirty="0" smtClean="0">
                <a:solidFill>
                  <a:srgbClr val="FF7C80"/>
                </a:solidFill>
              </a:rPr>
              <a:t>waves,</a:t>
            </a:r>
            <a:r>
              <a:rPr lang="en-US" sz="2000" i="0" dirty="0" smtClean="0">
                <a:solidFill>
                  <a:srgbClr val="FFFFCC"/>
                </a:solidFill>
              </a:rPr>
              <a:t> and can be unstable to </a:t>
            </a:r>
            <a:r>
              <a:rPr lang="en-US" sz="2000" i="0" dirty="0">
                <a:solidFill>
                  <a:srgbClr val="FFFFCC"/>
                </a:solidFill>
              </a:rPr>
              <a:t>growth of</a:t>
            </a:r>
            <a:r>
              <a:rPr lang="en-US" sz="2000" i="0" dirty="0">
                <a:solidFill>
                  <a:srgbClr val="FF7C80"/>
                </a:solidFill>
              </a:rPr>
              <a:t> </a:t>
            </a:r>
            <a:r>
              <a:rPr lang="en-US" sz="2000" b="1" i="0" dirty="0">
                <a:solidFill>
                  <a:srgbClr val="FF7C80"/>
                </a:solidFill>
              </a:rPr>
              <a:t>turbulent motions</a:t>
            </a:r>
            <a:r>
              <a:rPr lang="en-US" sz="2000" i="0" dirty="0">
                <a:solidFill>
                  <a:srgbClr val="FFFFCC"/>
                </a:solidFill>
              </a:rPr>
              <a:t> which may dominate the energy loss &amp; particle acceleration.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52400" y="4316412"/>
            <a:ext cx="2971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9863" indent="-169863" algn="l">
              <a:spcBef>
                <a:spcPct val="50000"/>
              </a:spcBef>
              <a:buSzPct val="115000"/>
              <a:buFont typeface="Arial" pitchFamily="34" charset="0"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Turbulence may drive “fast” </a:t>
            </a:r>
            <a:r>
              <a:rPr lang="en-US" sz="2000" b="1" i="0" dirty="0">
                <a:solidFill>
                  <a:srgbClr val="50C1FA"/>
                </a:solidFill>
              </a:rPr>
              <a:t>reconnection rates</a:t>
            </a:r>
            <a:r>
              <a:rPr lang="en-US" sz="2000" i="0" dirty="0">
                <a:solidFill>
                  <a:srgbClr val="FFFFCC"/>
                </a:solidFill>
              </a:rPr>
              <a:t> (Lazarian &amp; Vishniac 1999), too. </a:t>
            </a:r>
          </a:p>
        </p:txBody>
      </p:sp>
      <p:sp>
        <p:nvSpPr>
          <p:cNvPr id="20" name="Freeform 19"/>
          <p:cNvSpPr/>
          <p:nvPr/>
        </p:nvSpPr>
        <p:spPr bwMode="auto">
          <a:xfrm rot="21314739">
            <a:off x="5444058" y="4011834"/>
            <a:ext cx="423333" cy="612071"/>
          </a:xfrm>
          <a:custGeom>
            <a:avLst/>
            <a:gdLst>
              <a:gd name="connsiteX0" fmla="*/ 0 w 372533"/>
              <a:gd name="connsiteY0" fmla="*/ 0 h 457200"/>
              <a:gd name="connsiteX1" fmla="*/ 317500 w 372533"/>
              <a:gd name="connsiteY1" fmla="*/ 139700 h 457200"/>
              <a:gd name="connsiteX2" fmla="*/ 330200 w 372533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3" h="457200">
                <a:moveTo>
                  <a:pt x="0" y="0"/>
                </a:moveTo>
                <a:cubicBezTo>
                  <a:pt x="131233" y="31750"/>
                  <a:pt x="262467" y="63500"/>
                  <a:pt x="317500" y="139700"/>
                </a:cubicBezTo>
                <a:cubicBezTo>
                  <a:pt x="372533" y="215900"/>
                  <a:pt x="351366" y="336550"/>
                  <a:pt x="330200" y="457200"/>
                </a:cubicBezTo>
              </a:path>
            </a:pathLst>
          </a:custGeom>
          <a:noFill/>
          <a:ln w="28575" cap="flat" cmpd="sng" algn="ctr">
            <a:solidFill>
              <a:srgbClr val="FFFFCC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Where is the heat source?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128" name="Text Box 63"/>
          <p:cNvSpPr txBox="1">
            <a:spLocks noChangeArrowheads="1"/>
          </p:cNvSpPr>
          <p:nvPr/>
        </p:nvSpPr>
        <p:spPr bwMode="auto">
          <a:xfrm>
            <a:off x="76200" y="838200"/>
            <a:ext cx="56388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Jim Klimchuk summarized the debate . . .</a:t>
            </a:r>
          </a:p>
        </p:txBody>
      </p:sp>
      <p:pic>
        <p:nvPicPr>
          <p:cNvPr id="4" name="Picture 3" descr="schrijver01_cartoon2.gif"/>
          <p:cNvPicPr>
            <a:picLocks noChangeAspect="1"/>
          </p:cNvPicPr>
          <p:nvPr/>
        </p:nvPicPr>
        <p:blipFill>
          <a:blip r:embed="rId2" cstate="print"/>
          <a:srcRect l="2927" t="1866" r="4390" b="9329"/>
          <a:stretch>
            <a:fillRect/>
          </a:stretch>
        </p:blipFill>
        <p:spPr bwMode="auto">
          <a:xfrm>
            <a:off x="5975393" y="838201"/>
            <a:ext cx="292557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48600" y="46482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i="0" dirty="0"/>
              <a:t>Schrijver (2001)</a:t>
            </a: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81000" y="1219200"/>
            <a:ext cx="53340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600"/>
              </a:spcBef>
              <a:buSzPct val="115000"/>
            </a:pPr>
            <a:r>
              <a:rPr lang="en-US" sz="2000" b="1" i="0" dirty="0" smtClean="0">
                <a:solidFill>
                  <a:srgbClr val="FFFFCC"/>
                </a:solidFill>
              </a:rPr>
              <a:t>Traditional:</a:t>
            </a:r>
            <a:r>
              <a:rPr lang="en-US" sz="2000" i="0" dirty="0" smtClean="0">
                <a:solidFill>
                  <a:srgbClr val="FFFFCC"/>
                </a:solidFill>
              </a:rPr>
              <a:t>  “coronal heating” conducts down.</a:t>
            </a:r>
          </a:p>
          <a:p>
            <a:pPr marL="169863" indent="-169863">
              <a:lnSpc>
                <a:spcPct val="95000"/>
              </a:lnSpc>
              <a:spcBef>
                <a:spcPts val="600"/>
              </a:spcBef>
              <a:buSzPct val="115000"/>
            </a:pPr>
            <a:r>
              <a:rPr lang="en-US" sz="2000" b="1" i="0" dirty="0" smtClean="0">
                <a:solidFill>
                  <a:srgbClr val="FFFFCC"/>
                </a:solidFill>
              </a:rPr>
              <a:t>New idea:</a:t>
            </a:r>
            <a:r>
              <a:rPr lang="en-US" sz="2000" i="0" dirty="0" smtClean="0">
                <a:solidFill>
                  <a:srgbClr val="FFFFCC"/>
                </a:solidFill>
              </a:rPr>
              <a:t>  spicules/jets feed in mass from below.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76200" y="2133600"/>
            <a:ext cx="32004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Many models already show orders of magnitude more heating in chromosphere than in corona.</a:t>
            </a:r>
          </a:p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If just a small fraction of that chromospheric energy deposition makes it up to the corona, it can dominate the “local” heating.</a:t>
            </a: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76200" y="5257800"/>
            <a:ext cx="8839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Reality is dynamic and </a:t>
            </a:r>
            <a:r>
              <a:rPr lang="en-US" sz="2000" b="1" i="0" dirty="0" smtClean="0">
                <a:solidFill>
                  <a:srgbClr val="FF7C80"/>
                </a:solidFill>
              </a:rPr>
              <a:t>intermittent,</a:t>
            </a:r>
            <a:r>
              <a:rPr lang="en-US" sz="2000" i="0" dirty="0" smtClean="0">
                <a:solidFill>
                  <a:srgbClr val="FFFFCC"/>
                </a:solidFill>
              </a:rPr>
              <a:t> but there are plenty of viable “local” sources of coronal heating, too.</a:t>
            </a:r>
          </a:p>
        </p:txBody>
      </p:sp>
      <p:pic>
        <p:nvPicPr>
          <p:cNvPr id="10" name="Picture 9" descr="braid_open_compare.gif"/>
          <p:cNvPicPr>
            <a:picLocks noChangeAspect="1"/>
          </p:cNvPicPr>
          <p:nvPr/>
        </p:nvPicPr>
        <p:blipFill>
          <a:blip r:embed="rId3" cstate="print">
            <a:lum bright="-8000" contrast="22000"/>
          </a:blip>
          <a:stretch>
            <a:fillRect/>
          </a:stretch>
        </p:blipFill>
        <p:spPr>
          <a:xfrm>
            <a:off x="3390900" y="2133600"/>
            <a:ext cx="2278613" cy="3034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Turbulence: a unifying picture?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*</a:t>
            </a:r>
            <a:endParaRPr lang="en-US" sz="3200" b="1" baseline="300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1828800" y="990600"/>
            <a:ext cx="10744200" cy="3286125"/>
            <a:chOff x="-1828800" y="1600200"/>
            <a:chExt cx="10744200" cy="3286125"/>
          </a:xfrm>
        </p:grpSpPr>
        <p:sp>
          <p:nvSpPr>
            <p:cNvPr id="4" name="Freeform 9"/>
            <p:cNvSpPr>
              <a:spLocks/>
            </p:cNvSpPr>
            <p:nvPr/>
          </p:nvSpPr>
          <p:spPr bwMode="auto">
            <a:xfrm rot="5400000">
              <a:off x="3934618" y="1932782"/>
              <a:ext cx="284163" cy="1600200"/>
            </a:xfrm>
            <a:custGeom>
              <a:avLst/>
              <a:gdLst>
                <a:gd name="T0" fmla="*/ 2147483647 w 118"/>
                <a:gd name="T1" fmla="*/ 0 h 672"/>
                <a:gd name="T2" fmla="*/ 2147483647 w 118"/>
                <a:gd name="T3" fmla="*/ 2147483647 h 672"/>
                <a:gd name="T4" fmla="*/ 2147483647 w 118"/>
                <a:gd name="T5" fmla="*/ 2147483647 h 672"/>
                <a:gd name="T6" fmla="*/ 2147483647 w 118"/>
                <a:gd name="T7" fmla="*/ 2147483647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672"/>
                <a:gd name="T14" fmla="*/ 118 w 11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31750">
              <a:solidFill>
                <a:srgbClr val="FFFFCC"/>
              </a:solidFill>
              <a:round/>
              <a:headEnd type="arrow" w="med" len="lg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10"/>
            <p:cNvSpPr>
              <a:spLocks/>
            </p:cNvSpPr>
            <p:nvPr/>
          </p:nvSpPr>
          <p:spPr bwMode="auto">
            <a:xfrm rot="5400000" flipH="1" flipV="1">
              <a:off x="4245769" y="2536031"/>
              <a:ext cx="196850" cy="1220788"/>
            </a:xfrm>
            <a:custGeom>
              <a:avLst/>
              <a:gdLst>
                <a:gd name="T0" fmla="*/ 2147483647 w 118"/>
                <a:gd name="T1" fmla="*/ 0 h 672"/>
                <a:gd name="T2" fmla="*/ 2147483647 w 118"/>
                <a:gd name="T3" fmla="*/ 2147483647 h 672"/>
                <a:gd name="T4" fmla="*/ 2147483647 w 118"/>
                <a:gd name="T5" fmla="*/ 2147483647 h 672"/>
                <a:gd name="T6" fmla="*/ 2147483647 w 118"/>
                <a:gd name="T7" fmla="*/ 2147483647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672"/>
                <a:gd name="T14" fmla="*/ 118 w 11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28575" cap="flat">
              <a:solidFill>
                <a:srgbClr val="FF7C80"/>
              </a:solidFill>
              <a:prstDash val="solid"/>
              <a:round/>
              <a:headEnd type="arrow" w="med" len="lg"/>
              <a:tailEnd/>
            </a:ln>
          </p:spPr>
          <p:txBody>
            <a:bodyPr/>
            <a:lstStyle/>
            <a:p>
              <a:endParaRPr lang="en-US" dirty="0">
                <a:solidFill>
                  <a:srgbClr val="FF7C80"/>
                </a:solidFill>
              </a:endParaRPr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381000" y="1600200"/>
              <a:ext cx="23622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CC"/>
                  </a:solidFill>
                </a:rPr>
                <a:t>Convection </a:t>
              </a:r>
              <a:r>
                <a:rPr lang="en-US" sz="1800" b="1" dirty="0" smtClean="0">
                  <a:solidFill>
                    <a:srgbClr val="FFFFCC"/>
                  </a:solidFill>
                </a:rPr>
                <a:t>shakes &amp; braids </a:t>
              </a:r>
              <a:r>
                <a:rPr lang="en-US" sz="1800" b="1" dirty="0" smtClean="0">
                  <a:solidFill>
                    <a:srgbClr val="FFFFCC"/>
                  </a:solidFill>
                </a:rPr>
                <a:t>field </a:t>
              </a:r>
              <a:r>
                <a:rPr lang="en-US" sz="1800" b="1" dirty="0">
                  <a:solidFill>
                    <a:srgbClr val="FFFFCC"/>
                  </a:solidFill>
                </a:rPr>
                <a:t>lines...</a:t>
              </a:r>
              <a:endParaRPr lang="en-US" sz="1800" b="1" baseline="-22000" dirty="0">
                <a:solidFill>
                  <a:srgbClr val="FFFFCC"/>
                </a:solidFill>
                <a:cs typeface="Times New Roman" pitchFamily="18" charset="0"/>
              </a:endParaRPr>
            </a:p>
          </p:txBody>
        </p:sp>
        <p:pic>
          <p:nvPicPr>
            <p:cNvPr id="7" name="Picture 14" descr="turb2d_barto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8800" y="1600200"/>
              <a:ext cx="28194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 rot="10556999" flipH="1">
              <a:off x="3313113" y="3302000"/>
              <a:ext cx="2559050" cy="11033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030" y="4995"/>
                  </a:moveTo>
                  <a:cubicBezTo>
                    <a:pt x="14595" y="3701"/>
                    <a:pt x="12732" y="2986"/>
                    <a:pt x="10800" y="2986"/>
                  </a:cubicBezTo>
                  <a:cubicBezTo>
                    <a:pt x="7532" y="2985"/>
                    <a:pt x="4609" y="5019"/>
                    <a:pt x="3473" y="8082"/>
                  </a:cubicBezTo>
                  <a:lnTo>
                    <a:pt x="674" y="7044"/>
                  </a:lnTo>
                  <a:cubicBezTo>
                    <a:pt x="2244" y="2810"/>
                    <a:pt x="6283" y="-1"/>
                    <a:pt x="10800" y="0"/>
                  </a:cubicBezTo>
                  <a:cubicBezTo>
                    <a:pt x="13470" y="0"/>
                    <a:pt x="16046" y="989"/>
                    <a:pt x="18029" y="2776"/>
                  </a:cubicBezTo>
                  <a:lnTo>
                    <a:pt x="19837" y="771"/>
                  </a:lnTo>
                  <a:lnTo>
                    <a:pt x="20144" y="6693"/>
                  </a:lnTo>
                  <a:lnTo>
                    <a:pt x="14223" y="7000"/>
                  </a:lnTo>
                  <a:lnTo>
                    <a:pt x="16030" y="4995"/>
                  </a:lnTo>
                  <a:close/>
                </a:path>
              </a:pathLst>
            </a:custGeom>
            <a:solidFill>
              <a:srgbClr val="FFFFCC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276600" y="1600200"/>
              <a:ext cx="17526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CC"/>
                  </a:solidFill>
                </a:rPr>
                <a:t>Alfvén waves propagate upward...</a:t>
              </a:r>
              <a:endParaRPr lang="en-US" sz="1800" b="1" baseline="-22000" dirty="0">
                <a:solidFill>
                  <a:srgbClr val="FFFFCC"/>
                </a:solidFill>
                <a:cs typeface="Times New Roman" pitchFamily="18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657600" y="3352800"/>
              <a:ext cx="17526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7C80"/>
                  </a:solidFill>
                </a:rPr>
                <a:t>partially reflect back down...</a:t>
              </a:r>
              <a:endParaRPr lang="en-US" sz="1800" b="1" baseline="-22000" dirty="0">
                <a:solidFill>
                  <a:srgbClr val="FF7C80"/>
                </a:solidFill>
                <a:cs typeface="Times New Roman" pitchFamily="18" charset="0"/>
              </a:endParaRPr>
            </a:p>
          </p:txBody>
        </p: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609600" y="2209800"/>
              <a:ext cx="2667000" cy="1752600"/>
              <a:chOff x="6156" y="3471739"/>
              <a:chExt cx="3346450" cy="1365250"/>
            </a:xfrm>
          </p:grpSpPr>
          <p:sp>
            <p:nvSpPr>
              <p:cNvPr id="12" name="Freeform 11"/>
              <p:cNvSpPr/>
              <p:nvPr/>
            </p:nvSpPr>
            <p:spPr bwMode="auto">
              <a:xfrm>
                <a:off x="127665" y="4036884"/>
                <a:ext cx="3220957" cy="247328"/>
              </a:xfrm>
              <a:custGeom>
                <a:avLst/>
                <a:gdLst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52488 w 2500313"/>
                  <a:gd name="connsiteY4" fmla="*/ 22621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62063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76351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5094 h 253206"/>
                  <a:gd name="connsiteX1" fmla="*/ 233363 w 2500313"/>
                  <a:gd name="connsiteY1" fmla="*/ 43656 h 253206"/>
                  <a:gd name="connsiteX2" fmla="*/ 409575 w 2500313"/>
                  <a:gd name="connsiteY2" fmla="*/ 224631 h 253206"/>
                  <a:gd name="connsiteX3" fmla="*/ 604838 w 2500313"/>
                  <a:gd name="connsiteY3" fmla="*/ 43656 h 253206"/>
                  <a:gd name="connsiteX4" fmla="*/ 842963 w 2500313"/>
                  <a:gd name="connsiteY4" fmla="*/ 243681 h 253206"/>
                  <a:gd name="connsiteX5" fmla="*/ 1042988 w 2500313"/>
                  <a:gd name="connsiteY5" fmla="*/ 43656 h 253206"/>
                  <a:gd name="connsiteX6" fmla="*/ 1276351 w 2500313"/>
                  <a:gd name="connsiteY6" fmla="*/ 229394 h 253206"/>
                  <a:gd name="connsiteX7" fmla="*/ 1485900 w 2500313"/>
                  <a:gd name="connsiteY7" fmla="*/ 34131 h 253206"/>
                  <a:gd name="connsiteX8" fmla="*/ 1728788 w 2500313"/>
                  <a:gd name="connsiteY8" fmla="*/ 248444 h 253206"/>
                  <a:gd name="connsiteX9" fmla="*/ 2000250 w 2500313"/>
                  <a:gd name="connsiteY9" fmla="*/ 5556 h 253206"/>
                  <a:gd name="connsiteX10" fmla="*/ 2200275 w 2500313"/>
                  <a:gd name="connsiteY10" fmla="*/ 215106 h 253206"/>
                  <a:gd name="connsiteX11" fmla="*/ 2414588 w 2500313"/>
                  <a:gd name="connsiteY11" fmla="*/ 38894 h 253206"/>
                  <a:gd name="connsiteX12" fmla="*/ 2500313 w 2500313"/>
                  <a:gd name="connsiteY12" fmla="*/ 15081 h 253206"/>
                  <a:gd name="connsiteX0" fmla="*/ 0 w 2500313"/>
                  <a:gd name="connsiteY0" fmla="*/ 109537 h 244475"/>
                  <a:gd name="connsiteX1" fmla="*/ 233363 w 2500313"/>
                  <a:gd name="connsiteY1" fmla="*/ 38099 h 244475"/>
                  <a:gd name="connsiteX2" fmla="*/ 409575 w 2500313"/>
                  <a:gd name="connsiteY2" fmla="*/ 219074 h 244475"/>
                  <a:gd name="connsiteX3" fmla="*/ 604838 w 2500313"/>
                  <a:gd name="connsiteY3" fmla="*/ 38099 h 244475"/>
                  <a:gd name="connsiteX4" fmla="*/ 842963 w 2500313"/>
                  <a:gd name="connsiteY4" fmla="*/ 238124 h 244475"/>
                  <a:gd name="connsiteX5" fmla="*/ 1042988 w 2500313"/>
                  <a:gd name="connsiteY5" fmla="*/ 38099 h 244475"/>
                  <a:gd name="connsiteX6" fmla="*/ 1276351 w 2500313"/>
                  <a:gd name="connsiteY6" fmla="*/ 223837 h 244475"/>
                  <a:gd name="connsiteX7" fmla="*/ 1485900 w 2500313"/>
                  <a:gd name="connsiteY7" fmla="*/ 28574 h 244475"/>
                  <a:gd name="connsiteX8" fmla="*/ 1728788 w 2500313"/>
                  <a:gd name="connsiteY8" fmla="*/ 242887 h 244475"/>
                  <a:gd name="connsiteX9" fmla="*/ 1976438 w 2500313"/>
                  <a:gd name="connsiteY9" fmla="*/ 19049 h 244475"/>
                  <a:gd name="connsiteX10" fmla="*/ 2200275 w 2500313"/>
                  <a:gd name="connsiteY10" fmla="*/ 209549 h 244475"/>
                  <a:gd name="connsiteX11" fmla="*/ 2414588 w 2500313"/>
                  <a:gd name="connsiteY11" fmla="*/ 33337 h 244475"/>
                  <a:gd name="connsiteX12" fmla="*/ 2500313 w 2500313"/>
                  <a:gd name="connsiteY12" fmla="*/ 9524 h 244475"/>
                  <a:gd name="connsiteX0" fmla="*/ 0 w 2500313"/>
                  <a:gd name="connsiteY0" fmla="*/ 113506 h 248444"/>
                  <a:gd name="connsiteX1" fmla="*/ 233363 w 2500313"/>
                  <a:gd name="connsiteY1" fmla="*/ 42068 h 248444"/>
                  <a:gd name="connsiteX2" fmla="*/ 409575 w 2500313"/>
                  <a:gd name="connsiteY2" fmla="*/ 223043 h 248444"/>
                  <a:gd name="connsiteX3" fmla="*/ 604838 w 2500313"/>
                  <a:gd name="connsiteY3" fmla="*/ 42068 h 248444"/>
                  <a:gd name="connsiteX4" fmla="*/ 842963 w 2500313"/>
                  <a:gd name="connsiteY4" fmla="*/ 242093 h 248444"/>
                  <a:gd name="connsiteX5" fmla="*/ 1042988 w 2500313"/>
                  <a:gd name="connsiteY5" fmla="*/ 42068 h 248444"/>
                  <a:gd name="connsiteX6" fmla="*/ 1276351 w 2500313"/>
                  <a:gd name="connsiteY6" fmla="*/ 227806 h 248444"/>
                  <a:gd name="connsiteX7" fmla="*/ 1485900 w 2500313"/>
                  <a:gd name="connsiteY7" fmla="*/ 32543 h 248444"/>
                  <a:gd name="connsiteX8" fmla="*/ 1728788 w 2500313"/>
                  <a:gd name="connsiteY8" fmla="*/ 246856 h 248444"/>
                  <a:gd name="connsiteX9" fmla="*/ 1976438 w 2500313"/>
                  <a:gd name="connsiteY9" fmla="*/ 23018 h 248444"/>
                  <a:gd name="connsiteX10" fmla="*/ 2176463 w 2500313"/>
                  <a:gd name="connsiteY10" fmla="*/ 237331 h 248444"/>
                  <a:gd name="connsiteX11" fmla="*/ 2414588 w 2500313"/>
                  <a:gd name="connsiteY11" fmla="*/ 37306 h 248444"/>
                  <a:gd name="connsiteX12" fmla="*/ 2500313 w 2500313"/>
                  <a:gd name="connsiteY12" fmla="*/ 13493 h 248444"/>
                  <a:gd name="connsiteX0" fmla="*/ 0 w 2500313"/>
                  <a:gd name="connsiteY0" fmla="*/ 125413 h 260351"/>
                  <a:gd name="connsiteX1" fmla="*/ 233363 w 2500313"/>
                  <a:gd name="connsiteY1" fmla="*/ 53975 h 260351"/>
                  <a:gd name="connsiteX2" fmla="*/ 409575 w 2500313"/>
                  <a:gd name="connsiteY2" fmla="*/ 234950 h 260351"/>
                  <a:gd name="connsiteX3" fmla="*/ 604838 w 2500313"/>
                  <a:gd name="connsiteY3" fmla="*/ 53975 h 260351"/>
                  <a:gd name="connsiteX4" fmla="*/ 842963 w 2500313"/>
                  <a:gd name="connsiteY4" fmla="*/ 254000 h 260351"/>
                  <a:gd name="connsiteX5" fmla="*/ 1042988 w 2500313"/>
                  <a:gd name="connsiteY5" fmla="*/ 53975 h 260351"/>
                  <a:gd name="connsiteX6" fmla="*/ 1276351 w 2500313"/>
                  <a:gd name="connsiteY6" fmla="*/ 239713 h 260351"/>
                  <a:gd name="connsiteX7" fmla="*/ 1485900 w 2500313"/>
                  <a:gd name="connsiteY7" fmla="*/ 44450 h 260351"/>
                  <a:gd name="connsiteX8" fmla="*/ 1728788 w 2500313"/>
                  <a:gd name="connsiteY8" fmla="*/ 258763 h 260351"/>
                  <a:gd name="connsiteX9" fmla="*/ 1976438 w 2500313"/>
                  <a:gd name="connsiteY9" fmla="*/ 34925 h 260351"/>
                  <a:gd name="connsiteX10" fmla="*/ 2414588 w 2500313"/>
                  <a:gd name="connsiteY10" fmla="*/ 49213 h 260351"/>
                  <a:gd name="connsiteX11" fmla="*/ 2500313 w 2500313"/>
                  <a:gd name="connsiteY11" fmla="*/ 25400 h 260351"/>
                  <a:gd name="connsiteX0" fmla="*/ 0 w 2500313"/>
                  <a:gd name="connsiteY0" fmla="*/ 125413 h 292894"/>
                  <a:gd name="connsiteX1" fmla="*/ 233363 w 2500313"/>
                  <a:gd name="connsiteY1" fmla="*/ 53975 h 292894"/>
                  <a:gd name="connsiteX2" fmla="*/ 409575 w 2500313"/>
                  <a:gd name="connsiteY2" fmla="*/ 234950 h 292894"/>
                  <a:gd name="connsiteX3" fmla="*/ 604838 w 2500313"/>
                  <a:gd name="connsiteY3" fmla="*/ 53975 h 292894"/>
                  <a:gd name="connsiteX4" fmla="*/ 842963 w 2500313"/>
                  <a:gd name="connsiteY4" fmla="*/ 254000 h 292894"/>
                  <a:gd name="connsiteX5" fmla="*/ 1042988 w 2500313"/>
                  <a:gd name="connsiteY5" fmla="*/ 53975 h 292894"/>
                  <a:gd name="connsiteX6" fmla="*/ 1276351 w 2500313"/>
                  <a:gd name="connsiteY6" fmla="*/ 239713 h 292894"/>
                  <a:gd name="connsiteX7" fmla="*/ 1728788 w 2500313"/>
                  <a:gd name="connsiteY7" fmla="*/ 258763 h 292894"/>
                  <a:gd name="connsiteX8" fmla="*/ 1976438 w 2500313"/>
                  <a:gd name="connsiteY8" fmla="*/ 34925 h 292894"/>
                  <a:gd name="connsiteX9" fmla="*/ 2414588 w 2500313"/>
                  <a:gd name="connsiteY9" fmla="*/ 49213 h 292894"/>
                  <a:gd name="connsiteX10" fmla="*/ 2500313 w 2500313"/>
                  <a:gd name="connsiteY10" fmla="*/ 25400 h 292894"/>
                  <a:gd name="connsiteX0" fmla="*/ 0 w 2414588"/>
                  <a:gd name="connsiteY0" fmla="*/ 125413 h 292894"/>
                  <a:gd name="connsiteX1" fmla="*/ 233363 w 2414588"/>
                  <a:gd name="connsiteY1" fmla="*/ 53975 h 292894"/>
                  <a:gd name="connsiteX2" fmla="*/ 409575 w 2414588"/>
                  <a:gd name="connsiteY2" fmla="*/ 234950 h 292894"/>
                  <a:gd name="connsiteX3" fmla="*/ 604838 w 2414588"/>
                  <a:gd name="connsiteY3" fmla="*/ 53975 h 292894"/>
                  <a:gd name="connsiteX4" fmla="*/ 842963 w 2414588"/>
                  <a:gd name="connsiteY4" fmla="*/ 254000 h 292894"/>
                  <a:gd name="connsiteX5" fmla="*/ 1042988 w 2414588"/>
                  <a:gd name="connsiteY5" fmla="*/ 53975 h 292894"/>
                  <a:gd name="connsiteX6" fmla="*/ 1276351 w 2414588"/>
                  <a:gd name="connsiteY6" fmla="*/ 239713 h 292894"/>
                  <a:gd name="connsiteX7" fmla="*/ 1728788 w 2414588"/>
                  <a:gd name="connsiteY7" fmla="*/ 258763 h 292894"/>
                  <a:gd name="connsiteX8" fmla="*/ 1976438 w 2414588"/>
                  <a:gd name="connsiteY8" fmla="*/ 34925 h 292894"/>
                  <a:gd name="connsiteX9" fmla="*/ 2414588 w 2414588"/>
                  <a:gd name="connsiteY9" fmla="*/ 49213 h 292894"/>
                  <a:gd name="connsiteX0" fmla="*/ 0 w 2414588"/>
                  <a:gd name="connsiteY0" fmla="*/ 89694 h 254794"/>
                  <a:gd name="connsiteX1" fmla="*/ 233363 w 2414588"/>
                  <a:gd name="connsiteY1" fmla="*/ 18256 h 254794"/>
                  <a:gd name="connsiteX2" fmla="*/ 409575 w 2414588"/>
                  <a:gd name="connsiteY2" fmla="*/ 199231 h 254794"/>
                  <a:gd name="connsiteX3" fmla="*/ 604838 w 2414588"/>
                  <a:gd name="connsiteY3" fmla="*/ 18256 h 254794"/>
                  <a:gd name="connsiteX4" fmla="*/ 842963 w 2414588"/>
                  <a:gd name="connsiteY4" fmla="*/ 218281 h 254794"/>
                  <a:gd name="connsiteX5" fmla="*/ 1042988 w 2414588"/>
                  <a:gd name="connsiteY5" fmla="*/ 18256 h 254794"/>
                  <a:gd name="connsiteX6" fmla="*/ 1276351 w 2414588"/>
                  <a:gd name="connsiteY6" fmla="*/ 203994 h 254794"/>
                  <a:gd name="connsiteX7" fmla="*/ 1728788 w 2414588"/>
                  <a:gd name="connsiteY7" fmla="*/ 223044 h 254794"/>
                  <a:gd name="connsiteX8" fmla="*/ 2414588 w 2414588"/>
                  <a:gd name="connsiteY8" fmla="*/ 13494 h 2547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409575 w 2414588"/>
                  <a:gd name="connsiteY2" fmla="*/ 211931 h 267494"/>
                  <a:gd name="connsiteX3" fmla="*/ 604838 w 2414588"/>
                  <a:gd name="connsiteY3" fmla="*/ 30956 h 267494"/>
                  <a:gd name="connsiteX4" fmla="*/ 1042988 w 2414588"/>
                  <a:gd name="connsiteY4" fmla="*/ 30956 h 267494"/>
                  <a:gd name="connsiteX5" fmla="*/ 1276351 w 2414588"/>
                  <a:gd name="connsiteY5" fmla="*/ 216694 h 267494"/>
                  <a:gd name="connsiteX6" fmla="*/ 1728788 w 2414588"/>
                  <a:gd name="connsiteY6" fmla="*/ 235744 h 267494"/>
                  <a:gd name="connsiteX7" fmla="*/ 2414588 w 2414588"/>
                  <a:gd name="connsiteY7" fmla="*/ 26194 h 2674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604838 w 2414588"/>
                  <a:gd name="connsiteY2" fmla="*/ 30956 h 267494"/>
                  <a:gd name="connsiteX3" fmla="*/ 1042988 w 2414588"/>
                  <a:gd name="connsiteY3" fmla="*/ 30956 h 267494"/>
                  <a:gd name="connsiteX4" fmla="*/ 1276351 w 2414588"/>
                  <a:gd name="connsiteY4" fmla="*/ 216694 h 267494"/>
                  <a:gd name="connsiteX5" fmla="*/ 1728788 w 2414588"/>
                  <a:gd name="connsiteY5" fmla="*/ 235744 h 267494"/>
                  <a:gd name="connsiteX6" fmla="*/ 2414588 w 2414588"/>
                  <a:gd name="connsiteY6" fmla="*/ 26194 h 267494"/>
                  <a:gd name="connsiteX0" fmla="*/ 0 w 2414588"/>
                  <a:gd name="connsiteY0" fmla="*/ 105569 h 239713"/>
                  <a:gd name="connsiteX1" fmla="*/ 233363 w 2414588"/>
                  <a:gd name="connsiteY1" fmla="*/ 34131 h 239713"/>
                  <a:gd name="connsiteX2" fmla="*/ 604838 w 2414588"/>
                  <a:gd name="connsiteY2" fmla="*/ 34131 h 239713"/>
                  <a:gd name="connsiteX3" fmla="*/ 1042988 w 2414588"/>
                  <a:gd name="connsiteY3" fmla="*/ 34131 h 239713"/>
                  <a:gd name="connsiteX4" fmla="*/ 1728788 w 2414588"/>
                  <a:gd name="connsiteY4" fmla="*/ 238919 h 239713"/>
                  <a:gd name="connsiteX5" fmla="*/ 2414588 w 2414588"/>
                  <a:gd name="connsiteY5" fmla="*/ 29369 h 239713"/>
                  <a:gd name="connsiteX0" fmla="*/ 0 w 2414588"/>
                  <a:gd name="connsiteY0" fmla="*/ 90488 h 224632"/>
                  <a:gd name="connsiteX1" fmla="*/ 233363 w 2414588"/>
                  <a:gd name="connsiteY1" fmla="*/ 19050 h 224632"/>
                  <a:gd name="connsiteX2" fmla="*/ 1009650 w 2414588"/>
                  <a:gd name="connsiteY2" fmla="*/ 204788 h 224632"/>
                  <a:gd name="connsiteX3" fmla="*/ 1042988 w 2414588"/>
                  <a:gd name="connsiteY3" fmla="*/ 19050 h 224632"/>
                  <a:gd name="connsiteX4" fmla="*/ 1728788 w 2414588"/>
                  <a:gd name="connsiteY4" fmla="*/ 223838 h 224632"/>
                  <a:gd name="connsiteX5" fmla="*/ 2414588 w 2414588"/>
                  <a:gd name="connsiteY5" fmla="*/ 14288 h 224632"/>
                  <a:gd name="connsiteX0" fmla="*/ 0 w 2414588"/>
                  <a:gd name="connsiteY0" fmla="*/ 133351 h 267495"/>
                  <a:gd name="connsiteX1" fmla="*/ 781050 w 2414588"/>
                  <a:gd name="connsiteY1" fmla="*/ 19050 h 267495"/>
                  <a:gd name="connsiteX2" fmla="*/ 1009650 w 2414588"/>
                  <a:gd name="connsiteY2" fmla="*/ 247651 h 267495"/>
                  <a:gd name="connsiteX3" fmla="*/ 1042988 w 2414588"/>
                  <a:gd name="connsiteY3" fmla="*/ 61913 h 267495"/>
                  <a:gd name="connsiteX4" fmla="*/ 1728788 w 2414588"/>
                  <a:gd name="connsiteY4" fmla="*/ 266701 h 267495"/>
                  <a:gd name="connsiteX5" fmla="*/ 2414588 w 2414588"/>
                  <a:gd name="connsiteY5" fmla="*/ 57151 h 267495"/>
                  <a:gd name="connsiteX0" fmla="*/ 0 w 1728788"/>
                  <a:gd name="connsiteY0" fmla="*/ 133351 h 267495"/>
                  <a:gd name="connsiteX1" fmla="*/ 781050 w 1728788"/>
                  <a:gd name="connsiteY1" fmla="*/ 19050 h 267495"/>
                  <a:gd name="connsiteX2" fmla="*/ 1009650 w 1728788"/>
                  <a:gd name="connsiteY2" fmla="*/ 247651 h 267495"/>
                  <a:gd name="connsiteX3" fmla="*/ 1042988 w 1728788"/>
                  <a:gd name="connsiteY3" fmla="*/ 61913 h 267495"/>
                  <a:gd name="connsiteX4" fmla="*/ 1728788 w 1728788"/>
                  <a:gd name="connsiteY4" fmla="*/ 266701 h 267495"/>
                  <a:gd name="connsiteX0" fmla="*/ 0 w 3105150"/>
                  <a:gd name="connsiteY0" fmla="*/ 133351 h 281782"/>
                  <a:gd name="connsiteX1" fmla="*/ 781050 w 3105150"/>
                  <a:gd name="connsiteY1" fmla="*/ 19050 h 281782"/>
                  <a:gd name="connsiteX2" fmla="*/ 1009650 w 3105150"/>
                  <a:gd name="connsiteY2" fmla="*/ 247651 h 281782"/>
                  <a:gd name="connsiteX3" fmla="*/ 1042988 w 3105150"/>
                  <a:gd name="connsiteY3" fmla="*/ 61913 h 281782"/>
                  <a:gd name="connsiteX4" fmla="*/ 2990850 w 3105150"/>
                  <a:gd name="connsiteY4" fmla="*/ 247651 h 281782"/>
                  <a:gd name="connsiteX5" fmla="*/ 1728788 w 3105150"/>
                  <a:gd name="connsiteY5" fmla="*/ 266701 h 281782"/>
                  <a:gd name="connsiteX0" fmla="*/ 0 w 3315493"/>
                  <a:gd name="connsiteY0" fmla="*/ 133351 h 552450"/>
                  <a:gd name="connsiteX1" fmla="*/ 781050 w 3315493"/>
                  <a:gd name="connsiteY1" fmla="*/ 19050 h 552450"/>
                  <a:gd name="connsiteX2" fmla="*/ 1009650 w 3315493"/>
                  <a:gd name="connsiteY2" fmla="*/ 247651 h 552450"/>
                  <a:gd name="connsiteX3" fmla="*/ 1042988 w 3315493"/>
                  <a:gd name="connsiteY3" fmla="*/ 61913 h 552450"/>
                  <a:gd name="connsiteX4" fmla="*/ 2990850 w 3315493"/>
                  <a:gd name="connsiteY4" fmla="*/ 247651 h 552450"/>
                  <a:gd name="connsiteX5" fmla="*/ 2990850 w 3315493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009650 w 3130550"/>
                  <a:gd name="connsiteY2" fmla="*/ 247651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771650 w 3130550"/>
                  <a:gd name="connsiteY2" fmla="*/ 247650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2990850"/>
                  <a:gd name="connsiteY0" fmla="*/ 133351 h 247651"/>
                  <a:gd name="connsiteX1" fmla="*/ 781050 w 2990850"/>
                  <a:gd name="connsiteY1" fmla="*/ 19050 h 247651"/>
                  <a:gd name="connsiteX2" fmla="*/ 1771650 w 2990850"/>
                  <a:gd name="connsiteY2" fmla="*/ 247650 h 247651"/>
                  <a:gd name="connsiteX3" fmla="*/ 2152650 w 2990850"/>
                  <a:gd name="connsiteY3" fmla="*/ 19050 h 247651"/>
                  <a:gd name="connsiteX4" fmla="*/ 2990850 w 2990850"/>
                  <a:gd name="connsiteY4" fmla="*/ 247651 h 247651"/>
                  <a:gd name="connsiteX0" fmla="*/ 0 w 2152650"/>
                  <a:gd name="connsiteY0" fmla="*/ 133351 h 247650"/>
                  <a:gd name="connsiteX1" fmla="*/ 781050 w 2152650"/>
                  <a:gd name="connsiteY1" fmla="*/ 19050 h 247650"/>
                  <a:gd name="connsiteX2" fmla="*/ 1771650 w 2152650"/>
                  <a:gd name="connsiteY2" fmla="*/ 247650 h 247650"/>
                  <a:gd name="connsiteX3" fmla="*/ 2152650 w 2152650"/>
                  <a:gd name="connsiteY3" fmla="*/ 19050 h 247650"/>
                  <a:gd name="connsiteX0" fmla="*/ 0 w 3219450"/>
                  <a:gd name="connsiteY0" fmla="*/ 133351 h 247650"/>
                  <a:gd name="connsiteX1" fmla="*/ 781050 w 3219450"/>
                  <a:gd name="connsiteY1" fmla="*/ 19050 h 247650"/>
                  <a:gd name="connsiteX2" fmla="*/ 1771650 w 3219450"/>
                  <a:gd name="connsiteY2" fmla="*/ 247650 h 247650"/>
                  <a:gd name="connsiteX3" fmla="*/ 3219450 w 3219450"/>
                  <a:gd name="connsiteY3" fmla="*/ 19051 h 247650"/>
                  <a:gd name="connsiteX0" fmla="*/ 0 w 3219450"/>
                  <a:gd name="connsiteY0" fmla="*/ 133351 h 247651"/>
                  <a:gd name="connsiteX1" fmla="*/ 781050 w 3219450"/>
                  <a:gd name="connsiteY1" fmla="*/ 19050 h 247651"/>
                  <a:gd name="connsiteX2" fmla="*/ 2000250 w 3219450"/>
                  <a:gd name="connsiteY2" fmla="*/ 247651 h 247651"/>
                  <a:gd name="connsiteX3" fmla="*/ 3219450 w 3219450"/>
                  <a:gd name="connsiteY3" fmla="*/ 19051 h 24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9450" h="247651">
                    <a:moveTo>
                      <a:pt x="0" y="133351"/>
                    </a:moveTo>
                    <a:cubicBezTo>
                      <a:pt x="82550" y="88504"/>
                      <a:pt x="447675" y="0"/>
                      <a:pt x="781050" y="19050"/>
                    </a:cubicBezTo>
                    <a:cubicBezTo>
                      <a:pt x="1114425" y="38100"/>
                      <a:pt x="1593850" y="247651"/>
                      <a:pt x="2000250" y="247651"/>
                    </a:cubicBezTo>
                    <a:cubicBezTo>
                      <a:pt x="2406650" y="247651"/>
                      <a:pt x="3016250" y="19051"/>
                      <a:pt x="3219450" y="19051"/>
                    </a:cubicBezTo>
                  </a:path>
                </a:pathLst>
              </a:custGeom>
              <a:ln w="22225">
                <a:solidFill>
                  <a:srgbClr val="FF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 rot="21195033">
                <a:off x="14124" y="3471739"/>
                <a:ext cx="3338482" cy="272061"/>
              </a:xfrm>
              <a:custGeom>
                <a:avLst/>
                <a:gdLst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52488 w 2500313"/>
                  <a:gd name="connsiteY4" fmla="*/ 22621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62063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76351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5094 h 253206"/>
                  <a:gd name="connsiteX1" fmla="*/ 233363 w 2500313"/>
                  <a:gd name="connsiteY1" fmla="*/ 43656 h 253206"/>
                  <a:gd name="connsiteX2" fmla="*/ 409575 w 2500313"/>
                  <a:gd name="connsiteY2" fmla="*/ 224631 h 253206"/>
                  <a:gd name="connsiteX3" fmla="*/ 604838 w 2500313"/>
                  <a:gd name="connsiteY3" fmla="*/ 43656 h 253206"/>
                  <a:gd name="connsiteX4" fmla="*/ 842963 w 2500313"/>
                  <a:gd name="connsiteY4" fmla="*/ 243681 h 253206"/>
                  <a:gd name="connsiteX5" fmla="*/ 1042988 w 2500313"/>
                  <a:gd name="connsiteY5" fmla="*/ 43656 h 253206"/>
                  <a:gd name="connsiteX6" fmla="*/ 1276351 w 2500313"/>
                  <a:gd name="connsiteY6" fmla="*/ 229394 h 253206"/>
                  <a:gd name="connsiteX7" fmla="*/ 1485900 w 2500313"/>
                  <a:gd name="connsiteY7" fmla="*/ 34131 h 253206"/>
                  <a:gd name="connsiteX8" fmla="*/ 1728788 w 2500313"/>
                  <a:gd name="connsiteY8" fmla="*/ 248444 h 253206"/>
                  <a:gd name="connsiteX9" fmla="*/ 2000250 w 2500313"/>
                  <a:gd name="connsiteY9" fmla="*/ 5556 h 253206"/>
                  <a:gd name="connsiteX10" fmla="*/ 2200275 w 2500313"/>
                  <a:gd name="connsiteY10" fmla="*/ 215106 h 253206"/>
                  <a:gd name="connsiteX11" fmla="*/ 2414588 w 2500313"/>
                  <a:gd name="connsiteY11" fmla="*/ 38894 h 253206"/>
                  <a:gd name="connsiteX12" fmla="*/ 2500313 w 2500313"/>
                  <a:gd name="connsiteY12" fmla="*/ 15081 h 253206"/>
                  <a:gd name="connsiteX0" fmla="*/ 0 w 2500313"/>
                  <a:gd name="connsiteY0" fmla="*/ 109537 h 244475"/>
                  <a:gd name="connsiteX1" fmla="*/ 233363 w 2500313"/>
                  <a:gd name="connsiteY1" fmla="*/ 38099 h 244475"/>
                  <a:gd name="connsiteX2" fmla="*/ 409575 w 2500313"/>
                  <a:gd name="connsiteY2" fmla="*/ 219074 h 244475"/>
                  <a:gd name="connsiteX3" fmla="*/ 604838 w 2500313"/>
                  <a:gd name="connsiteY3" fmla="*/ 38099 h 244475"/>
                  <a:gd name="connsiteX4" fmla="*/ 842963 w 2500313"/>
                  <a:gd name="connsiteY4" fmla="*/ 238124 h 244475"/>
                  <a:gd name="connsiteX5" fmla="*/ 1042988 w 2500313"/>
                  <a:gd name="connsiteY5" fmla="*/ 38099 h 244475"/>
                  <a:gd name="connsiteX6" fmla="*/ 1276351 w 2500313"/>
                  <a:gd name="connsiteY6" fmla="*/ 223837 h 244475"/>
                  <a:gd name="connsiteX7" fmla="*/ 1485900 w 2500313"/>
                  <a:gd name="connsiteY7" fmla="*/ 28574 h 244475"/>
                  <a:gd name="connsiteX8" fmla="*/ 1728788 w 2500313"/>
                  <a:gd name="connsiteY8" fmla="*/ 242887 h 244475"/>
                  <a:gd name="connsiteX9" fmla="*/ 1976438 w 2500313"/>
                  <a:gd name="connsiteY9" fmla="*/ 19049 h 244475"/>
                  <a:gd name="connsiteX10" fmla="*/ 2200275 w 2500313"/>
                  <a:gd name="connsiteY10" fmla="*/ 209549 h 244475"/>
                  <a:gd name="connsiteX11" fmla="*/ 2414588 w 2500313"/>
                  <a:gd name="connsiteY11" fmla="*/ 33337 h 244475"/>
                  <a:gd name="connsiteX12" fmla="*/ 2500313 w 2500313"/>
                  <a:gd name="connsiteY12" fmla="*/ 9524 h 244475"/>
                  <a:gd name="connsiteX0" fmla="*/ 0 w 2500313"/>
                  <a:gd name="connsiteY0" fmla="*/ 113506 h 248444"/>
                  <a:gd name="connsiteX1" fmla="*/ 233363 w 2500313"/>
                  <a:gd name="connsiteY1" fmla="*/ 42068 h 248444"/>
                  <a:gd name="connsiteX2" fmla="*/ 409575 w 2500313"/>
                  <a:gd name="connsiteY2" fmla="*/ 223043 h 248444"/>
                  <a:gd name="connsiteX3" fmla="*/ 604838 w 2500313"/>
                  <a:gd name="connsiteY3" fmla="*/ 42068 h 248444"/>
                  <a:gd name="connsiteX4" fmla="*/ 842963 w 2500313"/>
                  <a:gd name="connsiteY4" fmla="*/ 242093 h 248444"/>
                  <a:gd name="connsiteX5" fmla="*/ 1042988 w 2500313"/>
                  <a:gd name="connsiteY5" fmla="*/ 42068 h 248444"/>
                  <a:gd name="connsiteX6" fmla="*/ 1276351 w 2500313"/>
                  <a:gd name="connsiteY6" fmla="*/ 227806 h 248444"/>
                  <a:gd name="connsiteX7" fmla="*/ 1485900 w 2500313"/>
                  <a:gd name="connsiteY7" fmla="*/ 32543 h 248444"/>
                  <a:gd name="connsiteX8" fmla="*/ 1728788 w 2500313"/>
                  <a:gd name="connsiteY8" fmla="*/ 246856 h 248444"/>
                  <a:gd name="connsiteX9" fmla="*/ 1976438 w 2500313"/>
                  <a:gd name="connsiteY9" fmla="*/ 23018 h 248444"/>
                  <a:gd name="connsiteX10" fmla="*/ 2176463 w 2500313"/>
                  <a:gd name="connsiteY10" fmla="*/ 237331 h 248444"/>
                  <a:gd name="connsiteX11" fmla="*/ 2414588 w 2500313"/>
                  <a:gd name="connsiteY11" fmla="*/ 37306 h 248444"/>
                  <a:gd name="connsiteX12" fmla="*/ 2500313 w 2500313"/>
                  <a:gd name="connsiteY12" fmla="*/ 13493 h 248444"/>
                  <a:gd name="connsiteX0" fmla="*/ 0 w 2500313"/>
                  <a:gd name="connsiteY0" fmla="*/ 125413 h 260351"/>
                  <a:gd name="connsiteX1" fmla="*/ 233363 w 2500313"/>
                  <a:gd name="connsiteY1" fmla="*/ 53975 h 260351"/>
                  <a:gd name="connsiteX2" fmla="*/ 409575 w 2500313"/>
                  <a:gd name="connsiteY2" fmla="*/ 234950 h 260351"/>
                  <a:gd name="connsiteX3" fmla="*/ 604838 w 2500313"/>
                  <a:gd name="connsiteY3" fmla="*/ 53975 h 260351"/>
                  <a:gd name="connsiteX4" fmla="*/ 842963 w 2500313"/>
                  <a:gd name="connsiteY4" fmla="*/ 254000 h 260351"/>
                  <a:gd name="connsiteX5" fmla="*/ 1042988 w 2500313"/>
                  <a:gd name="connsiteY5" fmla="*/ 53975 h 260351"/>
                  <a:gd name="connsiteX6" fmla="*/ 1276351 w 2500313"/>
                  <a:gd name="connsiteY6" fmla="*/ 239713 h 260351"/>
                  <a:gd name="connsiteX7" fmla="*/ 1485900 w 2500313"/>
                  <a:gd name="connsiteY7" fmla="*/ 44450 h 260351"/>
                  <a:gd name="connsiteX8" fmla="*/ 1728788 w 2500313"/>
                  <a:gd name="connsiteY8" fmla="*/ 258763 h 260351"/>
                  <a:gd name="connsiteX9" fmla="*/ 1976438 w 2500313"/>
                  <a:gd name="connsiteY9" fmla="*/ 34925 h 260351"/>
                  <a:gd name="connsiteX10" fmla="*/ 2414588 w 2500313"/>
                  <a:gd name="connsiteY10" fmla="*/ 49213 h 260351"/>
                  <a:gd name="connsiteX11" fmla="*/ 2500313 w 2500313"/>
                  <a:gd name="connsiteY11" fmla="*/ 25400 h 260351"/>
                  <a:gd name="connsiteX0" fmla="*/ 0 w 2500313"/>
                  <a:gd name="connsiteY0" fmla="*/ 125413 h 292894"/>
                  <a:gd name="connsiteX1" fmla="*/ 233363 w 2500313"/>
                  <a:gd name="connsiteY1" fmla="*/ 53975 h 292894"/>
                  <a:gd name="connsiteX2" fmla="*/ 409575 w 2500313"/>
                  <a:gd name="connsiteY2" fmla="*/ 234950 h 292894"/>
                  <a:gd name="connsiteX3" fmla="*/ 604838 w 2500313"/>
                  <a:gd name="connsiteY3" fmla="*/ 53975 h 292894"/>
                  <a:gd name="connsiteX4" fmla="*/ 842963 w 2500313"/>
                  <a:gd name="connsiteY4" fmla="*/ 254000 h 292894"/>
                  <a:gd name="connsiteX5" fmla="*/ 1042988 w 2500313"/>
                  <a:gd name="connsiteY5" fmla="*/ 53975 h 292894"/>
                  <a:gd name="connsiteX6" fmla="*/ 1276351 w 2500313"/>
                  <a:gd name="connsiteY6" fmla="*/ 239713 h 292894"/>
                  <a:gd name="connsiteX7" fmla="*/ 1728788 w 2500313"/>
                  <a:gd name="connsiteY7" fmla="*/ 258763 h 292894"/>
                  <a:gd name="connsiteX8" fmla="*/ 1976438 w 2500313"/>
                  <a:gd name="connsiteY8" fmla="*/ 34925 h 292894"/>
                  <a:gd name="connsiteX9" fmla="*/ 2414588 w 2500313"/>
                  <a:gd name="connsiteY9" fmla="*/ 49213 h 292894"/>
                  <a:gd name="connsiteX10" fmla="*/ 2500313 w 2500313"/>
                  <a:gd name="connsiteY10" fmla="*/ 25400 h 292894"/>
                  <a:gd name="connsiteX0" fmla="*/ 0 w 2414588"/>
                  <a:gd name="connsiteY0" fmla="*/ 125413 h 292894"/>
                  <a:gd name="connsiteX1" fmla="*/ 233363 w 2414588"/>
                  <a:gd name="connsiteY1" fmla="*/ 53975 h 292894"/>
                  <a:gd name="connsiteX2" fmla="*/ 409575 w 2414588"/>
                  <a:gd name="connsiteY2" fmla="*/ 234950 h 292894"/>
                  <a:gd name="connsiteX3" fmla="*/ 604838 w 2414588"/>
                  <a:gd name="connsiteY3" fmla="*/ 53975 h 292894"/>
                  <a:gd name="connsiteX4" fmla="*/ 842963 w 2414588"/>
                  <a:gd name="connsiteY4" fmla="*/ 254000 h 292894"/>
                  <a:gd name="connsiteX5" fmla="*/ 1042988 w 2414588"/>
                  <a:gd name="connsiteY5" fmla="*/ 53975 h 292894"/>
                  <a:gd name="connsiteX6" fmla="*/ 1276351 w 2414588"/>
                  <a:gd name="connsiteY6" fmla="*/ 239713 h 292894"/>
                  <a:gd name="connsiteX7" fmla="*/ 1728788 w 2414588"/>
                  <a:gd name="connsiteY7" fmla="*/ 258763 h 292894"/>
                  <a:gd name="connsiteX8" fmla="*/ 1976438 w 2414588"/>
                  <a:gd name="connsiteY8" fmla="*/ 34925 h 292894"/>
                  <a:gd name="connsiteX9" fmla="*/ 2414588 w 2414588"/>
                  <a:gd name="connsiteY9" fmla="*/ 49213 h 292894"/>
                  <a:gd name="connsiteX0" fmla="*/ 0 w 2414588"/>
                  <a:gd name="connsiteY0" fmla="*/ 89694 h 254794"/>
                  <a:gd name="connsiteX1" fmla="*/ 233363 w 2414588"/>
                  <a:gd name="connsiteY1" fmla="*/ 18256 h 254794"/>
                  <a:gd name="connsiteX2" fmla="*/ 409575 w 2414588"/>
                  <a:gd name="connsiteY2" fmla="*/ 199231 h 254794"/>
                  <a:gd name="connsiteX3" fmla="*/ 604838 w 2414588"/>
                  <a:gd name="connsiteY3" fmla="*/ 18256 h 254794"/>
                  <a:gd name="connsiteX4" fmla="*/ 842963 w 2414588"/>
                  <a:gd name="connsiteY4" fmla="*/ 218281 h 254794"/>
                  <a:gd name="connsiteX5" fmla="*/ 1042988 w 2414588"/>
                  <a:gd name="connsiteY5" fmla="*/ 18256 h 254794"/>
                  <a:gd name="connsiteX6" fmla="*/ 1276351 w 2414588"/>
                  <a:gd name="connsiteY6" fmla="*/ 203994 h 254794"/>
                  <a:gd name="connsiteX7" fmla="*/ 1728788 w 2414588"/>
                  <a:gd name="connsiteY7" fmla="*/ 223044 h 254794"/>
                  <a:gd name="connsiteX8" fmla="*/ 2414588 w 2414588"/>
                  <a:gd name="connsiteY8" fmla="*/ 13494 h 2547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409575 w 2414588"/>
                  <a:gd name="connsiteY2" fmla="*/ 211931 h 267494"/>
                  <a:gd name="connsiteX3" fmla="*/ 604838 w 2414588"/>
                  <a:gd name="connsiteY3" fmla="*/ 30956 h 267494"/>
                  <a:gd name="connsiteX4" fmla="*/ 1042988 w 2414588"/>
                  <a:gd name="connsiteY4" fmla="*/ 30956 h 267494"/>
                  <a:gd name="connsiteX5" fmla="*/ 1276351 w 2414588"/>
                  <a:gd name="connsiteY5" fmla="*/ 216694 h 267494"/>
                  <a:gd name="connsiteX6" fmla="*/ 1728788 w 2414588"/>
                  <a:gd name="connsiteY6" fmla="*/ 235744 h 267494"/>
                  <a:gd name="connsiteX7" fmla="*/ 2414588 w 2414588"/>
                  <a:gd name="connsiteY7" fmla="*/ 26194 h 2674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604838 w 2414588"/>
                  <a:gd name="connsiteY2" fmla="*/ 30956 h 267494"/>
                  <a:gd name="connsiteX3" fmla="*/ 1042988 w 2414588"/>
                  <a:gd name="connsiteY3" fmla="*/ 30956 h 267494"/>
                  <a:gd name="connsiteX4" fmla="*/ 1276351 w 2414588"/>
                  <a:gd name="connsiteY4" fmla="*/ 216694 h 267494"/>
                  <a:gd name="connsiteX5" fmla="*/ 1728788 w 2414588"/>
                  <a:gd name="connsiteY5" fmla="*/ 235744 h 267494"/>
                  <a:gd name="connsiteX6" fmla="*/ 2414588 w 2414588"/>
                  <a:gd name="connsiteY6" fmla="*/ 26194 h 267494"/>
                  <a:gd name="connsiteX0" fmla="*/ 0 w 2414588"/>
                  <a:gd name="connsiteY0" fmla="*/ 105569 h 239713"/>
                  <a:gd name="connsiteX1" fmla="*/ 233363 w 2414588"/>
                  <a:gd name="connsiteY1" fmla="*/ 34131 h 239713"/>
                  <a:gd name="connsiteX2" fmla="*/ 604838 w 2414588"/>
                  <a:gd name="connsiteY2" fmla="*/ 34131 h 239713"/>
                  <a:gd name="connsiteX3" fmla="*/ 1042988 w 2414588"/>
                  <a:gd name="connsiteY3" fmla="*/ 34131 h 239713"/>
                  <a:gd name="connsiteX4" fmla="*/ 1728788 w 2414588"/>
                  <a:gd name="connsiteY4" fmla="*/ 238919 h 239713"/>
                  <a:gd name="connsiteX5" fmla="*/ 2414588 w 2414588"/>
                  <a:gd name="connsiteY5" fmla="*/ 29369 h 239713"/>
                  <a:gd name="connsiteX0" fmla="*/ 0 w 2414588"/>
                  <a:gd name="connsiteY0" fmla="*/ 90488 h 224632"/>
                  <a:gd name="connsiteX1" fmla="*/ 233363 w 2414588"/>
                  <a:gd name="connsiteY1" fmla="*/ 19050 h 224632"/>
                  <a:gd name="connsiteX2" fmla="*/ 1009650 w 2414588"/>
                  <a:gd name="connsiteY2" fmla="*/ 204788 h 224632"/>
                  <a:gd name="connsiteX3" fmla="*/ 1042988 w 2414588"/>
                  <a:gd name="connsiteY3" fmla="*/ 19050 h 224632"/>
                  <a:gd name="connsiteX4" fmla="*/ 1728788 w 2414588"/>
                  <a:gd name="connsiteY4" fmla="*/ 223838 h 224632"/>
                  <a:gd name="connsiteX5" fmla="*/ 2414588 w 2414588"/>
                  <a:gd name="connsiteY5" fmla="*/ 14288 h 224632"/>
                  <a:gd name="connsiteX0" fmla="*/ 0 w 2414588"/>
                  <a:gd name="connsiteY0" fmla="*/ 133351 h 267495"/>
                  <a:gd name="connsiteX1" fmla="*/ 781050 w 2414588"/>
                  <a:gd name="connsiteY1" fmla="*/ 19050 h 267495"/>
                  <a:gd name="connsiteX2" fmla="*/ 1009650 w 2414588"/>
                  <a:gd name="connsiteY2" fmla="*/ 247651 h 267495"/>
                  <a:gd name="connsiteX3" fmla="*/ 1042988 w 2414588"/>
                  <a:gd name="connsiteY3" fmla="*/ 61913 h 267495"/>
                  <a:gd name="connsiteX4" fmla="*/ 1728788 w 2414588"/>
                  <a:gd name="connsiteY4" fmla="*/ 266701 h 267495"/>
                  <a:gd name="connsiteX5" fmla="*/ 2414588 w 2414588"/>
                  <a:gd name="connsiteY5" fmla="*/ 57151 h 267495"/>
                  <a:gd name="connsiteX0" fmla="*/ 0 w 1728788"/>
                  <a:gd name="connsiteY0" fmla="*/ 133351 h 267495"/>
                  <a:gd name="connsiteX1" fmla="*/ 781050 w 1728788"/>
                  <a:gd name="connsiteY1" fmla="*/ 19050 h 267495"/>
                  <a:gd name="connsiteX2" fmla="*/ 1009650 w 1728788"/>
                  <a:gd name="connsiteY2" fmla="*/ 247651 h 267495"/>
                  <a:gd name="connsiteX3" fmla="*/ 1042988 w 1728788"/>
                  <a:gd name="connsiteY3" fmla="*/ 61913 h 267495"/>
                  <a:gd name="connsiteX4" fmla="*/ 1728788 w 1728788"/>
                  <a:gd name="connsiteY4" fmla="*/ 266701 h 267495"/>
                  <a:gd name="connsiteX0" fmla="*/ 0 w 3105150"/>
                  <a:gd name="connsiteY0" fmla="*/ 133351 h 281782"/>
                  <a:gd name="connsiteX1" fmla="*/ 781050 w 3105150"/>
                  <a:gd name="connsiteY1" fmla="*/ 19050 h 281782"/>
                  <a:gd name="connsiteX2" fmla="*/ 1009650 w 3105150"/>
                  <a:gd name="connsiteY2" fmla="*/ 247651 h 281782"/>
                  <a:gd name="connsiteX3" fmla="*/ 1042988 w 3105150"/>
                  <a:gd name="connsiteY3" fmla="*/ 61913 h 281782"/>
                  <a:gd name="connsiteX4" fmla="*/ 2990850 w 3105150"/>
                  <a:gd name="connsiteY4" fmla="*/ 247651 h 281782"/>
                  <a:gd name="connsiteX5" fmla="*/ 1728788 w 3105150"/>
                  <a:gd name="connsiteY5" fmla="*/ 266701 h 281782"/>
                  <a:gd name="connsiteX0" fmla="*/ 0 w 3315493"/>
                  <a:gd name="connsiteY0" fmla="*/ 133351 h 552450"/>
                  <a:gd name="connsiteX1" fmla="*/ 781050 w 3315493"/>
                  <a:gd name="connsiteY1" fmla="*/ 19050 h 552450"/>
                  <a:gd name="connsiteX2" fmla="*/ 1009650 w 3315493"/>
                  <a:gd name="connsiteY2" fmla="*/ 247651 h 552450"/>
                  <a:gd name="connsiteX3" fmla="*/ 1042988 w 3315493"/>
                  <a:gd name="connsiteY3" fmla="*/ 61913 h 552450"/>
                  <a:gd name="connsiteX4" fmla="*/ 2990850 w 3315493"/>
                  <a:gd name="connsiteY4" fmla="*/ 247651 h 552450"/>
                  <a:gd name="connsiteX5" fmla="*/ 2990850 w 3315493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009650 w 3130550"/>
                  <a:gd name="connsiteY2" fmla="*/ 247651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771650 w 3130550"/>
                  <a:gd name="connsiteY2" fmla="*/ 247650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2990850"/>
                  <a:gd name="connsiteY0" fmla="*/ 133351 h 247651"/>
                  <a:gd name="connsiteX1" fmla="*/ 781050 w 2990850"/>
                  <a:gd name="connsiteY1" fmla="*/ 19050 h 247651"/>
                  <a:gd name="connsiteX2" fmla="*/ 1771650 w 2990850"/>
                  <a:gd name="connsiteY2" fmla="*/ 247650 h 247651"/>
                  <a:gd name="connsiteX3" fmla="*/ 2152650 w 2990850"/>
                  <a:gd name="connsiteY3" fmla="*/ 19050 h 247651"/>
                  <a:gd name="connsiteX4" fmla="*/ 2990850 w 2990850"/>
                  <a:gd name="connsiteY4" fmla="*/ 247651 h 247651"/>
                  <a:gd name="connsiteX0" fmla="*/ 0 w 2152650"/>
                  <a:gd name="connsiteY0" fmla="*/ 133351 h 247650"/>
                  <a:gd name="connsiteX1" fmla="*/ 781050 w 2152650"/>
                  <a:gd name="connsiteY1" fmla="*/ 19050 h 247650"/>
                  <a:gd name="connsiteX2" fmla="*/ 1771650 w 2152650"/>
                  <a:gd name="connsiteY2" fmla="*/ 247650 h 247650"/>
                  <a:gd name="connsiteX3" fmla="*/ 2152650 w 2152650"/>
                  <a:gd name="connsiteY3" fmla="*/ 19050 h 247650"/>
                  <a:gd name="connsiteX0" fmla="*/ 0 w 3219450"/>
                  <a:gd name="connsiteY0" fmla="*/ 133351 h 247650"/>
                  <a:gd name="connsiteX1" fmla="*/ 781050 w 3219450"/>
                  <a:gd name="connsiteY1" fmla="*/ 19050 h 247650"/>
                  <a:gd name="connsiteX2" fmla="*/ 1771650 w 3219450"/>
                  <a:gd name="connsiteY2" fmla="*/ 247650 h 247650"/>
                  <a:gd name="connsiteX3" fmla="*/ 3219450 w 3219450"/>
                  <a:gd name="connsiteY3" fmla="*/ 19051 h 247650"/>
                  <a:gd name="connsiteX0" fmla="*/ 0 w 2438400"/>
                  <a:gd name="connsiteY0" fmla="*/ 0 h 228600"/>
                  <a:gd name="connsiteX1" fmla="*/ 990600 w 2438400"/>
                  <a:gd name="connsiteY1" fmla="*/ 228600 h 228600"/>
                  <a:gd name="connsiteX2" fmla="*/ 2438400 w 2438400"/>
                  <a:gd name="connsiteY2" fmla="*/ 1 h 228600"/>
                  <a:gd name="connsiteX0" fmla="*/ 0 w 2438400"/>
                  <a:gd name="connsiteY0" fmla="*/ 0 h 209550"/>
                  <a:gd name="connsiteX1" fmla="*/ 1733550 w 2438400"/>
                  <a:gd name="connsiteY1" fmla="*/ 209550 h 209550"/>
                  <a:gd name="connsiteX2" fmla="*/ 2438400 w 2438400"/>
                  <a:gd name="connsiteY2" fmla="*/ 1 h 209550"/>
                  <a:gd name="connsiteX0" fmla="*/ 0 w 3070225"/>
                  <a:gd name="connsiteY0" fmla="*/ 53975 h 265113"/>
                  <a:gd name="connsiteX1" fmla="*/ 1733550 w 3070225"/>
                  <a:gd name="connsiteY1" fmla="*/ 263525 h 265113"/>
                  <a:gd name="connsiteX2" fmla="*/ 2952750 w 3070225"/>
                  <a:gd name="connsiteY2" fmla="*/ 34925 h 265113"/>
                  <a:gd name="connsiteX3" fmla="*/ 2438400 w 3070225"/>
                  <a:gd name="connsiteY3" fmla="*/ 53976 h 265113"/>
                  <a:gd name="connsiteX0" fmla="*/ 0 w 2952750"/>
                  <a:gd name="connsiteY0" fmla="*/ 19050 h 230188"/>
                  <a:gd name="connsiteX1" fmla="*/ 1733550 w 2952750"/>
                  <a:gd name="connsiteY1" fmla="*/ 228600 h 230188"/>
                  <a:gd name="connsiteX2" fmla="*/ 2952750 w 2952750"/>
                  <a:gd name="connsiteY2" fmla="*/ 0 h 230188"/>
                  <a:gd name="connsiteX0" fmla="*/ 0 w 3151981"/>
                  <a:gd name="connsiteY0" fmla="*/ 55563 h 266701"/>
                  <a:gd name="connsiteX1" fmla="*/ 1733550 w 3151981"/>
                  <a:gd name="connsiteY1" fmla="*/ 265113 h 266701"/>
                  <a:gd name="connsiteX2" fmla="*/ 2952750 w 3151981"/>
                  <a:gd name="connsiteY2" fmla="*/ 36513 h 266701"/>
                  <a:gd name="connsiteX3" fmla="*/ 2928938 w 3151981"/>
                  <a:gd name="connsiteY3" fmla="*/ 46038 h 266701"/>
                  <a:gd name="connsiteX0" fmla="*/ 0 w 3337719"/>
                  <a:gd name="connsiteY0" fmla="*/ 60325 h 271463"/>
                  <a:gd name="connsiteX1" fmla="*/ 1733550 w 3337719"/>
                  <a:gd name="connsiteY1" fmla="*/ 269875 h 271463"/>
                  <a:gd name="connsiteX2" fmla="*/ 2952750 w 3337719"/>
                  <a:gd name="connsiteY2" fmla="*/ 41275 h 271463"/>
                  <a:gd name="connsiteX3" fmla="*/ 3333750 w 3337719"/>
                  <a:gd name="connsiteY3" fmla="*/ 117476 h 271463"/>
                  <a:gd name="connsiteX4" fmla="*/ 2928938 w 3337719"/>
                  <a:gd name="connsiteY4" fmla="*/ 50800 h 271463"/>
                  <a:gd name="connsiteX0" fmla="*/ 0 w 3337719"/>
                  <a:gd name="connsiteY0" fmla="*/ 60325 h 271463"/>
                  <a:gd name="connsiteX1" fmla="*/ 1733550 w 3337719"/>
                  <a:gd name="connsiteY1" fmla="*/ 269875 h 271463"/>
                  <a:gd name="connsiteX2" fmla="*/ 2952750 w 3337719"/>
                  <a:gd name="connsiteY2" fmla="*/ 41275 h 271463"/>
                  <a:gd name="connsiteX3" fmla="*/ 3333750 w 3337719"/>
                  <a:gd name="connsiteY3" fmla="*/ 117476 h 271463"/>
                  <a:gd name="connsiteX0" fmla="*/ 0 w 3337719"/>
                  <a:gd name="connsiteY0" fmla="*/ 60324 h 271462"/>
                  <a:gd name="connsiteX1" fmla="*/ 1733550 w 3337719"/>
                  <a:gd name="connsiteY1" fmla="*/ 269874 h 271462"/>
                  <a:gd name="connsiteX2" fmla="*/ 2724150 w 3337719"/>
                  <a:gd name="connsiteY2" fmla="*/ 41275 h 271462"/>
                  <a:gd name="connsiteX3" fmla="*/ 3333750 w 3337719"/>
                  <a:gd name="connsiteY3" fmla="*/ 117475 h 271462"/>
                  <a:gd name="connsiteX0" fmla="*/ 0 w 3337719"/>
                  <a:gd name="connsiteY0" fmla="*/ 60324 h 271462"/>
                  <a:gd name="connsiteX1" fmla="*/ 1504950 w 3337719"/>
                  <a:gd name="connsiteY1" fmla="*/ 269874 h 271462"/>
                  <a:gd name="connsiteX2" fmla="*/ 2724150 w 3337719"/>
                  <a:gd name="connsiteY2" fmla="*/ 41275 h 271462"/>
                  <a:gd name="connsiteX3" fmla="*/ 3333750 w 3337719"/>
                  <a:gd name="connsiteY3" fmla="*/ 117475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7719" h="271462">
                    <a:moveTo>
                      <a:pt x="0" y="60324"/>
                    </a:moveTo>
                    <a:cubicBezTo>
                      <a:pt x="295275" y="79374"/>
                      <a:pt x="1098550" y="269874"/>
                      <a:pt x="1504950" y="269874"/>
                    </a:cubicBezTo>
                    <a:cubicBezTo>
                      <a:pt x="1905794" y="271462"/>
                      <a:pt x="2606675" y="76200"/>
                      <a:pt x="2724150" y="41275"/>
                    </a:cubicBezTo>
                    <a:cubicBezTo>
                      <a:pt x="2941638" y="0"/>
                      <a:pt x="3337719" y="115888"/>
                      <a:pt x="3333750" y="117475"/>
                    </a:cubicBezTo>
                  </a:path>
                </a:pathLst>
              </a:custGeom>
              <a:ln w="22225">
                <a:solidFill>
                  <a:srgbClr val="FF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119697" y="4113555"/>
                <a:ext cx="3218966" cy="247328"/>
              </a:xfrm>
              <a:custGeom>
                <a:avLst/>
                <a:gdLst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52488 w 2500313"/>
                  <a:gd name="connsiteY4" fmla="*/ 22621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62063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76351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5094 h 253206"/>
                  <a:gd name="connsiteX1" fmla="*/ 233363 w 2500313"/>
                  <a:gd name="connsiteY1" fmla="*/ 43656 h 253206"/>
                  <a:gd name="connsiteX2" fmla="*/ 409575 w 2500313"/>
                  <a:gd name="connsiteY2" fmla="*/ 224631 h 253206"/>
                  <a:gd name="connsiteX3" fmla="*/ 604838 w 2500313"/>
                  <a:gd name="connsiteY3" fmla="*/ 43656 h 253206"/>
                  <a:gd name="connsiteX4" fmla="*/ 842963 w 2500313"/>
                  <a:gd name="connsiteY4" fmla="*/ 243681 h 253206"/>
                  <a:gd name="connsiteX5" fmla="*/ 1042988 w 2500313"/>
                  <a:gd name="connsiteY5" fmla="*/ 43656 h 253206"/>
                  <a:gd name="connsiteX6" fmla="*/ 1276351 w 2500313"/>
                  <a:gd name="connsiteY6" fmla="*/ 229394 h 253206"/>
                  <a:gd name="connsiteX7" fmla="*/ 1485900 w 2500313"/>
                  <a:gd name="connsiteY7" fmla="*/ 34131 h 253206"/>
                  <a:gd name="connsiteX8" fmla="*/ 1728788 w 2500313"/>
                  <a:gd name="connsiteY8" fmla="*/ 248444 h 253206"/>
                  <a:gd name="connsiteX9" fmla="*/ 2000250 w 2500313"/>
                  <a:gd name="connsiteY9" fmla="*/ 5556 h 253206"/>
                  <a:gd name="connsiteX10" fmla="*/ 2200275 w 2500313"/>
                  <a:gd name="connsiteY10" fmla="*/ 215106 h 253206"/>
                  <a:gd name="connsiteX11" fmla="*/ 2414588 w 2500313"/>
                  <a:gd name="connsiteY11" fmla="*/ 38894 h 253206"/>
                  <a:gd name="connsiteX12" fmla="*/ 2500313 w 2500313"/>
                  <a:gd name="connsiteY12" fmla="*/ 15081 h 253206"/>
                  <a:gd name="connsiteX0" fmla="*/ 0 w 2500313"/>
                  <a:gd name="connsiteY0" fmla="*/ 109537 h 244475"/>
                  <a:gd name="connsiteX1" fmla="*/ 233363 w 2500313"/>
                  <a:gd name="connsiteY1" fmla="*/ 38099 h 244475"/>
                  <a:gd name="connsiteX2" fmla="*/ 409575 w 2500313"/>
                  <a:gd name="connsiteY2" fmla="*/ 219074 h 244475"/>
                  <a:gd name="connsiteX3" fmla="*/ 604838 w 2500313"/>
                  <a:gd name="connsiteY3" fmla="*/ 38099 h 244475"/>
                  <a:gd name="connsiteX4" fmla="*/ 842963 w 2500313"/>
                  <a:gd name="connsiteY4" fmla="*/ 238124 h 244475"/>
                  <a:gd name="connsiteX5" fmla="*/ 1042988 w 2500313"/>
                  <a:gd name="connsiteY5" fmla="*/ 38099 h 244475"/>
                  <a:gd name="connsiteX6" fmla="*/ 1276351 w 2500313"/>
                  <a:gd name="connsiteY6" fmla="*/ 223837 h 244475"/>
                  <a:gd name="connsiteX7" fmla="*/ 1485900 w 2500313"/>
                  <a:gd name="connsiteY7" fmla="*/ 28574 h 244475"/>
                  <a:gd name="connsiteX8" fmla="*/ 1728788 w 2500313"/>
                  <a:gd name="connsiteY8" fmla="*/ 242887 h 244475"/>
                  <a:gd name="connsiteX9" fmla="*/ 1976438 w 2500313"/>
                  <a:gd name="connsiteY9" fmla="*/ 19049 h 244475"/>
                  <a:gd name="connsiteX10" fmla="*/ 2200275 w 2500313"/>
                  <a:gd name="connsiteY10" fmla="*/ 209549 h 244475"/>
                  <a:gd name="connsiteX11" fmla="*/ 2414588 w 2500313"/>
                  <a:gd name="connsiteY11" fmla="*/ 33337 h 244475"/>
                  <a:gd name="connsiteX12" fmla="*/ 2500313 w 2500313"/>
                  <a:gd name="connsiteY12" fmla="*/ 9524 h 244475"/>
                  <a:gd name="connsiteX0" fmla="*/ 0 w 2500313"/>
                  <a:gd name="connsiteY0" fmla="*/ 113506 h 248444"/>
                  <a:gd name="connsiteX1" fmla="*/ 233363 w 2500313"/>
                  <a:gd name="connsiteY1" fmla="*/ 42068 h 248444"/>
                  <a:gd name="connsiteX2" fmla="*/ 409575 w 2500313"/>
                  <a:gd name="connsiteY2" fmla="*/ 223043 h 248444"/>
                  <a:gd name="connsiteX3" fmla="*/ 604838 w 2500313"/>
                  <a:gd name="connsiteY3" fmla="*/ 42068 h 248444"/>
                  <a:gd name="connsiteX4" fmla="*/ 842963 w 2500313"/>
                  <a:gd name="connsiteY4" fmla="*/ 242093 h 248444"/>
                  <a:gd name="connsiteX5" fmla="*/ 1042988 w 2500313"/>
                  <a:gd name="connsiteY5" fmla="*/ 42068 h 248444"/>
                  <a:gd name="connsiteX6" fmla="*/ 1276351 w 2500313"/>
                  <a:gd name="connsiteY6" fmla="*/ 227806 h 248444"/>
                  <a:gd name="connsiteX7" fmla="*/ 1485900 w 2500313"/>
                  <a:gd name="connsiteY7" fmla="*/ 32543 h 248444"/>
                  <a:gd name="connsiteX8" fmla="*/ 1728788 w 2500313"/>
                  <a:gd name="connsiteY8" fmla="*/ 246856 h 248444"/>
                  <a:gd name="connsiteX9" fmla="*/ 1976438 w 2500313"/>
                  <a:gd name="connsiteY9" fmla="*/ 23018 h 248444"/>
                  <a:gd name="connsiteX10" fmla="*/ 2176463 w 2500313"/>
                  <a:gd name="connsiteY10" fmla="*/ 237331 h 248444"/>
                  <a:gd name="connsiteX11" fmla="*/ 2414588 w 2500313"/>
                  <a:gd name="connsiteY11" fmla="*/ 37306 h 248444"/>
                  <a:gd name="connsiteX12" fmla="*/ 2500313 w 2500313"/>
                  <a:gd name="connsiteY12" fmla="*/ 13493 h 248444"/>
                  <a:gd name="connsiteX0" fmla="*/ 0 w 2500313"/>
                  <a:gd name="connsiteY0" fmla="*/ 125413 h 260351"/>
                  <a:gd name="connsiteX1" fmla="*/ 233363 w 2500313"/>
                  <a:gd name="connsiteY1" fmla="*/ 53975 h 260351"/>
                  <a:gd name="connsiteX2" fmla="*/ 409575 w 2500313"/>
                  <a:gd name="connsiteY2" fmla="*/ 234950 h 260351"/>
                  <a:gd name="connsiteX3" fmla="*/ 604838 w 2500313"/>
                  <a:gd name="connsiteY3" fmla="*/ 53975 h 260351"/>
                  <a:gd name="connsiteX4" fmla="*/ 842963 w 2500313"/>
                  <a:gd name="connsiteY4" fmla="*/ 254000 h 260351"/>
                  <a:gd name="connsiteX5" fmla="*/ 1042988 w 2500313"/>
                  <a:gd name="connsiteY5" fmla="*/ 53975 h 260351"/>
                  <a:gd name="connsiteX6" fmla="*/ 1276351 w 2500313"/>
                  <a:gd name="connsiteY6" fmla="*/ 239713 h 260351"/>
                  <a:gd name="connsiteX7" fmla="*/ 1485900 w 2500313"/>
                  <a:gd name="connsiteY7" fmla="*/ 44450 h 260351"/>
                  <a:gd name="connsiteX8" fmla="*/ 1728788 w 2500313"/>
                  <a:gd name="connsiteY8" fmla="*/ 258763 h 260351"/>
                  <a:gd name="connsiteX9" fmla="*/ 1976438 w 2500313"/>
                  <a:gd name="connsiteY9" fmla="*/ 34925 h 260351"/>
                  <a:gd name="connsiteX10" fmla="*/ 2414588 w 2500313"/>
                  <a:gd name="connsiteY10" fmla="*/ 49213 h 260351"/>
                  <a:gd name="connsiteX11" fmla="*/ 2500313 w 2500313"/>
                  <a:gd name="connsiteY11" fmla="*/ 25400 h 260351"/>
                  <a:gd name="connsiteX0" fmla="*/ 0 w 2500313"/>
                  <a:gd name="connsiteY0" fmla="*/ 125413 h 292894"/>
                  <a:gd name="connsiteX1" fmla="*/ 233363 w 2500313"/>
                  <a:gd name="connsiteY1" fmla="*/ 53975 h 292894"/>
                  <a:gd name="connsiteX2" fmla="*/ 409575 w 2500313"/>
                  <a:gd name="connsiteY2" fmla="*/ 234950 h 292894"/>
                  <a:gd name="connsiteX3" fmla="*/ 604838 w 2500313"/>
                  <a:gd name="connsiteY3" fmla="*/ 53975 h 292894"/>
                  <a:gd name="connsiteX4" fmla="*/ 842963 w 2500313"/>
                  <a:gd name="connsiteY4" fmla="*/ 254000 h 292894"/>
                  <a:gd name="connsiteX5" fmla="*/ 1042988 w 2500313"/>
                  <a:gd name="connsiteY5" fmla="*/ 53975 h 292894"/>
                  <a:gd name="connsiteX6" fmla="*/ 1276351 w 2500313"/>
                  <a:gd name="connsiteY6" fmla="*/ 239713 h 292894"/>
                  <a:gd name="connsiteX7" fmla="*/ 1728788 w 2500313"/>
                  <a:gd name="connsiteY7" fmla="*/ 258763 h 292894"/>
                  <a:gd name="connsiteX8" fmla="*/ 1976438 w 2500313"/>
                  <a:gd name="connsiteY8" fmla="*/ 34925 h 292894"/>
                  <a:gd name="connsiteX9" fmla="*/ 2414588 w 2500313"/>
                  <a:gd name="connsiteY9" fmla="*/ 49213 h 292894"/>
                  <a:gd name="connsiteX10" fmla="*/ 2500313 w 2500313"/>
                  <a:gd name="connsiteY10" fmla="*/ 25400 h 292894"/>
                  <a:gd name="connsiteX0" fmla="*/ 0 w 2414588"/>
                  <a:gd name="connsiteY0" fmla="*/ 125413 h 292894"/>
                  <a:gd name="connsiteX1" fmla="*/ 233363 w 2414588"/>
                  <a:gd name="connsiteY1" fmla="*/ 53975 h 292894"/>
                  <a:gd name="connsiteX2" fmla="*/ 409575 w 2414588"/>
                  <a:gd name="connsiteY2" fmla="*/ 234950 h 292894"/>
                  <a:gd name="connsiteX3" fmla="*/ 604838 w 2414588"/>
                  <a:gd name="connsiteY3" fmla="*/ 53975 h 292894"/>
                  <a:gd name="connsiteX4" fmla="*/ 842963 w 2414588"/>
                  <a:gd name="connsiteY4" fmla="*/ 254000 h 292894"/>
                  <a:gd name="connsiteX5" fmla="*/ 1042988 w 2414588"/>
                  <a:gd name="connsiteY5" fmla="*/ 53975 h 292894"/>
                  <a:gd name="connsiteX6" fmla="*/ 1276351 w 2414588"/>
                  <a:gd name="connsiteY6" fmla="*/ 239713 h 292894"/>
                  <a:gd name="connsiteX7" fmla="*/ 1728788 w 2414588"/>
                  <a:gd name="connsiteY7" fmla="*/ 258763 h 292894"/>
                  <a:gd name="connsiteX8" fmla="*/ 1976438 w 2414588"/>
                  <a:gd name="connsiteY8" fmla="*/ 34925 h 292894"/>
                  <a:gd name="connsiteX9" fmla="*/ 2414588 w 2414588"/>
                  <a:gd name="connsiteY9" fmla="*/ 49213 h 292894"/>
                  <a:gd name="connsiteX0" fmla="*/ 0 w 2414588"/>
                  <a:gd name="connsiteY0" fmla="*/ 89694 h 254794"/>
                  <a:gd name="connsiteX1" fmla="*/ 233363 w 2414588"/>
                  <a:gd name="connsiteY1" fmla="*/ 18256 h 254794"/>
                  <a:gd name="connsiteX2" fmla="*/ 409575 w 2414588"/>
                  <a:gd name="connsiteY2" fmla="*/ 199231 h 254794"/>
                  <a:gd name="connsiteX3" fmla="*/ 604838 w 2414588"/>
                  <a:gd name="connsiteY3" fmla="*/ 18256 h 254794"/>
                  <a:gd name="connsiteX4" fmla="*/ 842963 w 2414588"/>
                  <a:gd name="connsiteY4" fmla="*/ 218281 h 254794"/>
                  <a:gd name="connsiteX5" fmla="*/ 1042988 w 2414588"/>
                  <a:gd name="connsiteY5" fmla="*/ 18256 h 254794"/>
                  <a:gd name="connsiteX6" fmla="*/ 1276351 w 2414588"/>
                  <a:gd name="connsiteY6" fmla="*/ 203994 h 254794"/>
                  <a:gd name="connsiteX7" fmla="*/ 1728788 w 2414588"/>
                  <a:gd name="connsiteY7" fmla="*/ 223044 h 254794"/>
                  <a:gd name="connsiteX8" fmla="*/ 2414588 w 2414588"/>
                  <a:gd name="connsiteY8" fmla="*/ 13494 h 2547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409575 w 2414588"/>
                  <a:gd name="connsiteY2" fmla="*/ 211931 h 267494"/>
                  <a:gd name="connsiteX3" fmla="*/ 604838 w 2414588"/>
                  <a:gd name="connsiteY3" fmla="*/ 30956 h 267494"/>
                  <a:gd name="connsiteX4" fmla="*/ 1042988 w 2414588"/>
                  <a:gd name="connsiteY4" fmla="*/ 30956 h 267494"/>
                  <a:gd name="connsiteX5" fmla="*/ 1276351 w 2414588"/>
                  <a:gd name="connsiteY5" fmla="*/ 216694 h 267494"/>
                  <a:gd name="connsiteX6" fmla="*/ 1728788 w 2414588"/>
                  <a:gd name="connsiteY6" fmla="*/ 235744 h 267494"/>
                  <a:gd name="connsiteX7" fmla="*/ 2414588 w 2414588"/>
                  <a:gd name="connsiteY7" fmla="*/ 26194 h 2674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604838 w 2414588"/>
                  <a:gd name="connsiteY2" fmla="*/ 30956 h 267494"/>
                  <a:gd name="connsiteX3" fmla="*/ 1042988 w 2414588"/>
                  <a:gd name="connsiteY3" fmla="*/ 30956 h 267494"/>
                  <a:gd name="connsiteX4" fmla="*/ 1276351 w 2414588"/>
                  <a:gd name="connsiteY4" fmla="*/ 216694 h 267494"/>
                  <a:gd name="connsiteX5" fmla="*/ 1728788 w 2414588"/>
                  <a:gd name="connsiteY5" fmla="*/ 235744 h 267494"/>
                  <a:gd name="connsiteX6" fmla="*/ 2414588 w 2414588"/>
                  <a:gd name="connsiteY6" fmla="*/ 26194 h 267494"/>
                  <a:gd name="connsiteX0" fmla="*/ 0 w 2414588"/>
                  <a:gd name="connsiteY0" fmla="*/ 105569 h 239713"/>
                  <a:gd name="connsiteX1" fmla="*/ 233363 w 2414588"/>
                  <a:gd name="connsiteY1" fmla="*/ 34131 h 239713"/>
                  <a:gd name="connsiteX2" fmla="*/ 604838 w 2414588"/>
                  <a:gd name="connsiteY2" fmla="*/ 34131 h 239713"/>
                  <a:gd name="connsiteX3" fmla="*/ 1042988 w 2414588"/>
                  <a:gd name="connsiteY3" fmla="*/ 34131 h 239713"/>
                  <a:gd name="connsiteX4" fmla="*/ 1728788 w 2414588"/>
                  <a:gd name="connsiteY4" fmla="*/ 238919 h 239713"/>
                  <a:gd name="connsiteX5" fmla="*/ 2414588 w 2414588"/>
                  <a:gd name="connsiteY5" fmla="*/ 29369 h 239713"/>
                  <a:gd name="connsiteX0" fmla="*/ 0 w 2414588"/>
                  <a:gd name="connsiteY0" fmla="*/ 90488 h 224632"/>
                  <a:gd name="connsiteX1" fmla="*/ 233363 w 2414588"/>
                  <a:gd name="connsiteY1" fmla="*/ 19050 h 224632"/>
                  <a:gd name="connsiteX2" fmla="*/ 1009650 w 2414588"/>
                  <a:gd name="connsiteY2" fmla="*/ 204788 h 224632"/>
                  <a:gd name="connsiteX3" fmla="*/ 1042988 w 2414588"/>
                  <a:gd name="connsiteY3" fmla="*/ 19050 h 224632"/>
                  <a:gd name="connsiteX4" fmla="*/ 1728788 w 2414588"/>
                  <a:gd name="connsiteY4" fmla="*/ 223838 h 224632"/>
                  <a:gd name="connsiteX5" fmla="*/ 2414588 w 2414588"/>
                  <a:gd name="connsiteY5" fmla="*/ 14288 h 224632"/>
                  <a:gd name="connsiteX0" fmla="*/ 0 w 2414588"/>
                  <a:gd name="connsiteY0" fmla="*/ 133351 h 267495"/>
                  <a:gd name="connsiteX1" fmla="*/ 781050 w 2414588"/>
                  <a:gd name="connsiteY1" fmla="*/ 19050 h 267495"/>
                  <a:gd name="connsiteX2" fmla="*/ 1009650 w 2414588"/>
                  <a:gd name="connsiteY2" fmla="*/ 247651 h 267495"/>
                  <a:gd name="connsiteX3" fmla="*/ 1042988 w 2414588"/>
                  <a:gd name="connsiteY3" fmla="*/ 61913 h 267495"/>
                  <a:gd name="connsiteX4" fmla="*/ 1728788 w 2414588"/>
                  <a:gd name="connsiteY4" fmla="*/ 266701 h 267495"/>
                  <a:gd name="connsiteX5" fmla="*/ 2414588 w 2414588"/>
                  <a:gd name="connsiteY5" fmla="*/ 57151 h 267495"/>
                  <a:gd name="connsiteX0" fmla="*/ 0 w 1728788"/>
                  <a:gd name="connsiteY0" fmla="*/ 133351 h 267495"/>
                  <a:gd name="connsiteX1" fmla="*/ 781050 w 1728788"/>
                  <a:gd name="connsiteY1" fmla="*/ 19050 h 267495"/>
                  <a:gd name="connsiteX2" fmla="*/ 1009650 w 1728788"/>
                  <a:gd name="connsiteY2" fmla="*/ 247651 h 267495"/>
                  <a:gd name="connsiteX3" fmla="*/ 1042988 w 1728788"/>
                  <a:gd name="connsiteY3" fmla="*/ 61913 h 267495"/>
                  <a:gd name="connsiteX4" fmla="*/ 1728788 w 1728788"/>
                  <a:gd name="connsiteY4" fmla="*/ 266701 h 267495"/>
                  <a:gd name="connsiteX0" fmla="*/ 0 w 3105150"/>
                  <a:gd name="connsiteY0" fmla="*/ 133351 h 281782"/>
                  <a:gd name="connsiteX1" fmla="*/ 781050 w 3105150"/>
                  <a:gd name="connsiteY1" fmla="*/ 19050 h 281782"/>
                  <a:gd name="connsiteX2" fmla="*/ 1009650 w 3105150"/>
                  <a:gd name="connsiteY2" fmla="*/ 247651 h 281782"/>
                  <a:gd name="connsiteX3" fmla="*/ 1042988 w 3105150"/>
                  <a:gd name="connsiteY3" fmla="*/ 61913 h 281782"/>
                  <a:gd name="connsiteX4" fmla="*/ 2990850 w 3105150"/>
                  <a:gd name="connsiteY4" fmla="*/ 247651 h 281782"/>
                  <a:gd name="connsiteX5" fmla="*/ 1728788 w 3105150"/>
                  <a:gd name="connsiteY5" fmla="*/ 266701 h 281782"/>
                  <a:gd name="connsiteX0" fmla="*/ 0 w 3315493"/>
                  <a:gd name="connsiteY0" fmla="*/ 133351 h 552450"/>
                  <a:gd name="connsiteX1" fmla="*/ 781050 w 3315493"/>
                  <a:gd name="connsiteY1" fmla="*/ 19050 h 552450"/>
                  <a:gd name="connsiteX2" fmla="*/ 1009650 w 3315493"/>
                  <a:gd name="connsiteY2" fmla="*/ 247651 h 552450"/>
                  <a:gd name="connsiteX3" fmla="*/ 1042988 w 3315493"/>
                  <a:gd name="connsiteY3" fmla="*/ 61913 h 552450"/>
                  <a:gd name="connsiteX4" fmla="*/ 2990850 w 3315493"/>
                  <a:gd name="connsiteY4" fmla="*/ 247651 h 552450"/>
                  <a:gd name="connsiteX5" fmla="*/ 2990850 w 3315493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009650 w 3130550"/>
                  <a:gd name="connsiteY2" fmla="*/ 247651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771650 w 3130550"/>
                  <a:gd name="connsiteY2" fmla="*/ 247650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2990850"/>
                  <a:gd name="connsiteY0" fmla="*/ 133351 h 247651"/>
                  <a:gd name="connsiteX1" fmla="*/ 781050 w 2990850"/>
                  <a:gd name="connsiteY1" fmla="*/ 19050 h 247651"/>
                  <a:gd name="connsiteX2" fmla="*/ 1771650 w 2990850"/>
                  <a:gd name="connsiteY2" fmla="*/ 247650 h 247651"/>
                  <a:gd name="connsiteX3" fmla="*/ 2152650 w 2990850"/>
                  <a:gd name="connsiteY3" fmla="*/ 19050 h 247651"/>
                  <a:gd name="connsiteX4" fmla="*/ 2990850 w 2990850"/>
                  <a:gd name="connsiteY4" fmla="*/ 247651 h 247651"/>
                  <a:gd name="connsiteX0" fmla="*/ 0 w 2152650"/>
                  <a:gd name="connsiteY0" fmla="*/ 133351 h 247650"/>
                  <a:gd name="connsiteX1" fmla="*/ 781050 w 2152650"/>
                  <a:gd name="connsiteY1" fmla="*/ 19050 h 247650"/>
                  <a:gd name="connsiteX2" fmla="*/ 1771650 w 2152650"/>
                  <a:gd name="connsiteY2" fmla="*/ 247650 h 247650"/>
                  <a:gd name="connsiteX3" fmla="*/ 2152650 w 2152650"/>
                  <a:gd name="connsiteY3" fmla="*/ 19050 h 247650"/>
                  <a:gd name="connsiteX0" fmla="*/ 0 w 3219450"/>
                  <a:gd name="connsiteY0" fmla="*/ 133351 h 247650"/>
                  <a:gd name="connsiteX1" fmla="*/ 781050 w 3219450"/>
                  <a:gd name="connsiteY1" fmla="*/ 19050 h 247650"/>
                  <a:gd name="connsiteX2" fmla="*/ 1771650 w 3219450"/>
                  <a:gd name="connsiteY2" fmla="*/ 247650 h 247650"/>
                  <a:gd name="connsiteX3" fmla="*/ 3219450 w 3219450"/>
                  <a:gd name="connsiteY3" fmla="*/ 19051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9450" h="247650">
                    <a:moveTo>
                      <a:pt x="0" y="133351"/>
                    </a:moveTo>
                    <a:cubicBezTo>
                      <a:pt x="82550" y="88504"/>
                      <a:pt x="485775" y="0"/>
                      <a:pt x="781050" y="19050"/>
                    </a:cubicBezTo>
                    <a:cubicBezTo>
                      <a:pt x="1076325" y="38100"/>
                      <a:pt x="1365250" y="247650"/>
                      <a:pt x="1771650" y="247650"/>
                    </a:cubicBezTo>
                    <a:cubicBezTo>
                      <a:pt x="2178050" y="247650"/>
                      <a:pt x="3016250" y="19051"/>
                      <a:pt x="3219450" y="19051"/>
                    </a:cubicBezTo>
                  </a:path>
                </a:pathLst>
              </a:custGeom>
              <a:ln w="22225">
                <a:solidFill>
                  <a:srgbClr val="FF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 rot="30072" flipH="1">
                <a:off x="57946" y="4517936"/>
                <a:ext cx="3220959" cy="208992"/>
              </a:xfrm>
              <a:custGeom>
                <a:avLst/>
                <a:gdLst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52488 w 2500313"/>
                  <a:gd name="connsiteY4" fmla="*/ 22621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62063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76351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5094 h 253206"/>
                  <a:gd name="connsiteX1" fmla="*/ 233363 w 2500313"/>
                  <a:gd name="connsiteY1" fmla="*/ 43656 h 253206"/>
                  <a:gd name="connsiteX2" fmla="*/ 409575 w 2500313"/>
                  <a:gd name="connsiteY2" fmla="*/ 224631 h 253206"/>
                  <a:gd name="connsiteX3" fmla="*/ 604838 w 2500313"/>
                  <a:gd name="connsiteY3" fmla="*/ 43656 h 253206"/>
                  <a:gd name="connsiteX4" fmla="*/ 842963 w 2500313"/>
                  <a:gd name="connsiteY4" fmla="*/ 243681 h 253206"/>
                  <a:gd name="connsiteX5" fmla="*/ 1042988 w 2500313"/>
                  <a:gd name="connsiteY5" fmla="*/ 43656 h 253206"/>
                  <a:gd name="connsiteX6" fmla="*/ 1276351 w 2500313"/>
                  <a:gd name="connsiteY6" fmla="*/ 229394 h 253206"/>
                  <a:gd name="connsiteX7" fmla="*/ 1485900 w 2500313"/>
                  <a:gd name="connsiteY7" fmla="*/ 34131 h 253206"/>
                  <a:gd name="connsiteX8" fmla="*/ 1728788 w 2500313"/>
                  <a:gd name="connsiteY8" fmla="*/ 248444 h 253206"/>
                  <a:gd name="connsiteX9" fmla="*/ 2000250 w 2500313"/>
                  <a:gd name="connsiteY9" fmla="*/ 5556 h 253206"/>
                  <a:gd name="connsiteX10" fmla="*/ 2200275 w 2500313"/>
                  <a:gd name="connsiteY10" fmla="*/ 215106 h 253206"/>
                  <a:gd name="connsiteX11" fmla="*/ 2414588 w 2500313"/>
                  <a:gd name="connsiteY11" fmla="*/ 38894 h 253206"/>
                  <a:gd name="connsiteX12" fmla="*/ 2500313 w 2500313"/>
                  <a:gd name="connsiteY12" fmla="*/ 15081 h 253206"/>
                  <a:gd name="connsiteX0" fmla="*/ 0 w 2500313"/>
                  <a:gd name="connsiteY0" fmla="*/ 109537 h 244475"/>
                  <a:gd name="connsiteX1" fmla="*/ 233363 w 2500313"/>
                  <a:gd name="connsiteY1" fmla="*/ 38099 h 244475"/>
                  <a:gd name="connsiteX2" fmla="*/ 409575 w 2500313"/>
                  <a:gd name="connsiteY2" fmla="*/ 219074 h 244475"/>
                  <a:gd name="connsiteX3" fmla="*/ 604838 w 2500313"/>
                  <a:gd name="connsiteY3" fmla="*/ 38099 h 244475"/>
                  <a:gd name="connsiteX4" fmla="*/ 842963 w 2500313"/>
                  <a:gd name="connsiteY4" fmla="*/ 238124 h 244475"/>
                  <a:gd name="connsiteX5" fmla="*/ 1042988 w 2500313"/>
                  <a:gd name="connsiteY5" fmla="*/ 38099 h 244475"/>
                  <a:gd name="connsiteX6" fmla="*/ 1276351 w 2500313"/>
                  <a:gd name="connsiteY6" fmla="*/ 223837 h 244475"/>
                  <a:gd name="connsiteX7" fmla="*/ 1485900 w 2500313"/>
                  <a:gd name="connsiteY7" fmla="*/ 28574 h 244475"/>
                  <a:gd name="connsiteX8" fmla="*/ 1728788 w 2500313"/>
                  <a:gd name="connsiteY8" fmla="*/ 242887 h 244475"/>
                  <a:gd name="connsiteX9" fmla="*/ 1976438 w 2500313"/>
                  <a:gd name="connsiteY9" fmla="*/ 19049 h 244475"/>
                  <a:gd name="connsiteX10" fmla="*/ 2200275 w 2500313"/>
                  <a:gd name="connsiteY10" fmla="*/ 209549 h 244475"/>
                  <a:gd name="connsiteX11" fmla="*/ 2414588 w 2500313"/>
                  <a:gd name="connsiteY11" fmla="*/ 33337 h 244475"/>
                  <a:gd name="connsiteX12" fmla="*/ 2500313 w 2500313"/>
                  <a:gd name="connsiteY12" fmla="*/ 9524 h 244475"/>
                  <a:gd name="connsiteX0" fmla="*/ 0 w 2500313"/>
                  <a:gd name="connsiteY0" fmla="*/ 113506 h 248444"/>
                  <a:gd name="connsiteX1" fmla="*/ 233363 w 2500313"/>
                  <a:gd name="connsiteY1" fmla="*/ 42068 h 248444"/>
                  <a:gd name="connsiteX2" fmla="*/ 409575 w 2500313"/>
                  <a:gd name="connsiteY2" fmla="*/ 223043 h 248444"/>
                  <a:gd name="connsiteX3" fmla="*/ 604838 w 2500313"/>
                  <a:gd name="connsiteY3" fmla="*/ 42068 h 248444"/>
                  <a:gd name="connsiteX4" fmla="*/ 842963 w 2500313"/>
                  <a:gd name="connsiteY4" fmla="*/ 242093 h 248444"/>
                  <a:gd name="connsiteX5" fmla="*/ 1042988 w 2500313"/>
                  <a:gd name="connsiteY5" fmla="*/ 42068 h 248444"/>
                  <a:gd name="connsiteX6" fmla="*/ 1276351 w 2500313"/>
                  <a:gd name="connsiteY6" fmla="*/ 227806 h 248444"/>
                  <a:gd name="connsiteX7" fmla="*/ 1485900 w 2500313"/>
                  <a:gd name="connsiteY7" fmla="*/ 32543 h 248444"/>
                  <a:gd name="connsiteX8" fmla="*/ 1728788 w 2500313"/>
                  <a:gd name="connsiteY8" fmla="*/ 246856 h 248444"/>
                  <a:gd name="connsiteX9" fmla="*/ 1976438 w 2500313"/>
                  <a:gd name="connsiteY9" fmla="*/ 23018 h 248444"/>
                  <a:gd name="connsiteX10" fmla="*/ 2176463 w 2500313"/>
                  <a:gd name="connsiteY10" fmla="*/ 237331 h 248444"/>
                  <a:gd name="connsiteX11" fmla="*/ 2414588 w 2500313"/>
                  <a:gd name="connsiteY11" fmla="*/ 37306 h 248444"/>
                  <a:gd name="connsiteX12" fmla="*/ 2500313 w 2500313"/>
                  <a:gd name="connsiteY12" fmla="*/ 13493 h 248444"/>
                  <a:gd name="connsiteX0" fmla="*/ 0 w 2500313"/>
                  <a:gd name="connsiteY0" fmla="*/ 125413 h 260351"/>
                  <a:gd name="connsiteX1" fmla="*/ 233363 w 2500313"/>
                  <a:gd name="connsiteY1" fmla="*/ 53975 h 260351"/>
                  <a:gd name="connsiteX2" fmla="*/ 409575 w 2500313"/>
                  <a:gd name="connsiteY2" fmla="*/ 234950 h 260351"/>
                  <a:gd name="connsiteX3" fmla="*/ 604838 w 2500313"/>
                  <a:gd name="connsiteY3" fmla="*/ 53975 h 260351"/>
                  <a:gd name="connsiteX4" fmla="*/ 842963 w 2500313"/>
                  <a:gd name="connsiteY4" fmla="*/ 254000 h 260351"/>
                  <a:gd name="connsiteX5" fmla="*/ 1042988 w 2500313"/>
                  <a:gd name="connsiteY5" fmla="*/ 53975 h 260351"/>
                  <a:gd name="connsiteX6" fmla="*/ 1276351 w 2500313"/>
                  <a:gd name="connsiteY6" fmla="*/ 239713 h 260351"/>
                  <a:gd name="connsiteX7" fmla="*/ 1485900 w 2500313"/>
                  <a:gd name="connsiteY7" fmla="*/ 44450 h 260351"/>
                  <a:gd name="connsiteX8" fmla="*/ 1728788 w 2500313"/>
                  <a:gd name="connsiteY8" fmla="*/ 258763 h 260351"/>
                  <a:gd name="connsiteX9" fmla="*/ 1976438 w 2500313"/>
                  <a:gd name="connsiteY9" fmla="*/ 34925 h 260351"/>
                  <a:gd name="connsiteX10" fmla="*/ 2414588 w 2500313"/>
                  <a:gd name="connsiteY10" fmla="*/ 49213 h 260351"/>
                  <a:gd name="connsiteX11" fmla="*/ 2500313 w 2500313"/>
                  <a:gd name="connsiteY11" fmla="*/ 25400 h 260351"/>
                  <a:gd name="connsiteX0" fmla="*/ 0 w 2500313"/>
                  <a:gd name="connsiteY0" fmla="*/ 125413 h 292894"/>
                  <a:gd name="connsiteX1" fmla="*/ 233363 w 2500313"/>
                  <a:gd name="connsiteY1" fmla="*/ 53975 h 292894"/>
                  <a:gd name="connsiteX2" fmla="*/ 409575 w 2500313"/>
                  <a:gd name="connsiteY2" fmla="*/ 234950 h 292894"/>
                  <a:gd name="connsiteX3" fmla="*/ 604838 w 2500313"/>
                  <a:gd name="connsiteY3" fmla="*/ 53975 h 292894"/>
                  <a:gd name="connsiteX4" fmla="*/ 842963 w 2500313"/>
                  <a:gd name="connsiteY4" fmla="*/ 254000 h 292894"/>
                  <a:gd name="connsiteX5" fmla="*/ 1042988 w 2500313"/>
                  <a:gd name="connsiteY5" fmla="*/ 53975 h 292894"/>
                  <a:gd name="connsiteX6" fmla="*/ 1276351 w 2500313"/>
                  <a:gd name="connsiteY6" fmla="*/ 239713 h 292894"/>
                  <a:gd name="connsiteX7" fmla="*/ 1728788 w 2500313"/>
                  <a:gd name="connsiteY7" fmla="*/ 258763 h 292894"/>
                  <a:gd name="connsiteX8" fmla="*/ 1976438 w 2500313"/>
                  <a:gd name="connsiteY8" fmla="*/ 34925 h 292894"/>
                  <a:gd name="connsiteX9" fmla="*/ 2414588 w 2500313"/>
                  <a:gd name="connsiteY9" fmla="*/ 49213 h 292894"/>
                  <a:gd name="connsiteX10" fmla="*/ 2500313 w 2500313"/>
                  <a:gd name="connsiteY10" fmla="*/ 25400 h 292894"/>
                  <a:gd name="connsiteX0" fmla="*/ 0 w 2414588"/>
                  <a:gd name="connsiteY0" fmla="*/ 125413 h 292894"/>
                  <a:gd name="connsiteX1" fmla="*/ 233363 w 2414588"/>
                  <a:gd name="connsiteY1" fmla="*/ 53975 h 292894"/>
                  <a:gd name="connsiteX2" fmla="*/ 409575 w 2414588"/>
                  <a:gd name="connsiteY2" fmla="*/ 234950 h 292894"/>
                  <a:gd name="connsiteX3" fmla="*/ 604838 w 2414588"/>
                  <a:gd name="connsiteY3" fmla="*/ 53975 h 292894"/>
                  <a:gd name="connsiteX4" fmla="*/ 842963 w 2414588"/>
                  <a:gd name="connsiteY4" fmla="*/ 254000 h 292894"/>
                  <a:gd name="connsiteX5" fmla="*/ 1042988 w 2414588"/>
                  <a:gd name="connsiteY5" fmla="*/ 53975 h 292894"/>
                  <a:gd name="connsiteX6" fmla="*/ 1276351 w 2414588"/>
                  <a:gd name="connsiteY6" fmla="*/ 239713 h 292894"/>
                  <a:gd name="connsiteX7" fmla="*/ 1728788 w 2414588"/>
                  <a:gd name="connsiteY7" fmla="*/ 258763 h 292894"/>
                  <a:gd name="connsiteX8" fmla="*/ 1976438 w 2414588"/>
                  <a:gd name="connsiteY8" fmla="*/ 34925 h 292894"/>
                  <a:gd name="connsiteX9" fmla="*/ 2414588 w 2414588"/>
                  <a:gd name="connsiteY9" fmla="*/ 49213 h 292894"/>
                  <a:gd name="connsiteX0" fmla="*/ 0 w 2414588"/>
                  <a:gd name="connsiteY0" fmla="*/ 89694 h 254794"/>
                  <a:gd name="connsiteX1" fmla="*/ 233363 w 2414588"/>
                  <a:gd name="connsiteY1" fmla="*/ 18256 h 254794"/>
                  <a:gd name="connsiteX2" fmla="*/ 409575 w 2414588"/>
                  <a:gd name="connsiteY2" fmla="*/ 199231 h 254794"/>
                  <a:gd name="connsiteX3" fmla="*/ 604838 w 2414588"/>
                  <a:gd name="connsiteY3" fmla="*/ 18256 h 254794"/>
                  <a:gd name="connsiteX4" fmla="*/ 842963 w 2414588"/>
                  <a:gd name="connsiteY4" fmla="*/ 218281 h 254794"/>
                  <a:gd name="connsiteX5" fmla="*/ 1042988 w 2414588"/>
                  <a:gd name="connsiteY5" fmla="*/ 18256 h 254794"/>
                  <a:gd name="connsiteX6" fmla="*/ 1276351 w 2414588"/>
                  <a:gd name="connsiteY6" fmla="*/ 203994 h 254794"/>
                  <a:gd name="connsiteX7" fmla="*/ 1728788 w 2414588"/>
                  <a:gd name="connsiteY7" fmla="*/ 223044 h 254794"/>
                  <a:gd name="connsiteX8" fmla="*/ 2414588 w 2414588"/>
                  <a:gd name="connsiteY8" fmla="*/ 13494 h 2547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409575 w 2414588"/>
                  <a:gd name="connsiteY2" fmla="*/ 211931 h 267494"/>
                  <a:gd name="connsiteX3" fmla="*/ 604838 w 2414588"/>
                  <a:gd name="connsiteY3" fmla="*/ 30956 h 267494"/>
                  <a:gd name="connsiteX4" fmla="*/ 1042988 w 2414588"/>
                  <a:gd name="connsiteY4" fmla="*/ 30956 h 267494"/>
                  <a:gd name="connsiteX5" fmla="*/ 1276351 w 2414588"/>
                  <a:gd name="connsiteY5" fmla="*/ 216694 h 267494"/>
                  <a:gd name="connsiteX6" fmla="*/ 1728788 w 2414588"/>
                  <a:gd name="connsiteY6" fmla="*/ 235744 h 267494"/>
                  <a:gd name="connsiteX7" fmla="*/ 2414588 w 2414588"/>
                  <a:gd name="connsiteY7" fmla="*/ 26194 h 2674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604838 w 2414588"/>
                  <a:gd name="connsiteY2" fmla="*/ 30956 h 267494"/>
                  <a:gd name="connsiteX3" fmla="*/ 1042988 w 2414588"/>
                  <a:gd name="connsiteY3" fmla="*/ 30956 h 267494"/>
                  <a:gd name="connsiteX4" fmla="*/ 1276351 w 2414588"/>
                  <a:gd name="connsiteY4" fmla="*/ 216694 h 267494"/>
                  <a:gd name="connsiteX5" fmla="*/ 1728788 w 2414588"/>
                  <a:gd name="connsiteY5" fmla="*/ 235744 h 267494"/>
                  <a:gd name="connsiteX6" fmla="*/ 2414588 w 2414588"/>
                  <a:gd name="connsiteY6" fmla="*/ 26194 h 267494"/>
                  <a:gd name="connsiteX0" fmla="*/ 0 w 2414588"/>
                  <a:gd name="connsiteY0" fmla="*/ 105569 h 239713"/>
                  <a:gd name="connsiteX1" fmla="*/ 233363 w 2414588"/>
                  <a:gd name="connsiteY1" fmla="*/ 34131 h 239713"/>
                  <a:gd name="connsiteX2" fmla="*/ 604838 w 2414588"/>
                  <a:gd name="connsiteY2" fmla="*/ 34131 h 239713"/>
                  <a:gd name="connsiteX3" fmla="*/ 1042988 w 2414588"/>
                  <a:gd name="connsiteY3" fmla="*/ 34131 h 239713"/>
                  <a:gd name="connsiteX4" fmla="*/ 1728788 w 2414588"/>
                  <a:gd name="connsiteY4" fmla="*/ 238919 h 239713"/>
                  <a:gd name="connsiteX5" fmla="*/ 2414588 w 2414588"/>
                  <a:gd name="connsiteY5" fmla="*/ 29369 h 239713"/>
                  <a:gd name="connsiteX0" fmla="*/ 0 w 2414588"/>
                  <a:gd name="connsiteY0" fmla="*/ 90488 h 224632"/>
                  <a:gd name="connsiteX1" fmla="*/ 233363 w 2414588"/>
                  <a:gd name="connsiteY1" fmla="*/ 19050 h 224632"/>
                  <a:gd name="connsiteX2" fmla="*/ 1009650 w 2414588"/>
                  <a:gd name="connsiteY2" fmla="*/ 204788 h 224632"/>
                  <a:gd name="connsiteX3" fmla="*/ 1042988 w 2414588"/>
                  <a:gd name="connsiteY3" fmla="*/ 19050 h 224632"/>
                  <a:gd name="connsiteX4" fmla="*/ 1728788 w 2414588"/>
                  <a:gd name="connsiteY4" fmla="*/ 223838 h 224632"/>
                  <a:gd name="connsiteX5" fmla="*/ 2414588 w 2414588"/>
                  <a:gd name="connsiteY5" fmla="*/ 14288 h 224632"/>
                  <a:gd name="connsiteX0" fmla="*/ 0 w 2414588"/>
                  <a:gd name="connsiteY0" fmla="*/ 133351 h 267495"/>
                  <a:gd name="connsiteX1" fmla="*/ 781050 w 2414588"/>
                  <a:gd name="connsiteY1" fmla="*/ 19050 h 267495"/>
                  <a:gd name="connsiteX2" fmla="*/ 1009650 w 2414588"/>
                  <a:gd name="connsiteY2" fmla="*/ 247651 h 267495"/>
                  <a:gd name="connsiteX3" fmla="*/ 1042988 w 2414588"/>
                  <a:gd name="connsiteY3" fmla="*/ 61913 h 267495"/>
                  <a:gd name="connsiteX4" fmla="*/ 1728788 w 2414588"/>
                  <a:gd name="connsiteY4" fmla="*/ 266701 h 267495"/>
                  <a:gd name="connsiteX5" fmla="*/ 2414588 w 2414588"/>
                  <a:gd name="connsiteY5" fmla="*/ 57151 h 267495"/>
                  <a:gd name="connsiteX0" fmla="*/ 0 w 1728788"/>
                  <a:gd name="connsiteY0" fmla="*/ 133351 h 267495"/>
                  <a:gd name="connsiteX1" fmla="*/ 781050 w 1728788"/>
                  <a:gd name="connsiteY1" fmla="*/ 19050 h 267495"/>
                  <a:gd name="connsiteX2" fmla="*/ 1009650 w 1728788"/>
                  <a:gd name="connsiteY2" fmla="*/ 247651 h 267495"/>
                  <a:gd name="connsiteX3" fmla="*/ 1042988 w 1728788"/>
                  <a:gd name="connsiteY3" fmla="*/ 61913 h 267495"/>
                  <a:gd name="connsiteX4" fmla="*/ 1728788 w 1728788"/>
                  <a:gd name="connsiteY4" fmla="*/ 266701 h 267495"/>
                  <a:gd name="connsiteX0" fmla="*/ 0 w 3105150"/>
                  <a:gd name="connsiteY0" fmla="*/ 133351 h 281782"/>
                  <a:gd name="connsiteX1" fmla="*/ 781050 w 3105150"/>
                  <a:gd name="connsiteY1" fmla="*/ 19050 h 281782"/>
                  <a:gd name="connsiteX2" fmla="*/ 1009650 w 3105150"/>
                  <a:gd name="connsiteY2" fmla="*/ 247651 h 281782"/>
                  <a:gd name="connsiteX3" fmla="*/ 1042988 w 3105150"/>
                  <a:gd name="connsiteY3" fmla="*/ 61913 h 281782"/>
                  <a:gd name="connsiteX4" fmla="*/ 2990850 w 3105150"/>
                  <a:gd name="connsiteY4" fmla="*/ 247651 h 281782"/>
                  <a:gd name="connsiteX5" fmla="*/ 1728788 w 3105150"/>
                  <a:gd name="connsiteY5" fmla="*/ 266701 h 281782"/>
                  <a:gd name="connsiteX0" fmla="*/ 0 w 3315493"/>
                  <a:gd name="connsiteY0" fmla="*/ 133351 h 552450"/>
                  <a:gd name="connsiteX1" fmla="*/ 781050 w 3315493"/>
                  <a:gd name="connsiteY1" fmla="*/ 19050 h 552450"/>
                  <a:gd name="connsiteX2" fmla="*/ 1009650 w 3315493"/>
                  <a:gd name="connsiteY2" fmla="*/ 247651 h 552450"/>
                  <a:gd name="connsiteX3" fmla="*/ 1042988 w 3315493"/>
                  <a:gd name="connsiteY3" fmla="*/ 61913 h 552450"/>
                  <a:gd name="connsiteX4" fmla="*/ 2990850 w 3315493"/>
                  <a:gd name="connsiteY4" fmla="*/ 247651 h 552450"/>
                  <a:gd name="connsiteX5" fmla="*/ 2990850 w 3315493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009650 w 3130550"/>
                  <a:gd name="connsiteY2" fmla="*/ 247651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771650 w 3130550"/>
                  <a:gd name="connsiteY2" fmla="*/ 247650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2990850"/>
                  <a:gd name="connsiteY0" fmla="*/ 133351 h 247651"/>
                  <a:gd name="connsiteX1" fmla="*/ 781050 w 2990850"/>
                  <a:gd name="connsiteY1" fmla="*/ 19050 h 247651"/>
                  <a:gd name="connsiteX2" fmla="*/ 1771650 w 2990850"/>
                  <a:gd name="connsiteY2" fmla="*/ 247650 h 247651"/>
                  <a:gd name="connsiteX3" fmla="*/ 2152650 w 2990850"/>
                  <a:gd name="connsiteY3" fmla="*/ 19050 h 247651"/>
                  <a:gd name="connsiteX4" fmla="*/ 2990850 w 2990850"/>
                  <a:gd name="connsiteY4" fmla="*/ 247651 h 247651"/>
                  <a:gd name="connsiteX0" fmla="*/ 0 w 2152650"/>
                  <a:gd name="connsiteY0" fmla="*/ 133351 h 247650"/>
                  <a:gd name="connsiteX1" fmla="*/ 781050 w 2152650"/>
                  <a:gd name="connsiteY1" fmla="*/ 19050 h 247650"/>
                  <a:gd name="connsiteX2" fmla="*/ 1771650 w 2152650"/>
                  <a:gd name="connsiteY2" fmla="*/ 247650 h 247650"/>
                  <a:gd name="connsiteX3" fmla="*/ 2152650 w 2152650"/>
                  <a:gd name="connsiteY3" fmla="*/ 19050 h 247650"/>
                  <a:gd name="connsiteX0" fmla="*/ 0 w 3219450"/>
                  <a:gd name="connsiteY0" fmla="*/ 133351 h 247650"/>
                  <a:gd name="connsiteX1" fmla="*/ 781050 w 3219450"/>
                  <a:gd name="connsiteY1" fmla="*/ 19050 h 247650"/>
                  <a:gd name="connsiteX2" fmla="*/ 1771650 w 3219450"/>
                  <a:gd name="connsiteY2" fmla="*/ 247650 h 247650"/>
                  <a:gd name="connsiteX3" fmla="*/ 3219450 w 3219450"/>
                  <a:gd name="connsiteY3" fmla="*/ 19051 h 247650"/>
                  <a:gd name="connsiteX0" fmla="*/ 0 w 3219450"/>
                  <a:gd name="connsiteY0" fmla="*/ 127702 h 208107"/>
                  <a:gd name="connsiteX1" fmla="*/ 781050 w 3219450"/>
                  <a:gd name="connsiteY1" fmla="*/ 13401 h 208107"/>
                  <a:gd name="connsiteX2" fmla="*/ 2065868 w 3219450"/>
                  <a:gd name="connsiteY2" fmla="*/ 208107 h 208107"/>
                  <a:gd name="connsiteX3" fmla="*/ 3219450 w 3219450"/>
                  <a:gd name="connsiteY3" fmla="*/ 13402 h 20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9450" h="208107">
                    <a:moveTo>
                      <a:pt x="0" y="127702"/>
                    </a:moveTo>
                    <a:cubicBezTo>
                      <a:pt x="82550" y="82855"/>
                      <a:pt x="436739" y="0"/>
                      <a:pt x="781050" y="13401"/>
                    </a:cubicBezTo>
                    <a:cubicBezTo>
                      <a:pt x="1125361" y="26802"/>
                      <a:pt x="1659468" y="208107"/>
                      <a:pt x="2065868" y="208107"/>
                    </a:cubicBezTo>
                    <a:cubicBezTo>
                      <a:pt x="2472268" y="208107"/>
                      <a:pt x="3016250" y="13402"/>
                      <a:pt x="3219450" y="13402"/>
                    </a:cubicBezTo>
                  </a:path>
                </a:pathLst>
              </a:custGeom>
              <a:ln w="22225">
                <a:solidFill>
                  <a:srgbClr val="FF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 rot="30072" flipH="1">
                <a:off x="55955" y="4600791"/>
                <a:ext cx="3149248" cy="236198"/>
              </a:xfrm>
              <a:custGeom>
                <a:avLst/>
                <a:gdLst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52488 w 2500313"/>
                  <a:gd name="connsiteY4" fmla="*/ 22621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62063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76351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5094 h 253206"/>
                  <a:gd name="connsiteX1" fmla="*/ 233363 w 2500313"/>
                  <a:gd name="connsiteY1" fmla="*/ 43656 h 253206"/>
                  <a:gd name="connsiteX2" fmla="*/ 409575 w 2500313"/>
                  <a:gd name="connsiteY2" fmla="*/ 224631 h 253206"/>
                  <a:gd name="connsiteX3" fmla="*/ 604838 w 2500313"/>
                  <a:gd name="connsiteY3" fmla="*/ 43656 h 253206"/>
                  <a:gd name="connsiteX4" fmla="*/ 842963 w 2500313"/>
                  <a:gd name="connsiteY4" fmla="*/ 243681 h 253206"/>
                  <a:gd name="connsiteX5" fmla="*/ 1042988 w 2500313"/>
                  <a:gd name="connsiteY5" fmla="*/ 43656 h 253206"/>
                  <a:gd name="connsiteX6" fmla="*/ 1276351 w 2500313"/>
                  <a:gd name="connsiteY6" fmla="*/ 229394 h 253206"/>
                  <a:gd name="connsiteX7" fmla="*/ 1485900 w 2500313"/>
                  <a:gd name="connsiteY7" fmla="*/ 34131 h 253206"/>
                  <a:gd name="connsiteX8" fmla="*/ 1728788 w 2500313"/>
                  <a:gd name="connsiteY8" fmla="*/ 248444 h 253206"/>
                  <a:gd name="connsiteX9" fmla="*/ 2000250 w 2500313"/>
                  <a:gd name="connsiteY9" fmla="*/ 5556 h 253206"/>
                  <a:gd name="connsiteX10" fmla="*/ 2200275 w 2500313"/>
                  <a:gd name="connsiteY10" fmla="*/ 215106 h 253206"/>
                  <a:gd name="connsiteX11" fmla="*/ 2414588 w 2500313"/>
                  <a:gd name="connsiteY11" fmla="*/ 38894 h 253206"/>
                  <a:gd name="connsiteX12" fmla="*/ 2500313 w 2500313"/>
                  <a:gd name="connsiteY12" fmla="*/ 15081 h 253206"/>
                  <a:gd name="connsiteX0" fmla="*/ 0 w 2500313"/>
                  <a:gd name="connsiteY0" fmla="*/ 109537 h 244475"/>
                  <a:gd name="connsiteX1" fmla="*/ 233363 w 2500313"/>
                  <a:gd name="connsiteY1" fmla="*/ 38099 h 244475"/>
                  <a:gd name="connsiteX2" fmla="*/ 409575 w 2500313"/>
                  <a:gd name="connsiteY2" fmla="*/ 219074 h 244475"/>
                  <a:gd name="connsiteX3" fmla="*/ 604838 w 2500313"/>
                  <a:gd name="connsiteY3" fmla="*/ 38099 h 244475"/>
                  <a:gd name="connsiteX4" fmla="*/ 842963 w 2500313"/>
                  <a:gd name="connsiteY4" fmla="*/ 238124 h 244475"/>
                  <a:gd name="connsiteX5" fmla="*/ 1042988 w 2500313"/>
                  <a:gd name="connsiteY5" fmla="*/ 38099 h 244475"/>
                  <a:gd name="connsiteX6" fmla="*/ 1276351 w 2500313"/>
                  <a:gd name="connsiteY6" fmla="*/ 223837 h 244475"/>
                  <a:gd name="connsiteX7" fmla="*/ 1485900 w 2500313"/>
                  <a:gd name="connsiteY7" fmla="*/ 28574 h 244475"/>
                  <a:gd name="connsiteX8" fmla="*/ 1728788 w 2500313"/>
                  <a:gd name="connsiteY8" fmla="*/ 242887 h 244475"/>
                  <a:gd name="connsiteX9" fmla="*/ 1976438 w 2500313"/>
                  <a:gd name="connsiteY9" fmla="*/ 19049 h 244475"/>
                  <a:gd name="connsiteX10" fmla="*/ 2200275 w 2500313"/>
                  <a:gd name="connsiteY10" fmla="*/ 209549 h 244475"/>
                  <a:gd name="connsiteX11" fmla="*/ 2414588 w 2500313"/>
                  <a:gd name="connsiteY11" fmla="*/ 33337 h 244475"/>
                  <a:gd name="connsiteX12" fmla="*/ 2500313 w 2500313"/>
                  <a:gd name="connsiteY12" fmla="*/ 9524 h 244475"/>
                  <a:gd name="connsiteX0" fmla="*/ 0 w 2500313"/>
                  <a:gd name="connsiteY0" fmla="*/ 113506 h 248444"/>
                  <a:gd name="connsiteX1" fmla="*/ 233363 w 2500313"/>
                  <a:gd name="connsiteY1" fmla="*/ 42068 h 248444"/>
                  <a:gd name="connsiteX2" fmla="*/ 409575 w 2500313"/>
                  <a:gd name="connsiteY2" fmla="*/ 223043 h 248444"/>
                  <a:gd name="connsiteX3" fmla="*/ 604838 w 2500313"/>
                  <a:gd name="connsiteY3" fmla="*/ 42068 h 248444"/>
                  <a:gd name="connsiteX4" fmla="*/ 842963 w 2500313"/>
                  <a:gd name="connsiteY4" fmla="*/ 242093 h 248444"/>
                  <a:gd name="connsiteX5" fmla="*/ 1042988 w 2500313"/>
                  <a:gd name="connsiteY5" fmla="*/ 42068 h 248444"/>
                  <a:gd name="connsiteX6" fmla="*/ 1276351 w 2500313"/>
                  <a:gd name="connsiteY6" fmla="*/ 227806 h 248444"/>
                  <a:gd name="connsiteX7" fmla="*/ 1485900 w 2500313"/>
                  <a:gd name="connsiteY7" fmla="*/ 32543 h 248444"/>
                  <a:gd name="connsiteX8" fmla="*/ 1728788 w 2500313"/>
                  <a:gd name="connsiteY8" fmla="*/ 246856 h 248444"/>
                  <a:gd name="connsiteX9" fmla="*/ 1976438 w 2500313"/>
                  <a:gd name="connsiteY9" fmla="*/ 23018 h 248444"/>
                  <a:gd name="connsiteX10" fmla="*/ 2176463 w 2500313"/>
                  <a:gd name="connsiteY10" fmla="*/ 237331 h 248444"/>
                  <a:gd name="connsiteX11" fmla="*/ 2414588 w 2500313"/>
                  <a:gd name="connsiteY11" fmla="*/ 37306 h 248444"/>
                  <a:gd name="connsiteX12" fmla="*/ 2500313 w 2500313"/>
                  <a:gd name="connsiteY12" fmla="*/ 13493 h 248444"/>
                  <a:gd name="connsiteX0" fmla="*/ 0 w 2500313"/>
                  <a:gd name="connsiteY0" fmla="*/ 125413 h 260351"/>
                  <a:gd name="connsiteX1" fmla="*/ 233363 w 2500313"/>
                  <a:gd name="connsiteY1" fmla="*/ 53975 h 260351"/>
                  <a:gd name="connsiteX2" fmla="*/ 409575 w 2500313"/>
                  <a:gd name="connsiteY2" fmla="*/ 234950 h 260351"/>
                  <a:gd name="connsiteX3" fmla="*/ 604838 w 2500313"/>
                  <a:gd name="connsiteY3" fmla="*/ 53975 h 260351"/>
                  <a:gd name="connsiteX4" fmla="*/ 842963 w 2500313"/>
                  <a:gd name="connsiteY4" fmla="*/ 254000 h 260351"/>
                  <a:gd name="connsiteX5" fmla="*/ 1042988 w 2500313"/>
                  <a:gd name="connsiteY5" fmla="*/ 53975 h 260351"/>
                  <a:gd name="connsiteX6" fmla="*/ 1276351 w 2500313"/>
                  <a:gd name="connsiteY6" fmla="*/ 239713 h 260351"/>
                  <a:gd name="connsiteX7" fmla="*/ 1485900 w 2500313"/>
                  <a:gd name="connsiteY7" fmla="*/ 44450 h 260351"/>
                  <a:gd name="connsiteX8" fmla="*/ 1728788 w 2500313"/>
                  <a:gd name="connsiteY8" fmla="*/ 258763 h 260351"/>
                  <a:gd name="connsiteX9" fmla="*/ 1976438 w 2500313"/>
                  <a:gd name="connsiteY9" fmla="*/ 34925 h 260351"/>
                  <a:gd name="connsiteX10" fmla="*/ 2414588 w 2500313"/>
                  <a:gd name="connsiteY10" fmla="*/ 49213 h 260351"/>
                  <a:gd name="connsiteX11" fmla="*/ 2500313 w 2500313"/>
                  <a:gd name="connsiteY11" fmla="*/ 25400 h 260351"/>
                  <a:gd name="connsiteX0" fmla="*/ 0 w 2500313"/>
                  <a:gd name="connsiteY0" fmla="*/ 125413 h 292894"/>
                  <a:gd name="connsiteX1" fmla="*/ 233363 w 2500313"/>
                  <a:gd name="connsiteY1" fmla="*/ 53975 h 292894"/>
                  <a:gd name="connsiteX2" fmla="*/ 409575 w 2500313"/>
                  <a:gd name="connsiteY2" fmla="*/ 234950 h 292894"/>
                  <a:gd name="connsiteX3" fmla="*/ 604838 w 2500313"/>
                  <a:gd name="connsiteY3" fmla="*/ 53975 h 292894"/>
                  <a:gd name="connsiteX4" fmla="*/ 842963 w 2500313"/>
                  <a:gd name="connsiteY4" fmla="*/ 254000 h 292894"/>
                  <a:gd name="connsiteX5" fmla="*/ 1042988 w 2500313"/>
                  <a:gd name="connsiteY5" fmla="*/ 53975 h 292894"/>
                  <a:gd name="connsiteX6" fmla="*/ 1276351 w 2500313"/>
                  <a:gd name="connsiteY6" fmla="*/ 239713 h 292894"/>
                  <a:gd name="connsiteX7" fmla="*/ 1728788 w 2500313"/>
                  <a:gd name="connsiteY7" fmla="*/ 258763 h 292894"/>
                  <a:gd name="connsiteX8" fmla="*/ 1976438 w 2500313"/>
                  <a:gd name="connsiteY8" fmla="*/ 34925 h 292894"/>
                  <a:gd name="connsiteX9" fmla="*/ 2414588 w 2500313"/>
                  <a:gd name="connsiteY9" fmla="*/ 49213 h 292894"/>
                  <a:gd name="connsiteX10" fmla="*/ 2500313 w 2500313"/>
                  <a:gd name="connsiteY10" fmla="*/ 25400 h 292894"/>
                  <a:gd name="connsiteX0" fmla="*/ 0 w 2414588"/>
                  <a:gd name="connsiteY0" fmla="*/ 125413 h 292894"/>
                  <a:gd name="connsiteX1" fmla="*/ 233363 w 2414588"/>
                  <a:gd name="connsiteY1" fmla="*/ 53975 h 292894"/>
                  <a:gd name="connsiteX2" fmla="*/ 409575 w 2414588"/>
                  <a:gd name="connsiteY2" fmla="*/ 234950 h 292894"/>
                  <a:gd name="connsiteX3" fmla="*/ 604838 w 2414588"/>
                  <a:gd name="connsiteY3" fmla="*/ 53975 h 292894"/>
                  <a:gd name="connsiteX4" fmla="*/ 842963 w 2414588"/>
                  <a:gd name="connsiteY4" fmla="*/ 254000 h 292894"/>
                  <a:gd name="connsiteX5" fmla="*/ 1042988 w 2414588"/>
                  <a:gd name="connsiteY5" fmla="*/ 53975 h 292894"/>
                  <a:gd name="connsiteX6" fmla="*/ 1276351 w 2414588"/>
                  <a:gd name="connsiteY6" fmla="*/ 239713 h 292894"/>
                  <a:gd name="connsiteX7" fmla="*/ 1728788 w 2414588"/>
                  <a:gd name="connsiteY7" fmla="*/ 258763 h 292894"/>
                  <a:gd name="connsiteX8" fmla="*/ 1976438 w 2414588"/>
                  <a:gd name="connsiteY8" fmla="*/ 34925 h 292894"/>
                  <a:gd name="connsiteX9" fmla="*/ 2414588 w 2414588"/>
                  <a:gd name="connsiteY9" fmla="*/ 49213 h 292894"/>
                  <a:gd name="connsiteX0" fmla="*/ 0 w 2414588"/>
                  <a:gd name="connsiteY0" fmla="*/ 89694 h 254794"/>
                  <a:gd name="connsiteX1" fmla="*/ 233363 w 2414588"/>
                  <a:gd name="connsiteY1" fmla="*/ 18256 h 254794"/>
                  <a:gd name="connsiteX2" fmla="*/ 409575 w 2414588"/>
                  <a:gd name="connsiteY2" fmla="*/ 199231 h 254794"/>
                  <a:gd name="connsiteX3" fmla="*/ 604838 w 2414588"/>
                  <a:gd name="connsiteY3" fmla="*/ 18256 h 254794"/>
                  <a:gd name="connsiteX4" fmla="*/ 842963 w 2414588"/>
                  <a:gd name="connsiteY4" fmla="*/ 218281 h 254794"/>
                  <a:gd name="connsiteX5" fmla="*/ 1042988 w 2414588"/>
                  <a:gd name="connsiteY5" fmla="*/ 18256 h 254794"/>
                  <a:gd name="connsiteX6" fmla="*/ 1276351 w 2414588"/>
                  <a:gd name="connsiteY6" fmla="*/ 203994 h 254794"/>
                  <a:gd name="connsiteX7" fmla="*/ 1728788 w 2414588"/>
                  <a:gd name="connsiteY7" fmla="*/ 223044 h 254794"/>
                  <a:gd name="connsiteX8" fmla="*/ 2414588 w 2414588"/>
                  <a:gd name="connsiteY8" fmla="*/ 13494 h 2547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409575 w 2414588"/>
                  <a:gd name="connsiteY2" fmla="*/ 211931 h 267494"/>
                  <a:gd name="connsiteX3" fmla="*/ 604838 w 2414588"/>
                  <a:gd name="connsiteY3" fmla="*/ 30956 h 267494"/>
                  <a:gd name="connsiteX4" fmla="*/ 1042988 w 2414588"/>
                  <a:gd name="connsiteY4" fmla="*/ 30956 h 267494"/>
                  <a:gd name="connsiteX5" fmla="*/ 1276351 w 2414588"/>
                  <a:gd name="connsiteY5" fmla="*/ 216694 h 267494"/>
                  <a:gd name="connsiteX6" fmla="*/ 1728788 w 2414588"/>
                  <a:gd name="connsiteY6" fmla="*/ 235744 h 267494"/>
                  <a:gd name="connsiteX7" fmla="*/ 2414588 w 2414588"/>
                  <a:gd name="connsiteY7" fmla="*/ 26194 h 2674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604838 w 2414588"/>
                  <a:gd name="connsiteY2" fmla="*/ 30956 h 267494"/>
                  <a:gd name="connsiteX3" fmla="*/ 1042988 w 2414588"/>
                  <a:gd name="connsiteY3" fmla="*/ 30956 h 267494"/>
                  <a:gd name="connsiteX4" fmla="*/ 1276351 w 2414588"/>
                  <a:gd name="connsiteY4" fmla="*/ 216694 h 267494"/>
                  <a:gd name="connsiteX5" fmla="*/ 1728788 w 2414588"/>
                  <a:gd name="connsiteY5" fmla="*/ 235744 h 267494"/>
                  <a:gd name="connsiteX6" fmla="*/ 2414588 w 2414588"/>
                  <a:gd name="connsiteY6" fmla="*/ 26194 h 267494"/>
                  <a:gd name="connsiteX0" fmla="*/ 0 w 2414588"/>
                  <a:gd name="connsiteY0" fmla="*/ 105569 h 239713"/>
                  <a:gd name="connsiteX1" fmla="*/ 233363 w 2414588"/>
                  <a:gd name="connsiteY1" fmla="*/ 34131 h 239713"/>
                  <a:gd name="connsiteX2" fmla="*/ 604838 w 2414588"/>
                  <a:gd name="connsiteY2" fmla="*/ 34131 h 239713"/>
                  <a:gd name="connsiteX3" fmla="*/ 1042988 w 2414588"/>
                  <a:gd name="connsiteY3" fmla="*/ 34131 h 239713"/>
                  <a:gd name="connsiteX4" fmla="*/ 1728788 w 2414588"/>
                  <a:gd name="connsiteY4" fmla="*/ 238919 h 239713"/>
                  <a:gd name="connsiteX5" fmla="*/ 2414588 w 2414588"/>
                  <a:gd name="connsiteY5" fmla="*/ 29369 h 239713"/>
                  <a:gd name="connsiteX0" fmla="*/ 0 w 2414588"/>
                  <a:gd name="connsiteY0" fmla="*/ 90488 h 224632"/>
                  <a:gd name="connsiteX1" fmla="*/ 233363 w 2414588"/>
                  <a:gd name="connsiteY1" fmla="*/ 19050 h 224632"/>
                  <a:gd name="connsiteX2" fmla="*/ 1009650 w 2414588"/>
                  <a:gd name="connsiteY2" fmla="*/ 204788 h 224632"/>
                  <a:gd name="connsiteX3" fmla="*/ 1042988 w 2414588"/>
                  <a:gd name="connsiteY3" fmla="*/ 19050 h 224632"/>
                  <a:gd name="connsiteX4" fmla="*/ 1728788 w 2414588"/>
                  <a:gd name="connsiteY4" fmla="*/ 223838 h 224632"/>
                  <a:gd name="connsiteX5" fmla="*/ 2414588 w 2414588"/>
                  <a:gd name="connsiteY5" fmla="*/ 14288 h 224632"/>
                  <a:gd name="connsiteX0" fmla="*/ 0 w 2414588"/>
                  <a:gd name="connsiteY0" fmla="*/ 133351 h 267495"/>
                  <a:gd name="connsiteX1" fmla="*/ 781050 w 2414588"/>
                  <a:gd name="connsiteY1" fmla="*/ 19050 h 267495"/>
                  <a:gd name="connsiteX2" fmla="*/ 1009650 w 2414588"/>
                  <a:gd name="connsiteY2" fmla="*/ 247651 h 267495"/>
                  <a:gd name="connsiteX3" fmla="*/ 1042988 w 2414588"/>
                  <a:gd name="connsiteY3" fmla="*/ 61913 h 267495"/>
                  <a:gd name="connsiteX4" fmla="*/ 1728788 w 2414588"/>
                  <a:gd name="connsiteY4" fmla="*/ 266701 h 267495"/>
                  <a:gd name="connsiteX5" fmla="*/ 2414588 w 2414588"/>
                  <a:gd name="connsiteY5" fmla="*/ 57151 h 267495"/>
                  <a:gd name="connsiteX0" fmla="*/ 0 w 1728788"/>
                  <a:gd name="connsiteY0" fmla="*/ 133351 h 267495"/>
                  <a:gd name="connsiteX1" fmla="*/ 781050 w 1728788"/>
                  <a:gd name="connsiteY1" fmla="*/ 19050 h 267495"/>
                  <a:gd name="connsiteX2" fmla="*/ 1009650 w 1728788"/>
                  <a:gd name="connsiteY2" fmla="*/ 247651 h 267495"/>
                  <a:gd name="connsiteX3" fmla="*/ 1042988 w 1728788"/>
                  <a:gd name="connsiteY3" fmla="*/ 61913 h 267495"/>
                  <a:gd name="connsiteX4" fmla="*/ 1728788 w 1728788"/>
                  <a:gd name="connsiteY4" fmla="*/ 266701 h 267495"/>
                  <a:gd name="connsiteX0" fmla="*/ 0 w 3105150"/>
                  <a:gd name="connsiteY0" fmla="*/ 133351 h 281782"/>
                  <a:gd name="connsiteX1" fmla="*/ 781050 w 3105150"/>
                  <a:gd name="connsiteY1" fmla="*/ 19050 h 281782"/>
                  <a:gd name="connsiteX2" fmla="*/ 1009650 w 3105150"/>
                  <a:gd name="connsiteY2" fmla="*/ 247651 h 281782"/>
                  <a:gd name="connsiteX3" fmla="*/ 1042988 w 3105150"/>
                  <a:gd name="connsiteY3" fmla="*/ 61913 h 281782"/>
                  <a:gd name="connsiteX4" fmla="*/ 2990850 w 3105150"/>
                  <a:gd name="connsiteY4" fmla="*/ 247651 h 281782"/>
                  <a:gd name="connsiteX5" fmla="*/ 1728788 w 3105150"/>
                  <a:gd name="connsiteY5" fmla="*/ 266701 h 281782"/>
                  <a:gd name="connsiteX0" fmla="*/ 0 w 3315493"/>
                  <a:gd name="connsiteY0" fmla="*/ 133351 h 552450"/>
                  <a:gd name="connsiteX1" fmla="*/ 781050 w 3315493"/>
                  <a:gd name="connsiteY1" fmla="*/ 19050 h 552450"/>
                  <a:gd name="connsiteX2" fmla="*/ 1009650 w 3315493"/>
                  <a:gd name="connsiteY2" fmla="*/ 247651 h 552450"/>
                  <a:gd name="connsiteX3" fmla="*/ 1042988 w 3315493"/>
                  <a:gd name="connsiteY3" fmla="*/ 61913 h 552450"/>
                  <a:gd name="connsiteX4" fmla="*/ 2990850 w 3315493"/>
                  <a:gd name="connsiteY4" fmla="*/ 247651 h 552450"/>
                  <a:gd name="connsiteX5" fmla="*/ 2990850 w 3315493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009650 w 3130550"/>
                  <a:gd name="connsiteY2" fmla="*/ 247651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771650 w 3130550"/>
                  <a:gd name="connsiteY2" fmla="*/ 247650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2990850"/>
                  <a:gd name="connsiteY0" fmla="*/ 133351 h 247651"/>
                  <a:gd name="connsiteX1" fmla="*/ 781050 w 2990850"/>
                  <a:gd name="connsiteY1" fmla="*/ 19050 h 247651"/>
                  <a:gd name="connsiteX2" fmla="*/ 1771650 w 2990850"/>
                  <a:gd name="connsiteY2" fmla="*/ 247650 h 247651"/>
                  <a:gd name="connsiteX3" fmla="*/ 2152650 w 2990850"/>
                  <a:gd name="connsiteY3" fmla="*/ 19050 h 247651"/>
                  <a:gd name="connsiteX4" fmla="*/ 2990850 w 2990850"/>
                  <a:gd name="connsiteY4" fmla="*/ 247651 h 247651"/>
                  <a:gd name="connsiteX0" fmla="*/ 0 w 2152650"/>
                  <a:gd name="connsiteY0" fmla="*/ 133351 h 247650"/>
                  <a:gd name="connsiteX1" fmla="*/ 781050 w 2152650"/>
                  <a:gd name="connsiteY1" fmla="*/ 19050 h 247650"/>
                  <a:gd name="connsiteX2" fmla="*/ 1771650 w 2152650"/>
                  <a:gd name="connsiteY2" fmla="*/ 247650 h 247650"/>
                  <a:gd name="connsiteX3" fmla="*/ 2152650 w 2152650"/>
                  <a:gd name="connsiteY3" fmla="*/ 19050 h 247650"/>
                  <a:gd name="connsiteX0" fmla="*/ 0 w 3219450"/>
                  <a:gd name="connsiteY0" fmla="*/ 133351 h 247650"/>
                  <a:gd name="connsiteX1" fmla="*/ 781050 w 3219450"/>
                  <a:gd name="connsiteY1" fmla="*/ 19050 h 247650"/>
                  <a:gd name="connsiteX2" fmla="*/ 1771650 w 3219450"/>
                  <a:gd name="connsiteY2" fmla="*/ 247650 h 247650"/>
                  <a:gd name="connsiteX3" fmla="*/ 3219450 w 3219450"/>
                  <a:gd name="connsiteY3" fmla="*/ 19051 h 247650"/>
                  <a:gd name="connsiteX0" fmla="*/ 60828 w 3280278"/>
                  <a:gd name="connsiteY0" fmla="*/ 121725 h 236024"/>
                  <a:gd name="connsiteX1" fmla="*/ 130175 w 3280278"/>
                  <a:gd name="connsiteY1" fmla="*/ 191479 h 236024"/>
                  <a:gd name="connsiteX2" fmla="*/ 841878 w 3280278"/>
                  <a:gd name="connsiteY2" fmla="*/ 7424 h 236024"/>
                  <a:gd name="connsiteX3" fmla="*/ 1832478 w 3280278"/>
                  <a:gd name="connsiteY3" fmla="*/ 236024 h 236024"/>
                  <a:gd name="connsiteX4" fmla="*/ 3280278 w 3280278"/>
                  <a:gd name="connsiteY4" fmla="*/ 7425 h 236024"/>
                  <a:gd name="connsiteX0" fmla="*/ 0 w 3150103"/>
                  <a:gd name="connsiteY0" fmla="*/ 191479 h 236024"/>
                  <a:gd name="connsiteX1" fmla="*/ 711703 w 3150103"/>
                  <a:gd name="connsiteY1" fmla="*/ 7424 h 236024"/>
                  <a:gd name="connsiteX2" fmla="*/ 1702303 w 3150103"/>
                  <a:gd name="connsiteY2" fmla="*/ 236024 h 236024"/>
                  <a:gd name="connsiteX3" fmla="*/ 3150103 w 3150103"/>
                  <a:gd name="connsiteY3" fmla="*/ 7425 h 236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0103" h="236024">
                    <a:moveTo>
                      <a:pt x="0" y="191479"/>
                    </a:moveTo>
                    <a:cubicBezTo>
                      <a:pt x="130175" y="172429"/>
                      <a:pt x="427986" y="0"/>
                      <a:pt x="711703" y="7424"/>
                    </a:cubicBezTo>
                    <a:cubicBezTo>
                      <a:pt x="995420" y="14848"/>
                      <a:pt x="1295903" y="236024"/>
                      <a:pt x="1702303" y="236024"/>
                    </a:cubicBezTo>
                    <a:cubicBezTo>
                      <a:pt x="2108703" y="236024"/>
                      <a:pt x="2946903" y="7425"/>
                      <a:pt x="3150103" y="7425"/>
                    </a:cubicBezTo>
                  </a:path>
                </a:pathLst>
              </a:custGeom>
              <a:ln w="22225">
                <a:solidFill>
                  <a:srgbClr val="FF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 rot="21195033">
                <a:off x="6156" y="3548411"/>
                <a:ext cx="3338482" cy="301740"/>
              </a:xfrm>
              <a:custGeom>
                <a:avLst/>
                <a:gdLst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52488 w 2500313"/>
                  <a:gd name="connsiteY4" fmla="*/ 22621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62063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76351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5094 h 253206"/>
                  <a:gd name="connsiteX1" fmla="*/ 233363 w 2500313"/>
                  <a:gd name="connsiteY1" fmla="*/ 43656 h 253206"/>
                  <a:gd name="connsiteX2" fmla="*/ 409575 w 2500313"/>
                  <a:gd name="connsiteY2" fmla="*/ 224631 h 253206"/>
                  <a:gd name="connsiteX3" fmla="*/ 604838 w 2500313"/>
                  <a:gd name="connsiteY3" fmla="*/ 43656 h 253206"/>
                  <a:gd name="connsiteX4" fmla="*/ 842963 w 2500313"/>
                  <a:gd name="connsiteY4" fmla="*/ 243681 h 253206"/>
                  <a:gd name="connsiteX5" fmla="*/ 1042988 w 2500313"/>
                  <a:gd name="connsiteY5" fmla="*/ 43656 h 253206"/>
                  <a:gd name="connsiteX6" fmla="*/ 1276351 w 2500313"/>
                  <a:gd name="connsiteY6" fmla="*/ 229394 h 253206"/>
                  <a:gd name="connsiteX7" fmla="*/ 1485900 w 2500313"/>
                  <a:gd name="connsiteY7" fmla="*/ 34131 h 253206"/>
                  <a:gd name="connsiteX8" fmla="*/ 1728788 w 2500313"/>
                  <a:gd name="connsiteY8" fmla="*/ 248444 h 253206"/>
                  <a:gd name="connsiteX9" fmla="*/ 2000250 w 2500313"/>
                  <a:gd name="connsiteY9" fmla="*/ 5556 h 253206"/>
                  <a:gd name="connsiteX10" fmla="*/ 2200275 w 2500313"/>
                  <a:gd name="connsiteY10" fmla="*/ 215106 h 253206"/>
                  <a:gd name="connsiteX11" fmla="*/ 2414588 w 2500313"/>
                  <a:gd name="connsiteY11" fmla="*/ 38894 h 253206"/>
                  <a:gd name="connsiteX12" fmla="*/ 2500313 w 2500313"/>
                  <a:gd name="connsiteY12" fmla="*/ 15081 h 253206"/>
                  <a:gd name="connsiteX0" fmla="*/ 0 w 2500313"/>
                  <a:gd name="connsiteY0" fmla="*/ 109537 h 244475"/>
                  <a:gd name="connsiteX1" fmla="*/ 233363 w 2500313"/>
                  <a:gd name="connsiteY1" fmla="*/ 38099 h 244475"/>
                  <a:gd name="connsiteX2" fmla="*/ 409575 w 2500313"/>
                  <a:gd name="connsiteY2" fmla="*/ 219074 h 244475"/>
                  <a:gd name="connsiteX3" fmla="*/ 604838 w 2500313"/>
                  <a:gd name="connsiteY3" fmla="*/ 38099 h 244475"/>
                  <a:gd name="connsiteX4" fmla="*/ 842963 w 2500313"/>
                  <a:gd name="connsiteY4" fmla="*/ 238124 h 244475"/>
                  <a:gd name="connsiteX5" fmla="*/ 1042988 w 2500313"/>
                  <a:gd name="connsiteY5" fmla="*/ 38099 h 244475"/>
                  <a:gd name="connsiteX6" fmla="*/ 1276351 w 2500313"/>
                  <a:gd name="connsiteY6" fmla="*/ 223837 h 244475"/>
                  <a:gd name="connsiteX7" fmla="*/ 1485900 w 2500313"/>
                  <a:gd name="connsiteY7" fmla="*/ 28574 h 244475"/>
                  <a:gd name="connsiteX8" fmla="*/ 1728788 w 2500313"/>
                  <a:gd name="connsiteY8" fmla="*/ 242887 h 244475"/>
                  <a:gd name="connsiteX9" fmla="*/ 1976438 w 2500313"/>
                  <a:gd name="connsiteY9" fmla="*/ 19049 h 244475"/>
                  <a:gd name="connsiteX10" fmla="*/ 2200275 w 2500313"/>
                  <a:gd name="connsiteY10" fmla="*/ 209549 h 244475"/>
                  <a:gd name="connsiteX11" fmla="*/ 2414588 w 2500313"/>
                  <a:gd name="connsiteY11" fmla="*/ 33337 h 244475"/>
                  <a:gd name="connsiteX12" fmla="*/ 2500313 w 2500313"/>
                  <a:gd name="connsiteY12" fmla="*/ 9524 h 244475"/>
                  <a:gd name="connsiteX0" fmla="*/ 0 w 2500313"/>
                  <a:gd name="connsiteY0" fmla="*/ 113506 h 248444"/>
                  <a:gd name="connsiteX1" fmla="*/ 233363 w 2500313"/>
                  <a:gd name="connsiteY1" fmla="*/ 42068 h 248444"/>
                  <a:gd name="connsiteX2" fmla="*/ 409575 w 2500313"/>
                  <a:gd name="connsiteY2" fmla="*/ 223043 h 248444"/>
                  <a:gd name="connsiteX3" fmla="*/ 604838 w 2500313"/>
                  <a:gd name="connsiteY3" fmla="*/ 42068 h 248444"/>
                  <a:gd name="connsiteX4" fmla="*/ 842963 w 2500313"/>
                  <a:gd name="connsiteY4" fmla="*/ 242093 h 248444"/>
                  <a:gd name="connsiteX5" fmla="*/ 1042988 w 2500313"/>
                  <a:gd name="connsiteY5" fmla="*/ 42068 h 248444"/>
                  <a:gd name="connsiteX6" fmla="*/ 1276351 w 2500313"/>
                  <a:gd name="connsiteY6" fmla="*/ 227806 h 248444"/>
                  <a:gd name="connsiteX7" fmla="*/ 1485900 w 2500313"/>
                  <a:gd name="connsiteY7" fmla="*/ 32543 h 248444"/>
                  <a:gd name="connsiteX8" fmla="*/ 1728788 w 2500313"/>
                  <a:gd name="connsiteY8" fmla="*/ 246856 h 248444"/>
                  <a:gd name="connsiteX9" fmla="*/ 1976438 w 2500313"/>
                  <a:gd name="connsiteY9" fmla="*/ 23018 h 248444"/>
                  <a:gd name="connsiteX10" fmla="*/ 2176463 w 2500313"/>
                  <a:gd name="connsiteY10" fmla="*/ 237331 h 248444"/>
                  <a:gd name="connsiteX11" fmla="*/ 2414588 w 2500313"/>
                  <a:gd name="connsiteY11" fmla="*/ 37306 h 248444"/>
                  <a:gd name="connsiteX12" fmla="*/ 2500313 w 2500313"/>
                  <a:gd name="connsiteY12" fmla="*/ 13493 h 248444"/>
                  <a:gd name="connsiteX0" fmla="*/ 0 w 2500313"/>
                  <a:gd name="connsiteY0" fmla="*/ 125413 h 260351"/>
                  <a:gd name="connsiteX1" fmla="*/ 233363 w 2500313"/>
                  <a:gd name="connsiteY1" fmla="*/ 53975 h 260351"/>
                  <a:gd name="connsiteX2" fmla="*/ 409575 w 2500313"/>
                  <a:gd name="connsiteY2" fmla="*/ 234950 h 260351"/>
                  <a:gd name="connsiteX3" fmla="*/ 604838 w 2500313"/>
                  <a:gd name="connsiteY3" fmla="*/ 53975 h 260351"/>
                  <a:gd name="connsiteX4" fmla="*/ 842963 w 2500313"/>
                  <a:gd name="connsiteY4" fmla="*/ 254000 h 260351"/>
                  <a:gd name="connsiteX5" fmla="*/ 1042988 w 2500313"/>
                  <a:gd name="connsiteY5" fmla="*/ 53975 h 260351"/>
                  <a:gd name="connsiteX6" fmla="*/ 1276351 w 2500313"/>
                  <a:gd name="connsiteY6" fmla="*/ 239713 h 260351"/>
                  <a:gd name="connsiteX7" fmla="*/ 1485900 w 2500313"/>
                  <a:gd name="connsiteY7" fmla="*/ 44450 h 260351"/>
                  <a:gd name="connsiteX8" fmla="*/ 1728788 w 2500313"/>
                  <a:gd name="connsiteY8" fmla="*/ 258763 h 260351"/>
                  <a:gd name="connsiteX9" fmla="*/ 1976438 w 2500313"/>
                  <a:gd name="connsiteY9" fmla="*/ 34925 h 260351"/>
                  <a:gd name="connsiteX10" fmla="*/ 2414588 w 2500313"/>
                  <a:gd name="connsiteY10" fmla="*/ 49213 h 260351"/>
                  <a:gd name="connsiteX11" fmla="*/ 2500313 w 2500313"/>
                  <a:gd name="connsiteY11" fmla="*/ 25400 h 260351"/>
                  <a:gd name="connsiteX0" fmla="*/ 0 w 2500313"/>
                  <a:gd name="connsiteY0" fmla="*/ 125413 h 292894"/>
                  <a:gd name="connsiteX1" fmla="*/ 233363 w 2500313"/>
                  <a:gd name="connsiteY1" fmla="*/ 53975 h 292894"/>
                  <a:gd name="connsiteX2" fmla="*/ 409575 w 2500313"/>
                  <a:gd name="connsiteY2" fmla="*/ 234950 h 292894"/>
                  <a:gd name="connsiteX3" fmla="*/ 604838 w 2500313"/>
                  <a:gd name="connsiteY3" fmla="*/ 53975 h 292894"/>
                  <a:gd name="connsiteX4" fmla="*/ 842963 w 2500313"/>
                  <a:gd name="connsiteY4" fmla="*/ 254000 h 292894"/>
                  <a:gd name="connsiteX5" fmla="*/ 1042988 w 2500313"/>
                  <a:gd name="connsiteY5" fmla="*/ 53975 h 292894"/>
                  <a:gd name="connsiteX6" fmla="*/ 1276351 w 2500313"/>
                  <a:gd name="connsiteY6" fmla="*/ 239713 h 292894"/>
                  <a:gd name="connsiteX7" fmla="*/ 1728788 w 2500313"/>
                  <a:gd name="connsiteY7" fmla="*/ 258763 h 292894"/>
                  <a:gd name="connsiteX8" fmla="*/ 1976438 w 2500313"/>
                  <a:gd name="connsiteY8" fmla="*/ 34925 h 292894"/>
                  <a:gd name="connsiteX9" fmla="*/ 2414588 w 2500313"/>
                  <a:gd name="connsiteY9" fmla="*/ 49213 h 292894"/>
                  <a:gd name="connsiteX10" fmla="*/ 2500313 w 2500313"/>
                  <a:gd name="connsiteY10" fmla="*/ 25400 h 292894"/>
                  <a:gd name="connsiteX0" fmla="*/ 0 w 2414588"/>
                  <a:gd name="connsiteY0" fmla="*/ 125413 h 292894"/>
                  <a:gd name="connsiteX1" fmla="*/ 233363 w 2414588"/>
                  <a:gd name="connsiteY1" fmla="*/ 53975 h 292894"/>
                  <a:gd name="connsiteX2" fmla="*/ 409575 w 2414588"/>
                  <a:gd name="connsiteY2" fmla="*/ 234950 h 292894"/>
                  <a:gd name="connsiteX3" fmla="*/ 604838 w 2414588"/>
                  <a:gd name="connsiteY3" fmla="*/ 53975 h 292894"/>
                  <a:gd name="connsiteX4" fmla="*/ 842963 w 2414588"/>
                  <a:gd name="connsiteY4" fmla="*/ 254000 h 292894"/>
                  <a:gd name="connsiteX5" fmla="*/ 1042988 w 2414588"/>
                  <a:gd name="connsiteY5" fmla="*/ 53975 h 292894"/>
                  <a:gd name="connsiteX6" fmla="*/ 1276351 w 2414588"/>
                  <a:gd name="connsiteY6" fmla="*/ 239713 h 292894"/>
                  <a:gd name="connsiteX7" fmla="*/ 1728788 w 2414588"/>
                  <a:gd name="connsiteY7" fmla="*/ 258763 h 292894"/>
                  <a:gd name="connsiteX8" fmla="*/ 1976438 w 2414588"/>
                  <a:gd name="connsiteY8" fmla="*/ 34925 h 292894"/>
                  <a:gd name="connsiteX9" fmla="*/ 2414588 w 2414588"/>
                  <a:gd name="connsiteY9" fmla="*/ 49213 h 292894"/>
                  <a:gd name="connsiteX0" fmla="*/ 0 w 2414588"/>
                  <a:gd name="connsiteY0" fmla="*/ 89694 h 254794"/>
                  <a:gd name="connsiteX1" fmla="*/ 233363 w 2414588"/>
                  <a:gd name="connsiteY1" fmla="*/ 18256 h 254794"/>
                  <a:gd name="connsiteX2" fmla="*/ 409575 w 2414588"/>
                  <a:gd name="connsiteY2" fmla="*/ 199231 h 254794"/>
                  <a:gd name="connsiteX3" fmla="*/ 604838 w 2414588"/>
                  <a:gd name="connsiteY3" fmla="*/ 18256 h 254794"/>
                  <a:gd name="connsiteX4" fmla="*/ 842963 w 2414588"/>
                  <a:gd name="connsiteY4" fmla="*/ 218281 h 254794"/>
                  <a:gd name="connsiteX5" fmla="*/ 1042988 w 2414588"/>
                  <a:gd name="connsiteY5" fmla="*/ 18256 h 254794"/>
                  <a:gd name="connsiteX6" fmla="*/ 1276351 w 2414588"/>
                  <a:gd name="connsiteY6" fmla="*/ 203994 h 254794"/>
                  <a:gd name="connsiteX7" fmla="*/ 1728788 w 2414588"/>
                  <a:gd name="connsiteY7" fmla="*/ 223044 h 254794"/>
                  <a:gd name="connsiteX8" fmla="*/ 2414588 w 2414588"/>
                  <a:gd name="connsiteY8" fmla="*/ 13494 h 2547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409575 w 2414588"/>
                  <a:gd name="connsiteY2" fmla="*/ 211931 h 267494"/>
                  <a:gd name="connsiteX3" fmla="*/ 604838 w 2414588"/>
                  <a:gd name="connsiteY3" fmla="*/ 30956 h 267494"/>
                  <a:gd name="connsiteX4" fmla="*/ 1042988 w 2414588"/>
                  <a:gd name="connsiteY4" fmla="*/ 30956 h 267494"/>
                  <a:gd name="connsiteX5" fmla="*/ 1276351 w 2414588"/>
                  <a:gd name="connsiteY5" fmla="*/ 216694 h 267494"/>
                  <a:gd name="connsiteX6" fmla="*/ 1728788 w 2414588"/>
                  <a:gd name="connsiteY6" fmla="*/ 235744 h 267494"/>
                  <a:gd name="connsiteX7" fmla="*/ 2414588 w 2414588"/>
                  <a:gd name="connsiteY7" fmla="*/ 26194 h 2674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604838 w 2414588"/>
                  <a:gd name="connsiteY2" fmla="*/ 30956 h 267494"/>
                  <a:gd name="connsiteX3" fmla="*/ 1042988 w 2414588"/>
                  <a:gd name="connsiteY3" fmla="*/ 30956 h 267494"/>
                  <a:gd name="connsiteX4" fmla="*/ 1276351 w 2414588"/>
                  <a:gd name="connsiteY4" fmla="*/ 216694 h 267494"/>
                  <a:gd name="connsiteX5" fmla="*/ 1728788 w 2414588"/>
                  <a:gd name="connsiteY5" fmla="*/ 235744 h 267494"/>
                  <a:gd name="connsiteX6" fmla="*/ 2414588 w 2414588"/>
                  <a:gd name="connsiteY6" fmla="*/ 26194 h 267494"/>
                  <a:gd name="connsiteX0" fmla="*/ 0 w 2414588"/>
                  <a:gd name="connsiteY0" fmla="*/ 105569 h 239713"/>
                  <a:gd name="connsiteX1" fmla="*/ 233363 w 2414588"/>
                  <a:gd name="connsiteY1" fmla="*/ 34131 h 239713"/>
                  <a:gd name="connsiteX2" fmla="*/ 604838 w 2414588"/>
                  <a:gd name="connsiteY2" fmla="*/ 34131 h 239713"/>
                  <a:gd name="connsiteX3" fmla="*/ 1042988 w 2414588"/>
                  <a:gd name="connsiteY3" fmla="*/ 34131 h 239713"/>
                  <a:gd name="connsiteX4" fmla="*/ 1728788 w 2414588"/>
                  <a:gd name="connsiteY4" fmla="*/ 238919 h 239713"/>
                  <a:gd name="connsiteX5" fmla="*/ 2414588 w 2414588"/>
                  <a:gd name="connsiteY5" fmla="*/ 29369 h 239713"/>
                  <a:gd name="connsiteX0" fmla="*/ 0 w 2414588"/>
                  <a:gd name="connsiteY0" fmla="*/ 90488 h 224632"/>
                  <a:gd name="connsiteX1" fmla="*/ 233363 w 2414588"/>
                  <a:gd name="connsiteY1" fmla="*/ 19050 h 224632"/>
                  <a:gd name="connsiteX2" fmla="*/ 1009650 w 2414588"/>
                  <a:gd name="connsiteY2" fmla="*/ 204788 h 224632"/>
                  <a:gd name="connsiteX3" fmla="*/ 1042988 w 2414588"/>
                  <a:gd name="connsiteY3" fmla="*/ 19050 h 224632"/>
                  <a:gd name="connsiteX4" fmla="*/ 1728788 w 2414588"/>
                  <a:gd name="connsiteY4" fmla="*/ 223838 h 224632"/>
                  <a:gd name="connsiteX5" fmla="*/ 2414588 w 2414588"/>
                  <a:gd name="connsiteY5" fmla="*/ 14288 h 224632"/>
                  <a:gd name="connsiteX0" fmla="*/ 0 w 2414588"/>
                  <a:gd name="connsiteY0" fmla="*/ 133351 h 267495"/>
                  <a:gd name="connsiteX1" fmla="*/ 781050 w 2414588"/>
                  <a:gd name="connsiteY1" fmla="*/ 19050 h 267495"/>
                  <a:gd name="connsiteX2" fmla="*/ 1009650 w 2414588"/>
                  <a:gd name="connsiteY2" fmla="*/ 247651 h 267495"/>
                  <a:gd name="connsiteX3" fmla="*/ 1042988 w 2414588"/>
                  <a:gd name="connsiteY3" fmla="*/ 61913 h 267495"/>
                  <a:gd name="connsiteX4" fmla="*/ 1728788 w 2414588"/>
                  <a:gd name="connsiteY4" fmla="*/ 266701 h 267495"/>
                  <a:gd name="connsiteX5" fmla="*/ 2414588 w 2414588"/>
                  <a:gd name="connsiteY5" fmla="*/ 57151 h 267495"/>
                  <a:gd name="connsiteX0" fmla="*/ 0 w 1728788"/>
                  <a:gd name="connsiteY0" fmla="*/ 133351 h 267495"/>
                  <a:gd name="connsiteX1" fmla="*/ 781050 w 1728788"/>
                  <a:gd name="connsiteY1" fmla="*/ 19050 h 267495"/>
                  <a:gd name="connsiteX2" fmla="*/ 1009650 w 1728788"/>
                  <a:gd name="connsiteY2" fmla="*/ 247651 h 267495"/>
                  <a:gd name="connsiteX3" fmla="*/ 1042988 w 1728788"/>
                  <a:gd name="connsiteY3" fmla="*/ 61913 h 267495"/>
                  <a:gd name="connsiteX4" fmla="*/ 1728788 w 1728788"/>
                  <a:gd name="connsiteY4" fmla="*/ 266701 h 267495"/>
                  <a:gd name="connsiteX0" fmla="*/ 0 w 3105150"/>
                  <a:gd name="connsiteY0" fmla="*/ 133351 h 281782"/>
                  <a:gd name="connsiteX1" fmla="*/ 781050 w 3105150"/>
                  <a:gd name="connsiteY1" fmla="*/ 19050 h 281782"/>
                  <a:gd name="connsiteX2" fmla="*/ 1009650 w 3105150"/>
                  <a:gd name="connsiteY2" fmla="*/ 247651 h 281782"/>
                  <a:gd name="connsiteX3" fmla="*/ 1042988 w 3105150"/>
                  <a:gd name="connsiteY3" fmla="*/ 61913 h 281782"/>
                  <a:gd name="connsiteX4" fmla="*/ 2990850 w 3105150"/>
                  <a:gd name="connsiteY4" fmla="*/ 247651 h 281782"/>
                  <a:gd name="connsiteX5" fmla="*/ 1728788 w 3105150"/>
                  <a:gd name="connsiteY5" fmla="*/ 266701 h 281782"/>
                  <a:gd name="connsiteX0" fmla="*/ 0 w 3315493"/>
                  <a:gd name="connsiteY0" fmla="*/ 133351 h 552450"/>
                  <a:gd name="connsiteX1" fmla="*/ 781050 w 3315493"/>
                  <a:gd name="connsiteY1" fmla="*/ 19050 h 552450"/>
                  <a:gd name="connsiteX2" fmla="*/ 1009650 w 3315493"/>
                  <a:gd name="connsiteY2" fmla="*/ 247651 h 552450"/>
                  <a:gd name="connsiteX3" fmla="*/ 1042988 w 3315493"/>
                  <a:gd name="connsiteY3" fmla="*/ 61913 h 552450"/>
                  <a:gd name="connsiteX4" fmla="*/ 2990850 w 3315493"/>
                  <a:gd name="connsiteY4" fmla="*/ 247651 h 552450"/>
                  <a:gd name="connsiteX5" fmla="*/ 2990850 w 3315493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009650 w 3130550"/>
                  <a:gd name="connsiteY2" fmla="*/ 247651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771650 w 3130550"/>
                  <a:gd name="connsiteY2" fmla="*/ 247650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2990850"/>
                  <a:gd name="connsiteY0" fmla="*/ 133351 h 247651"/>
                  <a:gd name="connsiteX1" fmla="*/ 781050 w 2990850"/>
                  <a:gd name="connsiteY1" fmla="*/ 19050 h 247651"/>
                  <a:gd name="connsiteX2" fmla="*/ 1771650 w 2990850"/>
                  <a:gd name="connsiteY2" fmla="*/ 247650 h 247651"/>
                  <a:gd name="connsiteX3" fmla="*/ 2152650 w 2990850"/>
                  <a:gd name="connsiteY3" fmla="*/ 19050 h 247651"/>
                  <a:gd name="connsiteX4" fmla="*/ 2990850 w 2990850"/>
                  <a:gd name="connsiteY4" fmla="*/ 247651 h 247651"/>
                  <a:gd name="connsiteX0" fmla="*/ 0 w 2152650"/>
                  <a:gd name="connsiteY0" fmla="*/ 133351 h 247650"/>
                  <a:gd name="connsiteX1" fmla="*/ 781050 w 2152650"/>
                  <a:gd name="connsiteY1" fmla="*/ 19050 h 247650"/>
                  <a:gd name="connsiteX2" fmla="*/ 1771650 w 2152650"/>
                  <a:gd name="connsiteY2" fmla="*/ 247650 h 247650"/>
                  <a:gd name="connsiteX3" fmla="*/ 2152650 w 2152650"/>
                  <a:gd name="connsiteY3" fmla="*/ 19050 h 247650"/>
                  <a:gd name="connsiteX0" fmla="*/ 0 w 3219450"/>
                  <a:gd name="connsiteY0" fmla="*/ 133351 h 247650"/>
                  <a:gd name="connsiteX1" fmla="*/ 781050 w 3219450"/>
                  <a:gd name="connsiteY1" fmla="*/ 19050 h 247650"/>
                  <a:gd name="connsiteX2" fmla="*/ 1771650 w 3219450"/>
                  <a:gd name="connsiteY2" fmla="*/ 247650 h 247650"/>
                  <a:gd name="connsiteX3" fmla="*/ 3219450 w 3219450"/>
                  <a:gd name="connsiteY3" fmla="*/ 19051 h 247650"/>
                  <a:gd name="connsiteX0" fmla="*/ 0 w 2438400"/>
                  <a:gd name="connsiteY0" fmla="*/ 0 h 228600"/>
                  <a:gd name="connsiteX1" fmla="*/ 990600 w 2438400"/>
                  <a:gd name="connsiteY1" fmla="*/ 228600 h 228600"/>
                  <a:gd name="connsiteX2" fmla="*/ 2438400 w 2438400"/>
                  <a:gd name="connsiteY2" fmla="*/ 1 h 228600"/>
                  <a:gd name="connsiteX0" fmla="*/ 0 w 2438400"/>
                  <a:gd name="connsiteY0" fmla="*/ 0 h 209550"/>
                  <a:gd name="connsiteX1" fmla="*/ 1733550 w 2438400"/>
                  <a:gd name="connsiteY1" fmla="*/ 209550 h 209550"/>
                  <a:gd name="connsiteX2" fmla="*/ 2438400 w 2438400"/>
                  <a:gd name="connsiteY2" fmla="*/ 1 h 209550"/>
                  <a:gd name="connsiteX0" fmla="*/ 0 w 3070225"/>
                  <a:gd name="connsiteY0" fmla="*/ 53975 h 265113"/>
                  <a:gd name="connsiteX1" fmla="*/ 1733550 w 3070225"/>
                  <a:gd name="connsiteY1" fmla="*/ 263525 h 265113"/>
                  <a:gd name="connsiteX2" fmla="*/ 2952750 w 3070225"/>
                  <a:gd name="connsiteY2" fmla="*/ 34925 h 265113"/>
                  <a:gd name="connsiteX3" fmla="*/ 2438400 w 3070225"/>
                  <a:gd name="connsiteY3" fmla="*/ 53976 h 265113"/>
                  <a:gd name="connsiteX0" fmla="*/ 0 w 2952750"/>
                  <a:gd name="connsiteY0" fmla="*/ 19050 h 230188"/>
                  <a:gd name="connsiteX1" fmla="*/ 1733550 w 2952750"/>
                  <a:gd name="connsiteY1" fmla="*/ 228600 h 230188"/>
                  <a:gd name="connsiteX2" fmla="*/ 2952750 w 2952750"/>
                  <a:gd name="connsiteY2" fmla="*/ 0 h 230188"/>
                  <a:gd name="connsiteX0" fmla="*/ 0 w 3151981"/>
                  <a:gd name="connsiteY0" fmla="*/ 55563 h 266701"/>
                  <a:gd name="connsiteX1" fmla="*/ 1733550 w 3151981"/>
                  <a:gd name="connsiteY1" fmla="*/ 265113 h 266701"/>
                  <a:gd name="connsiteX2" fmla="*/ 2952750 w 3151981"/>
                  <a:gd name="connsiteY2" fmla="*/ 36513 h 266701"/>
                  <a:gd name="connsiteX3" fmla="*/ 2928938 w 3151981"/>
                  <a:gd name="connsiteY3" fmla="*/ 46038 h 266701"/>
                  <a:gd name="connsiteX0" fmla="*/ 0 w 3337719"/>
                  <a:gd name="connsiteY0" fmla="*/ 60325 h 271463"/>
                  <a:gd name="connsiteX1" fmla="*/ 1733550 w 3337719"/>
                  <a:gd name="connsiteY1" fmla="*/ 269875 h 271463"/>
                  <a:gd name="connsiteX2" fmla="*/ 2952750 w 3337719"/>
                  <a:gd name="connsiteY2" fmla="*/ 41275 h 271463"/>
                  <a:gd name="connsiteX3" fmla="*/ 3333750 w 3337719"/>
                  <a:gd name="connsiteY3" fmla="*/ 117476 h 271463"/>
                  <a:gd name="connsiteX4" fmla="*/ 2928938 w 3337719"/>
                  <a:gd name="connsiteY4" fmla="*/ 50800 h 271463"/>
                  <a:gd name="connsiteX0" fmla="*/ 0 w 3337719"/>
                  <a:gd name="connsiteY0" fmla="*/ 60325 h 271463"/>
                  <a:gd name="connsiteX1" fmla="*/ 1733550 w 3337719"/>
                  <a:gd name="connsiteY1" fmla="*/ 269875 h 271463"/>
                  <a:gd name="connsiteX2" fmla="*/ 2952750 w 3337719"/>
                  <a:gd name="connsiteY2" fmla="*/ 41275 h 271463"/>
                  <a:gd name="connsiteX3" fmla="*/ 3333750 w 3337719"/>
                  <a:gd name="connsiteY3" fmla="*/ 117476 h 271463"/>
                  <a:gd name="connsiteX0" fmla="*/ 0 w 3337719"/>
                  <a:gd name="connsiteY0" fmla="*/ 60324 h 271462"/>
                  <a:gd name="connsiteX1" fmla="*/ 1733550 w 3337719"/>
                  <a:gd name="connsiteY1" fmla="*/ 269874 h 271462"/>
                  <a:gd name="connsiteX2" fmla="*/ 2724150 w 3337719"/>
                  <a:gd name="connsiteY2" fmla="*/ 41275 h 271462"/>
                  <a:gd name="connsiteX3" fmla="*/ 3333750 w 3337719"/>
                  <a:gd name="connsiteY3" fmla="*/ 117475 h 271462"/>
                  <a:gd name="connsiteX0" fmla="*/ 0 w 3337719"/>
                  <a:gd name="connsiteY0" fmla="*/ 60324 h 271462"/>
                  <a:gd name="connsiteX1" fmla="*/ 1504950 w 3337719"/>
                  <a:gd name="connsiteY1" fmla="*/ 269874 h 271462"/>
                  <a:gd name="connsiteX2" fmla="*/ 2724150 w 3337719"/>
                  <a:gd name="connsiteY2" fmla="*/ 41275 h 271462"/>
                  <a:gd name="connsiteX3" fmla="*/ 3333750 w 3337719"/>
                  <a:gd name="connsiteY3" fmla="*/ 117475 h 271462"/>
                  <a:gd name="connsiteX0" fmla="*/ 0 w 3337719"/>
                  <a:gd name="connsiteY0" fmla="*/ 60324 h 301696"/>
                  <a:gd name="connsiteX1" fmla="*/ 1187017 w 3337719"/>
                  <a:gd name="connsiteY1" fmla="*/ 300108 h 301696"/>
                  <a:gd name="connsiteX2" fmla="*/ 2724150 w 3337719"/>
                  <a:gd name="connsiteY2" fmla="*/ 41275 h 301696"/>
                  <a:gd name="connsiteX3" fmla="*/ 3333750 w 3337719"/>
                  <a:gd name="connsiteY3" fmla="*/ 117475 h 30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7719" h="301696">
                    <a:moveTo>
                      <a:pt x="0" y="60324"/>
                    </a:moveTo>
                    <a:cubicBezTo>
                      <a:pt x="295275" y="79374"/>
                      <a:pt x="780617" y="300108"/>
                      <a:pt x="1187017" y="300108"/>
                    </a:cubicBezTo>
                    <a:cubicBezTo>
                      <a:pt x="1587861" y="301696"/>
                      <a:pt x="2606675" y="76200"/>
                      <a:pt x="2724150" y="41275"/>
                    </a:cubicBezTo>
                    <a:cubicBezTo>
                      <a:pt x="2941638" y="0"/>
                      <a:pt x="3337719" y="115888"/>
                      <a:pt x="3333750" y="117475"/>
                    </a:cubicBezTo>
                  </a:path>
                </a:pathLst>
              </a:custGeom>
              <a:ln w="22225">
                <a:solidFill>
                  <a:srgbClr val="FF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18" name="Chord 17"/>
            <p:cNvSpPr/>
            <p:nvPr/>
          </p:nvSpPr>
          <p:spPr bwMode="auto">
            <a:xfrm>
              <a:off x="-1828800" y="1674813"/>
              <a:ext cx="2667000" cy="2667000"/>
            </a:xfrm>
            <a:prstGeom prst="chord">
              <a:avLst>
                <a:gd name="adj1" fmla="val 17505001"/>
                <a:gd name="adj2" fmla="val 4088404"/>
              </a:avLst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 rot="5400000">
              <a:off x="1875632" y="2772568"/>
              <a:ext cx="2743200" cy="550863"/>
            </a:xfrm>
            <a:custGeom>
              <a:avLst/>
              <a:gdLst>
                <a:gd name="T0" fmla="*/ 2147483647 w 1296"/>
                <a:gd name="T1" fmla="*/ 0 h 144"/>
                <a:gd name="T2" fmla="*/ 0 w 1296"/>
                <a:gd name="T3" fmla="*/ 2147483647 h 144"/>
                <a:gd name="T4" fmla="*/ 2147483647 w 1296"/>
                <a:gd name="T5" fmla="*/ 2147483647 h 144"/>
                <a:gd name="T6" fmla="*/ 2147483647 w 1296"/>
                <a:gd name="T7" fmla="*/ 0 h 144"/>
                <a:gd name="T8" fmla="*/ 2147483647 w 1296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6"/>
                <a:gd name="T16" fmla="*/ 0 h 144"/>
                <a:gd name="T17" fmla="*/ 1296 w 12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6" h="144">
                  <a:moveTo>
                    <a:pt x="336" y="0"/>
                  </a:moveTo>
                  <a:lnTo>
                    <a:pt x="0" y="144"/>
                  </a:lnTo>
                  <a:lnTo>
                    <a:pt x="1056" y="144"/>
                  </a:lnTo>
                  <a:lnTo>
                    <a:pt x="1296" y="0"/>
                  </a:lnTo>
                  <a:lnTo>
                    <a:pt x="336" y="0"/>
                  </a:lnTo>
                  <a:close/>
                </a:path>
              </a:pathLst>
            </a:custGeom>
            <a:noFill/>
            <a:ln w="22225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5791200" y="3962400"/>
              <a:ext cx="31242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800" b="1" dirty="0">
                  <a:solidFill>
                    <a:srgbClr val="FFFFCC"/>
                  </a:solidFill>
                </a:rPr>
                <a:t>...and cascade from large to small eddies, eventually dissipating to heat the plasma.</a:t>
              </a:r>
              <a:endParaRPr lang="en-US" sz="1800" b="1" baseline="-22000" dirty="0">
                <a:solidFill>
                  <a:srgbClr val="FFFFCC"/>
                </a:solidFill>
                <a:cs typeface="Times New Roman" pitchFamily="18" charset="0"/>
              </a:endParaRPr>
            </a:p>
          </p:txBody>
        </p:sp>
      </p:grp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152400" y="4800600"/>
            <a:ext cx="64770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</a:pPr>
            <a:r>
              <a:rPr lang="en-US" sz="2000" i="0" baseline="40000" dirty="0" smtClean="0">
                <a:solidFill>
                  <a:srgbClr val="FFFFCC"/>
                </a:solidFill>
              </a:rPr>
              <a:t>*</a:t>
            </a:r>
            <a:r>
              <a:rPr lang="en-US" sz="2000" i="0" dirty="0" smtClean="0">
                <a:solidFill>
                  <a:srgbClr val="FFFFCC"/>
                </a:solidFill>
              </a:rPr>
              <a:t> Not included in this basic cartoon:  motions </a:t>
            </a:r>
            <a:r>
              <a:rPr lang="en-US" sz="2000" b="1" dirty="0" smtClean="0">
                <a:solidFill>
                  <a:srgbClr val="FFFFCC"/>
                </a:solidFill>
              </a:rPr>
              <a:t>along</a:t>
            </a:r>
            <a:r>
              <a:rPr lang="en-US" sz="2000" i="0" dirty="0" smtClean="0">
                <a:solidFill>
                  <a:srgbClr val="FFFFCC"/>
                </a:solidFill>
              </a:rPr>
              <a:t> the field</a:t>
            </a:r>
          </a:p>
        </p:txBody>
      </p:sp>
      <p:sp>
        <p:nvSpPr>
          <p:cNvPr id="24" name="Text Box 63"/>
          <p:cNvSpPr txBox="1">
            <a:spLocks noChangeArrowheads="1"/>
          </p:cNvSpPr>
          <p:nvPr/>
        </p:nvSpPr>
        <p:spPr bwMode="auto">
          <a:xfrm>
            <a:off x="6817659" y="4568372"/>
            <a:ext cx="2057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</a:rPr>
              <a:t>spicules</a:t>
            </a:r>
          </a:p>
          <a:p>
            <a:pPr marL="169863" indent="-169863">
              <a:lnSpc>
                <a:spcPct val="95000"/>
              </a:lnSpc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</a:rPr>
              <a:t>jets</a:t>
            </a:r>
          </a:p>
          <a:p>
            <a:pPr marL="169863" indent="-169863">
              <a:lnSpc>
                <a:spcPct val="95000"/>
              </a:lnSpc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</a:rPr>
              <a:t>shock steepening</a:t>
            </a:r>
          </a:p>
          <a:p>
            <a:pPr marL="169863" indent="-169863">
              <a:lnSpc>
                <a:spcPct val="95000"/>
              </a:lnSpc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</a:rPr>
              <a:t>density fluct’s</a:t>
            </a:r>
          </a:p>
        </p:txBody>
      </p:sp>
      <p:sp>
        <p:nvSpPr>
          <p:cNvPr id="25" name="Left Brace 24"/>
          <p:cNvSpPr/>
          <p:nvPr/>
        </p:nvSpPr>
        <p:spPr bwMode="auto">
          <a:xfrm>
            <a:off x="6518302" y="4630057"/>
            <a:ext cx="337457" cy="1179285"/>
          </a:xfrm>
          <a:prstGeom prst="leftBrace">
            <a:avLst>
              <a:gd name="adj1" fmla="val 40714"/>
              <a:gd name="adj2" fmla="val 30923"/>
            </a:avLst>
          </a:prstGeom>
          <a:noFill/>
          <a:ln w="3175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Turbulence:  pure hydrodynamics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1" descr="goldreich_cascad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44868" t="5106" r="8266" b="25525"/>
          <a:stretch>
            <a:fillRect/>
          </a:stretch>
        </p:blipFill>
        <p:spPr bwMode="auto">
          <a:xfrm>
            <a:off x="457200" y="3149600"/>
            <a:ext cx="3491219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24600" y="1016555"/>
            <a:ext cx="2667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i="0" dirty="0">
                <a:solidFill>
                  <a:srgbClr val="FFFFCC"/>
                </a:solidFill>
              </a:rPr>
              <a:t>The </a:t>
            </a:r>
            <a:r>
              <a:rPr lang="en-US" sz="1800" b="1" i="0" dirty="0">
                <a:solidFill>
                  <a:srgbClr val="FFFFCC"/>
                </a:solidFill>
              </a:rPr>
              <a:t>inertial range </a:t>
            </a:r>
            <a:r>
              <a:rPr lang="en-US" sz="1800" i="0" dirty="0">
                <a:solidFill>
                  <a:srgbClr val="FFFFCC"/>
                </a:solidFill>
              </a:rPr>
              <a:t>is a “pipeline” for transporting </a:t>
            </a:r>
            <a:r>
              <a:rPr lang="en-US" sz="1800" i="0" dirty="0" smtClean="0">
                <a:solidFill>
                  <a:srgbClr val="FFFFCC"/>
                </a:solidFill>
              </a:rPr>
              <a:t>energy </a:t>
            </a:r>
            <a:r>
              <a:rPr lang="en-US" sz="1800" i="0" dirty="0">
                <a:solidFill>
                  <a:srgbClr val="FFFFCC"/>
                </a:solidFill>
              </a:rPr>
              <a:t>from the large scales to the small scales, where dissipation can occur.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876800" y="1930955"/>
            <a:ext cx="129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 dirty="0" smtClean="0">
                <a:solidFill>
                  <a:srgbClr val="FFFFCC"/>
                </a:solidFill>
              </a:rPr>
              <a:t>energy injection range</a:t>
            </a:r>
            <a:endParaRPr lang="en-US" sz="1800" i="0" baseline="30000" dirty="0">
              <a:solidFill>
                <a:srgbClr val="FFFFCC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858000" y="4521755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i="0" dirty="0" smtClean="0">
                <a:solidFill>
                  <a:srgbClr val="FFFFCC"/>
                </a:solidFill>
              </a:rPr>
              <a:t>dissipation </a:t>
            </a:r>
            <a:r>
              <a:rPr lang="en-US" sz="1800" i="0" dirty="0">
                <a:solidFill>
                  <a:srgbClr val="FFFFCC"/>
                </a:solidFill>
              </a:rPr>
              <a:t>range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181600" y="5447268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 dirty="0" smtClean="0">
                <a:solidFill>
                  <a:srgbClr val="FFFFCC"/>
                </a:solidFill>
              </a:rPr>
              <a:t>frequency  or  wavenumber</a:t>
            </a:r>
            <a:endParaRPr lang="en-US" sz="1800" i="0" dirty="0">
              <a:solidFill>
                <a:srgbClr val="FFFFCC"/>
              </a:solidFill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 rot="-5400000">
            <a:off x="3180040" y="3434595"/>
            <a:ext cx="2719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0" dirty="0" smtClean="0">
                <a:solidFill>
                  <a:srgbClr val="FFFFCC"/>
                </a:solidFill>
              </a:rPr>
              <a:t>Fluctuation  power</a:t>
            </a:r>
            <a:endParaRPr lang="en-US" sz="1800" i="0" dirty="0">
              <a:solidFill>
                <a:srgbClr val="FFFFCC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24400" y="1245155"/>
            <a:ext cx="4191000" cy="4206875"/>
            <a:chOff x="609600" y="1371600"/>
            <a:chExt cx="5257800" cy="4206875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609600" y="1371600"/>
              <a:ext cx="0" cy="4206875"/>
            </a:xfrm>
            <a:prstGeom prst="line">
              <a:avLst/>
            </a:prstGeom>
            <a:noFill/>
            <a:ln w="31750">
              <a:solidFill>
                <a:srgbClr val="FFFF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609600" y="5578475"/>
              <a:ext cx="5257800" cy="0"/>
            </a:xfrm>
            <a:prstGeom prst="line">
              <a:avLst/>
            </a:prstGeom>
            <a:noFill/>
            <a:ln w="31750">
              <a:solidFill>
                <a:srgbClr val="FFFF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838200" y="1814513"/>
              <a:ext cx="1524000" cy="354012"/>
            </a:xfrm>
            <a:prstGeom prst="line">
              <a:avLst/>
            </a:prstGeom>
            <a:noFill/>
            <a:ln w="41275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2362200" y="2168525"/>
              <a:ext cx="2438400" cy="1914525"/>
            </a:xfrm>
            <a:prstGeom prst="line">
              <a:avLst/>
            </a:prstGeom>
            <a:noFill/>
            <a:ln w="41275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4800600" y="4083050"/>
              <a:ext cx="609600" cy="1274763"/>
            </a:xfrm>
            <a:prstGeom prst="line">
              <a:avLst/>
            </a:prstGeom>
            <a:noFill/>
            <a:ln w="41275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286000" y="2381250"/>
              <a:ext cx="1981200" cy="1628775"/>
            </a:xfrm>
            <a:prstGeom prst="line">
              <a:avLst/>
            </a:prstGeom>
            <a:noFill/>
            <a:ln w="63500">
              <a:solidFill>
                <a:srgbClr val="FFFFCC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 dirty="0">
                <a:solidFill>
                  <a:srgbClr val="FFFFCC"/>
                </a:solidFill>
              </a:endParaRPr>
            </a:p>
          </p:txBody>
        </p:sp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2400" y="820916"/>
            <a:ext cx="4267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55000"/>
              </a:spcBef>
              <a:buSzPct val="100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The </a:t>
            </a:r>
            <a:r>
              <a:rPr lang="en-US" sz="2000" i="0" dirty="0">
                <a:solidFill>
                  <a:srgbClr val="FFFFCC"/>
                </a:solidFill>
              </a:rPr>
              <a:t>original </a:t>
            </a:r>
            <a:r>
              <a:rPr lang="en-US" sz="2000" i="0" dirty="0" smtClean="0">
                <a:solidFill>
                  <a:srgbClr val="FFFFCC"/>
                </a:solidFill>
              </a:rPr>
              <a:t>von Karman &amp; Howarth </a:t>
            </a:r>
            <a:r>
              <a:rPr lang="en-US" sz="2000" i="0" dirty="0">
                <a:solidFill>
                  <a:srgbClr val="FFFFCC"/>
                </a:solidFill>
              </a:rPr>
              <a:t>(</a:t>
            </a:r>
            <a:r>
              <a:rPr lang="en-US" sz="2000" i="0" dirty="0" smtClean="0">
                <a:solidFill>
                  <a:srgbClr val="FFFFCC"/>
                </a:solidFill>
              </a:rPr>
              <a:t>1938) </a:t>
            </a:r>
            <a:r>
              <a:rPr lang="en-US" sz="2000" i="0" dirty="0">
                <a:solidFill>
                  <a:srgbClr val="FFFFCC"/>
                </a:solidFill>
              </a:rPr>
              <a:t>theory of </a:t>
            </a:r>
            <a:r>
              <a:rPr lang="en-US" sz="2000" i="0" dirty="0" smtClean="0">
                <a:solidFill>
                  <a:srgbClr val="FFFFCC"/>
                </a:solidFill>
              </a:rPr>
              <a:t>fluid </a:t>
            </a:r>
            <a:r>
              <a:rPr lang="en-US" sz="2000" i="0" dirty="0">
                <a:solidFill>
                  <a:srgbClr val="FFFFCC"/>
                </a:solidFill>
              </a:rPr>
              <a:t>turbulence </a:t>
            </a:r>
            <a:r>
              <a:rPr lang="en-US" sz="2000" i="0" dirty="0" smtClean="0">
                <a:solidFill>
                  <a:srgbClr val="FFFFCC"/>
                </a:solidFill>
              </a:rPr>
              <a:t>assumed a </a:t>
            </a:r>
            <a:r>
              <a:rPr lang="en-US" sz="2000" b="1" i="0" dirty="0">
                <a:solidFill>
                  <a:srgbClr val="FF7C80"/>
                </a:solidFill>
              </a:rPr>
              <a:t>constant energy flux</a:t>
            </a:r>
            <a:r>
              <a:rPr lang="en-US" sz="2000" i="0" dirty="0">
                <a:solidFill>
                  <a:srgbClr val="FFFFCC"/>
                </a:solidFill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</a:rPr>
              <a:t>from large to small eddies.</a:t>
            </a:r>
            <a:endParaRPr lang="en-US" sz="2000" dirty="0">
              <a:solidFill>
                <a:srgbClr val="FFFFCC"/>
              </a:solidFill>
            </a:endParaRPr>
          </a:p>
        </p:txBody>
      </p:sp>
      <p:pic>
        <p:nvPicPr>
          <p:cNvPr id="22" name="Picture 4" descr="eqn_ko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76603"/>
            <a:ext cx="4038600" cy="744397"/>
          </a:xfrm>
          <a:prstGeom prst="rect">
            <a:avLst/>
          </a:prstGeom>
          <a:noFill/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029200" y="3911600"/>
            <a:ext cx="1676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55000"/>
              </a:spcBef>
              <a:buSzPct val="100000"/>
            </a:pPr>
            <a:r>
              <a:rPr lang="en-US" sz="2000" i="0" dirty="0" smtClean="0">
                <a:solidFill>
                  <a:srgbClr val="FFFFCC"/>
                </a:solidFill>
              </a:rPr>
              <a:t>Kolmogorov </a:t>
            </a:r>
            <a:r>
              <a:rPr lang="en-US" sz="2000" i="0" dirty="0">
                <a:solidFill>
                  <a:srgbClr val="FFFFCC"/>
                </a:solidFill>
              </a:rPr>
              <a:t>(1941</a:t>
            </a:r>
            <a:r>
              <a:rPr lang="en-US" sz="2000" i="0" dirty="0" smtClean="0">
                <a:solidFill>
                  <a:srgbClr val="FFFFCC"/>
                </a:solidFill>
              </a:rPr>
              <a:t>)</a:t>
            </a:r>
            <a:endParaRPr lang="en-US" sz="20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Anisotropic MHD turbulence</a:t>
            </a:r>
          </a:p>
        </p:txBody>
      </p:sp>
      <p:pic>
        <p:nvPicPr>
          <p:cNvPr id="10255" name="Picture 3" descr="eqns_qhea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640" y="4114800"/>
            <a:ext cx="7540360" cy="11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 Box 1027"/>
          <p:cNvSpPr txBox="1">
            <a:spLocks noChangeArrowheads="1"/>
          </p:cNvSpPr>
          <p:nvPr/>
        </p:nvSpPr>
        <p:spPr bwMode="auto">
          <a:xfrm>
            <a:off x="152400" y="3660035"/>
            <a:ext cx="883920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MHD simulations inspire </a:t>
            </a:r>
            <a:r>
              <a:rPr lang="en-US" sz="2000" i="0" dirty="0" smtClean="0">
                <a:solidFill>
                  <a:srgbClr val="FFFFCC"/>
                </a:solidFill>
              </a:rPr>
              <a:t>phenomenological scalings for the cascade/heating rate:</a:t>
            </a:r>
          </a:p>
        </p:txBody>
      </p:sp>
      <p:pic>
        <p:nvPicPr>
          <p:cNvPr id="6" name="Picture 4" descr="matthaeus_slab_2D_tur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761999"/>
            <a:ext cx="3657600" cy="268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5029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60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With a strong background field, it is easier to </a:t>
            </a:r>
            <a:r>
              <a:rPr lang="en-US" sz="2000" b="1" i="0" dirty="0">
                <a:solidFill>
                  <a:srgbClr val="FF7C80"/>
                </a:solidFill>
              </a:rPr>
              <a:t>mix</a:t>
            </a:r>
            <a:r>
              <a:rPr lang="en-US" sz="2000" i="0" dirty="0">
                <a:solidFill>
                  <a:srgbClr val="FFFFCC"/>
                </a:solidFill>
              </a:rPr>
              <a:t> field lines (perp. to </a:t>
            </a:r>
            <a:r>
              <a:rPr lang="en-US" sz="2000" b="1" dirty="0">
                <a:solidFill>
                  <a:srgbClr val="FFFFCC"/>
                </a:solidFill>
              </a:rPr>
              <a:t>B</a:t>
            </a:r>
            <a:r>
              <a:rPr lang="en-US" sz="2000" i="0" dirty="0">
                <a:solidFill>
                  <a:srgbClr val="FFFFCC"/>
                </a:solidFill>
              </a:rPr>
              <a:t>) than it is to </a:t>
            </a:r>
            <a:r>
              <a:rPr lang="en-US" sz="2000" b="1" i="0" dirty="0">
                <a:solidFill>
                  <a:srgbClr val="FF7C80"/>
                </a:solidFill>
              </a:rPr>
              <a:t>bend</a:t>
            </a:r>
            <a:r>
              <a:rPr lang="en-US" sz="2000" i="0" dirty="0">
                <a:solidFill>
                  <a:srgbClr val="FFFFCC"/>
                </a:solidFill>
              </a:rPr>
              <a:t> them (parallel to </a:t>
            </a:r>
            <a:r>
              <a:rPr lang="en-US" sz="2000" b="1" dirty="0">
                <a:solidFill>
                  <a:srgbClr val="FFFFCC"/>
                </a:solidFill>
              </a:rPr>
              <a:t>B</a:t>
            </a:r>
            <a:r>
              <a:rPr lang="en-US" sz="2000" i="0" dirty="0" smtClean="0">
                <a:solidFill>
                  <a:srgbClr val="FFFFCC"/>
                </a:solidFill>
              </a:rPr>
              <a:t>).</a:t>
            </a:r>
            <a:endParaRPr lang="en-US" sz="2000" i="0" dirty="0">
              <a:solidFill>
                <a:srgbClr val="FFFFCC"/>
              </a:solidFill>
            </a:endParaRPr>
          </a:p>
          <a:p>
            <a:pPr marL="169863" indent="-169863" algn="l">
              <a:lnSpc>
                <a:spcPct val="95000"/>
              </a:lnSpc>
              <a:spcBef>
                <a:spcPct val="60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Also, the energy transport along the field is far from </a:t>
            </a:r>
            <a:r>
              <a:rPr lang="en-US" sz="2000" i="0" dirty="0" smtClean="0">
                <a:solidFill>
                  <a:srgbClr val="FFFFCC"/>
                </a:solidFill>
              </a:rPr>
              <a:t>isotropic.</a:t>
            </a:r>
          </a:p>
          <a:p>
            <a:pPr marL="169863" indent="-169863" algn="l">
              <a:lnSpc>
                <a:spcPct val="95000"/>
              </a:lnSpc>
              <a:spcBef>
                <a:spcPct val="60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Turbulent eddies are formed and “shredded” by collisions of </a:t>
            </a:r>
            <a:r>
              <a:rPr lang="en-US" sz="2000" b="1" i="0" dirty="0" smtClean="0">
                <a:solidFill>
                  <a:srgbClr val="FF7C80"/>
                </a:solidFill>
              </a:rPr>
              <a:t>counter-propagating</a:t>
            </a:r>
            <a:r>
              <a:rPr lang="en-US" sz="2000" i="0" dirty="0" smtClean="0">
                <a:solidFill>
                  <a:srgbClr val="FFFFCC"/>
                </a:solidFill>
              </a:rPr>
              <a:t> Alfvén wave packets.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09600" y="5282625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0" dirty="0">
                <a:solidFill>
                  <a:srgbClr val="FFFFCC"/>
                </a:solidFill>
              </a:rPr>
              <a:t>(e.g., </a:t>
            </a:r>
            <a:r>
              <a:rPr lang="en-US" sz="1600" i="0" dirty="0" smtClean="0">
                <a:solidFill>
                  <a:srgbClr val="FFFFCC"/>
                </a:solidFill>
              </a:rPr>
              <a:t>Iroshnikov 1963; Kraichnan 1965; Strauss 1976; Shebalin et al. 1983; Hossain </a:t>
            </a:r>
            <a:r>
              <a:rPr lang="en-US" sz="1600" i="0" dirty="0">
                <a:solidFill>
                  <a:srgbClr val="FFFFCC"/>
                </a:solidFill>
              </a:rPr>
              <a:t>et al. 1995; </a:t>
            </a:r>
            <a:r>
              <a:rPr lang="en-US" sz="1600" i="0" dirty="0" smtClean="0">
                <a:solidFill>
                  <a:srgbClr val="FFFFCC"/>
                </a:solidFill>
              </a:rPr>
              <a:t>Goldreich &amp; Sridhar 1995; Matthaeus </a:t>
            </a:r>
            <a:r>
              <a:rPr lang="en-US" sz="1600" i="0" dirty="0">
                <a:solidFill>
                  <a:srgbClr val="FFFFCC"/>
                </a:solidFill>
              </a:rPr>
              <a:t>et al. 1999; Dmitruk et al. 2002)</a:t>
            </a:r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6887</TotalTime>
  <Words>2419</Words>
  <Application>Microsoft Office PowerPoint</Application>
  <PresentationFormat>On-screen Show (4:3)</PresentationFormat>
  <Paragraphs>216</Paragraphs>
  <Slides>29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Times New Roman</vt:lpstr>
      <vt:lpstr>ZapfDingbats</vt:lpstr>
      <vt:lpstr>Wingdings</vt:lpstr>
      <vt:lpstr>Symbol</vt:lpstr>
      <vt:lpstr>Default Design</vt:lpstr>
      <vt:lpstr>Turbulence as a Unifying Principle in Coronal Heating and Solar Wind Acceleration</vt:lpstr>
      <vt:lpstr>Turbulence as a Unifying Principle in Coronal Heating and Solar Wind Acceleration</vt:lpstr>
      <vt:lpstr>Slide 3</vt:lpstr>
      <vt:lpstr>Slide 4</vt:lpstr>
      <vt:lpstr>Slide 5</vt:lpstr>
      <vt:lpstr>Slide 6</vt:lpstr>
      <vt:lpstr>Slide 7</vt:lpstr>
      <vt:lpstr>Slide 8</vt:lpstr>
      <vt:lpstr>Anisotropic MHD turbulence</vt:lpstr>
      <vt:lpstr>Turbulent heating proportional to B</vt:lpstr>
      <vt:lpstr>Putting it all together</vt:lpstr>
      <vt:lpstr>Slide 12</vt:lpstr>
      <vt:lpstr>There’s a natural appeal to “RLO”</vt:lpstr>
      <vt:lpstr>What processes drive solar wind acceleration?</vt:lpstr>
      <vt:lpstr>Photospheric origin of waves</vt:lpstr>
      <vt:lpstr>Turbulence-driven solar wind models</vt:lpstr>
      <vt:lpstr>Slide 17</vt:lpstr>
      <vt:lpstr>Time-dependent turbulence models</vt:lpstr>
      <vt:lpstr>Time-dependent turbulence models</vt:lpstr>
      <vt:lpstr>Slide 20</vt:lpstr>
      <vt:lpstr>Conclusions</vt:lpstr>
      <vt:lpstr>Extra slides . . .</vt:lpstr>
      <vt:lpstr>The solar wind:  very brief history</vt:lpstr>
      <vt:lpstr>What sets the Sun’s mass loss?</vt:lpstr>
      <vt:lpstr>Energy conservation in outer stellar atmospheres</vt:lpstr>
      <vt:lpstr>Cranmer et al. (2007): other results</vt:lpstr>
      <vt:lpstr>The power of off-limb UV spectroscopy</vt:lpstr>
      <vt:lpstr>Slide 28</vt:lpstr>
      <vt:lpstr>Slide 29</vt:lpstr>
    </vt:vector>
  </TitlesOfParts>
  <Company>cfa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test</cp:lastModifiedBy>
  <cp:revision>617</cp:revision>
  <cp:lastPrinted>2004-11-04T16:22:17Z</cp:lastPrinted>
  <dcterms:created xsi:type="dcterms:W3CDTF">2004-11-02T19:54:44Z</dcterms:created>
  <dcterms:modified xsi:type="dcterms:W3CDTF">2013-03-07T13:10:39Z</dcterms:modified>
</cp:coreProperties>
</file>