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9" r:id="rId2"/>
    <p:sldId id="493" r:id="rId3"/>
    <p:sldId id="504" r:id="rId4"/>
    <p:sldId id="503" r:id="rId5"/>
    <p:sldId id="513" r:id="rId6"/>
    <p:sldId id="505" r:id="rId7"/>
    <p:sldId id="506" r:id="rId8"/>
    <p:sldId id="507" r:id="rId9"/>
    <p:sldId id="508" r:id="rId10"/>
    <p:sldId id="509" r:id="rId11"/>
    <p:sldId id="510" r:id="rId12"/>
    <p:sldId id="511" r:id="rId13"/>
    <p:sldId id="515" r:id="rId14"/>
    <p:sldId id="514" r:id="rId15"/>
    <p:sldId id="457" r:id="rId16"/>
    <p:sldId id="491" r:id="rId17"/>
    <p:sldId id="494" r:id="rId18"/>
    <p:sldId id="495" r:id="rId19"/>
    <p:sldId id="492" r:id="rId20"/>
    <p:sldId id="497" r:id="rId21"/>
    <p:sldId id="500" r:id="rId22"/>
    <p:sldId id="512" r:id="rId23"/>
    <p:sldId id="516" r:id="rId24"/>
    <p:sldId id="422" r:id="rId25"/>
    <p:sldId id="469" r:id="rId26"/>
    <p:sldId id="460" r:id="rId27"/>
    <p:sldId id="482" r:id="rId28"/>
    <p:sldId id="462" r:id="rId29"/>
    <p:sldId id="405" r:id="rId30"/>
    <p:sldId id="456" r:id="rId31"/>
    <p:sldId id="404" r:id="rId32"/>
    <p:sldId id="451" r:id="rId33"/>
    <p:sldId id="496" r:id="rId34"/>
    <p:sldId id="488" r:id="rId35"/>
    <p:sldId id="489" r:id="rId36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764"/>
    <a:srgbClr val="FFD243"/>
    <a:srgbClr val="FF964F"/>
    <a:srgbClr val="FFFFCC"/>
    <a:srgbClr val="DD75BA"/>
    <a:srgbClr val="50C1FA"/>
    <a:srgbClr val="0F7EF9"/>
    <a:srgbClr val="FC7E56"/>
    <a:srgbClr val="CC0000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71" autoAdjust="0"/>
    <p:restoredTop sz="94660" autoAdjust="0"/>
  </p:normalViewPr>
  <p:slideViewPr>
    <p:cSldViewPr>
      <p:cViewPr varScale="1">
        <p:scale>
          <a:sx n="79" d="100"/>
          <a:sy n="79" d="100"/>
        </p:scale>
        <p:origin x="-3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60" y="-78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EE42-7E05-4A85-AA72-178EE6A184EB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9F60-A45D-4A6D-BF44-92C854F781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946"/>
            <a:ext cx="5546725" cy="41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B6544-95A0-4FFA-BE66-3965D5A9AD8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158C48-8E75-4DD6-9F67-B024D0FD979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EC8AD-DDB5-4781-887E-FD56743BF70C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3500"/>
            <a:ext cx="2219325" cy="606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63500"/>
            <a:ext cx="6505575" cy="6062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990600" y="6421438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FFFFCC"/>
                </a:solidFill>
              </a:rPr>
              <a:t>Stellar</a:t>
            </a:r>
            <a:r>
              <a:rPr lang="en-US" sz="1400" b="1" baseline="0" dirty="0" smtClean="0">
                <a:solidFill>
                  <a:srgbClr val="FFFFCC"/>
                </a:solidFill>
              </a:rPr>
              <a:t> Wind Theory</a:t>
            </a:r>
            <a:endParaRPr lang="en-US" sz="1400" b="1" dirty="0">
              <a:solidFill>
                <a:srgbClr val="FFFFCC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3975" y="6057900"/>
            <a:ext cx="855658" cy="763588"/>
            <a:chOff x="53975" y="6057900"/>
            <a:chExt cx="855658" cy="763588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20214702">
              <a:off x="163513" y="6170613"/>
              <a:ext cx="209550" cy="241300"/>
            </a:xfrm>
            <a:custGeom>
              <a:avLst/>
              <a:gdLst>
                <a:gd name="T0" fmla="*/ 0 w 505"/>
                <a:gd name="T1" fmla="*/ 0 h 608"/>
                <a:gd name="T2" fmla="*/ 0 w 505"/>
                <a:gd name="T3" fmla="*/ 0 h 608"/>
                <a:gd name="T4" fmla="*/ 0 w 505"/>
                <a:gd name="T5" fmla="*/ 0 h 608"/>
                <a:gd name="T6" fmla="*/ 0 w 505"/>
                <a:gd name="T7" fmla="*/ 0 h 608"/>
                <a:gd name="T8" fmla="*/ 0 w 505"/>
                <a:gd name="T9" fmla="*/ 0 h 608"/>
                <a:gd name="T10" fmla="*/ 0 w 505"/>
                <a:gd name="T11" fmla="*/ 0 h 608"/>
                <a:gd name="T12" fmla="*/ 0 w 505"/>
                <a:gd name="T13" fmla="*/ 0 h 608"/>
                <a:gd name="T14" fmla="*/ 0 w 505"/>
                <a:gd name="T15" fmla="*/ 0 h 608"/>
                <a:gd name="T16" fmla="*/ 0 w 505"/>
                <a:gd name="T17" fmla="*/ 0 h 608"/>
                <a:gd name="T18" fmla="*/ 0 w 505"/>
                <a:gd name="T19" fmla="*/ 0 h 608"/>
                <a:gd name="T20" fmla="*/ 0 w 505"/>
                <a:gd name="T21" fmla="*/ 0 h 608"/>
                <a:gd name="T22" fmla="*/ 0 w 505"/>
                <a:gd name="T23" fmla="*/ 0 h 6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5"/>
                <a:gd name="T37" fmla="*/ 0 h 608"/>
                <a:gd name="T38" fmla="*/ 505 w 505"/>
                <a:gd name="T39" fmla="*/ 608 h 60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10" fmla="*/ 7663 w 10000"/>
                <a:gd name="connsiteY10" fmla="*/ 9375 h 10000"/>
                <a:gd name="connsiteX0" fmla="*/ 7663 w 10000"/>
                <a:gd name="connsiteY0" fmla="*/ 9375 h 10038"/>
                <a:gd name="connsiteX1" fmla="*/ 6653 w 10000"/>
                <a:gd name="connsiteY1" fmla="*/ 9622 h 10038"/>
                <a:gd name="connsiteX2" fmla="*/ 5347 w 10000"/>
                <a:gd name="connsiteY2" fmla="*/ 7056 h 10038"/>
                <a:gd name="connsiteX3" fmla="*/ 3267 w 10000"/>
                <a:gd name="connsiteY3" fmla="*/ 4194 h 10038"/>
                <a:gd name="connsiteX4" fmla="*/ 0 w 10000"/>
                <a:gd name="connsiteY4" fmla="*/ 197 h 10038"/>
                <a:gd name="connsiteX5" fmla="*/ 475 w 10000"/>
                <a:gd name="connsiteY5" fmla="*/ 0 h 10038"/>
                <a:gd name="connsiteX6" fmla="*/ 2376 w 10000"/>
                <a:gd name="connsiteY6" fmla="*/ 2220 h 10038"/>
                <a:gd name="connsiteX7" fmla="*/ 6950 w 10000"/>
                <a:gd name="connsiteY7" fmla="*/ 6118 h 10038"/>
                <a:gd name="connsiteX8" fmla="*/ 9386 w 10000"/>
                <a:gd name="connsiteY8" fmla="*/ 8191 h 10038"/>
                <a:gd name="connsiteX9" fmla="*/ 9861 w 10000"/>
                <a:gd name="connsiteY9" fmla="*/ 8586 h 10038"/>
                <a:gd name="connsiteX10" fmla="*/ 8459 w 10000"/>
                <a:gd name="connsiteY10" fmla="*/ 10038 h 1003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0" fmla="*/ 6653 w 10000"/>
                <a:gd name="connsiteY0" fmla="*/ 9622 h 9622"/>
                <a:gd name="connsiteX1" fmla="*/ 5347 w 10000"/>
                <a:gd name="connsiteY1" fmla="*/ 7056 h 9622"/>
                <a:gd name="connsiteX2" fmla="*/ 3267 w 10000"/>
                <a:gd name="connsiteY2" fmla="*/ 4194 h 9622"/>
                <a:gd name="connsiteX3" fmla="*/ 0 w 10000"/>
                <a:gd name="connsiteY3" fmla="*/ 197 h 9622"/>
                <a:gd name="connsiteX4" fmla="*/ 475 w 10000"/>
                <a:gd name="connsiteY4" fmla="*/ 0 h 9622"/>
                <a:gd name="connsiteX5" fmla="*/ 2376 w 10000"/>
                <a:gd name="connsiteY5" fmla="*/ 2220 h 9622"/>
                <a:gd name="connsiteX6" fmla="*/ 6950 w 10000"/>
                <a:gd name="connsiteY6" fmla="*/ 6118 h 9622"/>
                <a:gd name="connsiteX7" fmla="*/ 9386 w 10000"/>
                <a:gd name="connsiteY7" fmla="*/ 8191 h 9622"/>
                <a:gd name="connsiteX8" fmla="*/ 9861 w 10000"/>
                <a:gd name="connsiteY8" fmla="*/ 8586 h 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9622">
                  <a:moveTo>
                    <a:pt x="6653" y="9622"/>
                  </a:moveTo>
                  <a:cubicBezTo>
                    <a:pt x="6257" y="9243"/>
                    <a:pt x="5901" y="7961"/>
                    <a:pt x="5347" y="7056"/>
                  </a:cubicBezTo>
                  <a:cubicBezTo>
                    <a:pt x="4792" y="6151"/>
                    <a:pt x="4158" y="5329"/>
                    <a:pt x="3267" y="4194"/>
                  </a:cubicBezTo>
                  <a:cubicBezTo>
                    <a:pt x="2376" y="3059"/>
                    <a:pt x="475" y="888"/>
                    <a:pt x="0" y="197"/>
                  </a:cubicBezTo>
                  <a:lnTo>
                    <a:pt x="475" y="0"/>
                  </a:lnTo>
                  <a:cubicBezTo>
                    <a:pt x="871" y="345"/>
                    <a:pt x="1307" y="1201"/>
                    <a:pt x="2376" y="2220"/>
                  </a:cubicBezTo>
                  <a:lnTo>
                    <a:pt x="6950" y="6118"/>
                  </a:lnTo>
                  <a:lnTo>
                    <a:pt x="9386" y="8191"/>
                  </a:lnTo>
                  <a:cubicBezTo>
                    <a:pt x="9861" y="8602"/>
                    <a:pt x="10000" y="8438"/>
                    <a:pt x="9861" y="8586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20214702">
              <a:off x="53975" y="6437313"/>
              <a:ext cx="339725" cy="125412"/>
            </a:xfrm>
            <a:custGeom>
              <a:avLst/>
              <a:gdLst>
                <a:gd name="T0" fmla="*/ 0 w 822"/>
                <a:gd name="T1" fmla="*/ 0 h 302"/>
                <a:gd name="T2" fmla="*/ 0 w 822"/>
                <a:gd name="T3" fmla="*/ 0 h 302"/>
                <a:gd name="T4" fmla="*/ 0 w 822"/>
                <a:gd name="T5" fmla="*/ 0 h 302"/>
                <a:gd name="T6" fmla="*/ 0 w 822"/>
                <a:gd name="T7" fmla="*/ 0 h 302"/>
                <a:gd name="T8" fmla="*/ 0 w 822"/>
                <a:gd name="T9" fmla="*/ 0 h 302"/>
                <a:gd name="T10" fmla="*/ 0 w 822"/>
                <a:gd name="T11" fmla="*/ 0 h 302"/>
                <a:gd name="T12" fmla="*/ 0 w 822"/>
                <a:gd name="T13" fmla="*/ 0 h 302"/>
                <a:gd name="T14" fmla="*/ 0 w 822"/>
                <a:gd name="T15" fmla="*/ 0 h 302"/>
                <a:gd name="T16" fmla="*/ 0 w 822"/>
                <a:gd name="T17" fmla="*/ 0 h 302"/>
                <a:gd name="T18" fmla="*/ 0 w 822"/>
                <a:gd name="T19" fmla="*/ 0 h 302"/>
                <a:gd name="T20" fmla="*/ 0 w 822"/>
                <a:gd name="T21" fmla="*/ 0 h 302"/>
                <a:gd name="T22" fmla="*/ 0 w 822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2"/>
                <a:gd name="T37" fmla="*/ 0 h 302"/>
                <a:gd name="T38" fmla="*/ 822 w 822"/>
                <a:gd name="T39" fmla="*/ 302 h 302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8994 w 10000"/>
                <a:gd name="connsiteY11" fmla="*/ 7293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9060 w 10000"/>
                <a:gd name="connsiteY11" fmla="*/ 3329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0" fmla="*/ 8625 w 10000"/>
                <a:gd name="connsiteY0" fmla="*/ 9834 h 10000"/>
                <a:gd name="connsiteX1" fmla="*/ 6496 w 10000"/>
                <a:gd name="connsiteY1" fmla="*/ 7020 h 10000"/>
                <a:gd name="connsiteX2" fmla="*/ 3577 w 10000"/>
                <a:gd name="connsiteY2" fmla="*/ 4437 h 10000"/>
                <a:gd name="connsiteX3" fmla="*/ 0 w 10000"/>
                <a:gd name="connsiteY3" fmla="*/ 2748 h 10000"/>
                <a:gd name="connsiteX4" fmla="*/ 146 w 10000"/>
                <a:gd name="connsiteY4" fmla="*/ 1556 h 10000"/>
                <a:gd name="connsiteX5" fmla="*/ 2956 w 10000"/>
                <a:gd name="connsiteY5" fmla="*/ 2351 h 10000"/>
                <a:gd name="connsiteX6" fmla="*/ 5511 w 10000"/>
                <a:gd name="connsiteY6" fmla="*/ 1854 h 10000"/>
                <a:gd name="connsiteX7" fmla="*/ 7482 w 10000"/>
                <a:gd name="connsiteY7" fmla="*/ 1258 h 10000"/>
                <a:gd name="connsiteX8" fmla="*/ 10000 w 10000"/>
                <a:gd name="connsiteY8" fmla="*/ 364 h 10000"/>
                <a:gd name="connsiteX0" fmla="*/ 8511 w 10000"/>
                <a:gd name="connsiteY0" fmla="*/ 9853 h 10019"/>
                <a:gd name="connsiteX1" fmla="*/ 6496 w 10000"/>
                <a:gd name="connsiteY1" fmla="*/ 7020 h 10019"/>
                <a:gd name="connsiteX2" fmla="*/ 3577 w 10000"/>
                <a:gd name="connsiteY2" fmla="*/ 4437 h 10019"/>
                <a:gd name="connsiteX3" fmla="*/ 0 w 10000"/>
                <a:gd name="connsiteY3" fmla="*/ 2748 h 10019"/>
                <a:gd name="connsiteX4" fmla="*/ 146 w 10000"/>
                <a:gd name="connsiteY4" fmla="*/ 1556 h 10019"/>
                <a:gd name="connsiteX5" fmla="*/ 2956 w 10000"/>
                <a:gd name="connsiteY5" fmla="*/ 2351 h 10019"/>
                <a:gd name="connsiteX6" fmla="*/ 5511 w 10000"/>
                <a:gd name="connsiteY6" fmla="*/ 1854 h 10019"/>
                <a:gd name="connsiteX7" fmla="*/ 7482 w 10000"/>
                <a:gd name="connsiteY7" fmla="*/ 1258 h 10019"/>
                <a:gd name="connsiteX8" fmla="*/ 10000 w 10000"/>
                <a:gd name="connsiteY8" fmla="*/ 364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19">
                  <a:moveTo>
                    <a:pt x="8511" y="9853"/>
                  </a:moveTo>
                  <a:cubicBezTo>
                    <a:pt x="8183" y="10019"/>
                    <a:pt x="7318" y="7923"/>
                    <a:pt x="6496" y="7020"/>
                  </a:cubicBezTo>
                  <a:cubicBezTo>
                    <a:pt x="5674" y="6117"/>
                    <a:pt x="4659" y="5132"/>
                    <a:pt x="3577" y="4437"/>
                  </a:cubicBezTo>
                  <a:cubicBezTo>
                    <a:pt x="2494" y="3742"/>
                    <a:pt x="572" y="3245"/>
                    <a:pt x="0" y="2748"/>
                  </a:cubicBezTo>
                  <a:cubicBezTo>
                    <a:pt x="49" y="2351"/>
                    <a:pt x="97" y="1953"/>
                    <a:pt x="146" y="1556"/>
                  </a:cubicBezTo>
                  <a:cubicBezTo>
                    <a:pt x="633" y="1490"/>
                    <a:pt x="2068" y="2318"/>
                    <a:pt x="2956" y="2351"/>
                  </a:cubicBezTo>
                  <a:lnTo>
                    <a:pt x="5511" y="1854"/>
                  </a:lnTo>
                  <a:cubicBezTo>
                    <a:pt x="6265" y="1689"/>
                    <a:pt x="6740" y="1490"/>
                    <a:pt x="7482" y="1258"/>
                  </a:cubicBezTo>
                  <a:cubicBezTo>
                    <a:pt x="8224" y="1026"/>
                    <a:pt x="9745" y="0"/>
                    <a:pt x="10000" y="364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1" name="Freeform 45"/>
            <p:cNvSpPr>
              <a:spLocks/>
            </p:cNvSpPr>
            <p:nvPr/>
          </p:nvSpPr>
          <p:spPr bwMode="auto">
            <a:xfrm rot="20214702">
              <a:off x="509588" y="6519863"/>
              <a:ext cx="115887" cy="301625"/>
            </a:xfrm>
            <a:custGeom>
              <a:avLst/>
              <a:gdLst>
                <a:gd name="T0" fmla="*/ 0 w 179"/>
                <a:gd name="T1" fmla="*/ 0 h 761"/>
                <a:gd name="T2" fmla="*/ 0 w 179"/>
                <a:gd name="T3" fmla="*/ 0 h 761"/>
                <a:gd name="T4" fmla="*/ 0 w 179"/>
                <a:gd name="T5" fmla="*/ 0 h 761"/>
                <a:gd name="T6" fmla="*/ 0 w 179"/>
                <a:gd name="T7" fmla="*/ 0 h 761"/>
                <a:gd name="T8" fmla="*/ 0 w 179"/>
                <a:gd name="T9" fmla="*/ 0 h 761"/>
                <a:gd name="T10" fmla="*/ 0 w 179"/>
                <a:gd name="T11" fmla="*/ 0 h 761"/>
                <a:gd name="T12" fmla="*/ 0 w 179"/>
                <a:gd name="T13" fmla="*/ 0 h 761"/>
                <a:gd name="T14" fmla="*/ 0 w 179"/>
                <a:gd name="T15" fmla="*/ 0 h 761"/>
                <a:gd name="T16" fmla="*/ 0 w 179"/>
                <a:gd name="T17" fmla="*/ 0 h 761"/>
                <a:gd name="T18" fmla="*/ 0 w 179"/>
                <a:gd name="T19" fmla="*/ 0 h 761"/>
                <a:gd name="T20" fmla="*/ 0 w 179"/>
                <a:gd name="T21" fmla="*/ 0 h 761"/>
                <a:gd name="T22" fmla="*/ 0 w 179"/>
                <a:gd name="T23" fmla="*/ 0 h 7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761"/>
                <a:gd name="T38" fmla="*/ 179 w 179"/>
                <a:gd name="T39" fmla="*/ 761 h 761"/>
                <a:gd name="connsiteX0" fmla="*/ 0 w 10000"/>
                <a:gd name="connsiteY0" fmla="*/ 0 h 9409"/>
                <a:gd name="connsiteX1" fmla="*/ 8883 w 10000"/>
                <a:gd name="connsiteY1" fmla="*/ 1222 h 9409"/>
                <a:gd name="connsiteX2" fmla="*/ 8380 w 10000"/>
                <a:gd name="connsiteY2" fmla="*/ 2720 h 9409"/>
                <a:gd name="connsiteX3" fmla="*/ 8883 w 10000"/>
                <a:gd name="connsiteY3" fmla="*/ 6111 h 9409"/>
                <a:gd name="connsiteX4" fmla="*/ 9888 w 10000"/>
                <a:gd name="connsiteY4" fmla="*/ 8989 h 9409"/>
                <a:gd name="connsiteX5" fmla="*/ 8212 w 10000"/>
                <a:gd name="connsiteY5" fmla="*/ 8634 h 9409"/>
                <a:gd name="connsiteX6" fmla="*/ 6872 w 10000"/>
                <a:gd name="connsiteY6" fmla="*/ 5795 h 9409"/>
                <a:gd name="connsiteX7" fmla="*/ 4525 w 10000"/>
                <a:gd name="connsiteY7" fmla="*/ 3982 h 9409"/>
                <a:gd name="connsiteX8" fmla="*/ 2849 w 10000"/>
                <a:gd name="connsiteY8" fmla="*/ 2681 h 9409"/>
                <a:gd name="connsiteX9" fmla="*/ 1341 w 10000"/>
                <a:gd name="connsiteY9" fmla="*/ 1380 h 9409"/>
                <a:gd name="connsiteX10" fmla="*/ 0 w 10000"/>
                <a:gd name="connsiteY10" fmla="*/ 0 h 9409"/>
                <a:gd name="connsiteX0" fmla="*/ 0 w 10000"/>
                <a:gd name="connsiteY0" fmla="*/ 0 h 10000"/>
                <a:gd name="connsiteX1" fmla="*/ 8380 w 10000"/>
                <a:gd name="connsiteY1" fmla="*/ 2891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2282 w 10000"/>
                <a:gd name="connsiteY9" fmla="*/ 563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0" fmla="*/ 6886 w 8659"/>
                <a:gd name="connsiteY0" fmla="*/ 0 h 9804"/>
                <a:gd name="connsiteX1" fmla="*/ 7542 w 8659"/>
                <a:gd name="connsiteY1" fmla="*/ 6299 h 9804"/>
                <a:gd name="connsiteX2" fmla="*/ 8547 w 8659"/>
                <a:gd name="connsiteY2" fmla="*/ 9358 h 9804"/>
                <a:gd name="connsiteX3" fmla="*/ 6871 w 8659"/>
                <a:gd name="connsiteY3" fmla="*/ 8980 h 9804"/>
                <a:gd name="connsiteX4" fmla="*/ 5531 w 8659"/>
                <a:gd name="connsiteY4" fmla="*/ 5963 h 9804"/>
                <a:gd name="connsiteX5" fmla="*/ 3184 w 8659"/>
                <a:gd name="connsiteY5" fmla="*/ 4036 h 9804"/>
                <a:gd name="connsiteX6" fmla="*/ 1508 w 8659"/>
                <a:gd name="connsiteY6" fmla="*/ 2653 h 9804"/>
                <a:gd name="connsiteX7" fmla="*/ 0 w 8659"/>
                <a:gd name="connsiteY7" fmla="*/ 1271 h 9804"/>
                <a:gd name="connsiteX0" fmla="*/ 10199 w 12247"/>
                <a:gd name="connsiteY0" fmla="*/ 0 h 10000"/>
                <a:gd name="connsiteX1" fmla="*/ 10957 w 12247"/>
                <a:gd name="connsiteY1" fmla="*/ 6425 h 10000"/>
                <a:gd name="connsiteX2" fmla="*/ 12118 w 12247"/>
                <a:gd name="connsiteY2" fmla="*/ 9545 h 10000"/>
                <a:gd name="connsiteX3" fmla="*/ 10182 w 12247"/>
                <a:gd name="connsiteY3" fmla="*/ 9160 h 10000"/>
                <a:gd name="connsiteX4" fmla="*/ 8635 w 12247"/>
                <a:gd name="connsiteY4" fmla="*/ 6082 h 10000"/>
                <a:gd name="connsiteX5" fmla="*/ 5924 w 12247"/>
                <a:gd name="connsiteY5" fmla="*/ 4117 h 10000"/>
                <a:gd name="connsiteX6" fmla="*/ 3989 w 12247"/>
                <a:gd name="connsiteY6" fmla="*/ 2706 h 10000"/>
                <a:gd name="connsiteX7" fmla="*/ 0 w 12247"/>
                <a:gd name="connsiteY7" fmla="*/ 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47" h="10000">
                  <a:moveTo>
                    <a:pt x="10199" y="0"/>
                  </a:moveTo>
                  <a:cubicBezTo>
                    <a:pt x="10199" y="883"/>
                    <a:pt x="10637" y="4834"/>
                    <a:pt x="10957" y="6425"/>
                  </a:cubicBezTo>
                  <a:cubicBezTo>
                    <a:pt x="11277" y="8016"/>
                    <a:pt x="12247" y="9088"/>
                    <a:pt x="12118" y="9545"/>
                  </a:cubicBezTo>
                  <a:cubicBezTo>
                    <a:pt x="11989" y="10000"/>
                    <a:pt x="10763" y="9729"/>
                    <a:pt x="10182" y="9160"/>
                  </a:cubicBezTo>
                  <a:lnTo>
                    <a:pt x="8635" y="6082"/>
                  </a:lnTo>
                  <a:lnTo>
                    <a:pt x="5924" y="4117"/>
                  </a:lnTo>
                  <a:cubicBezTo>
                    <a:pt x="5150" y="3561"/>
                    <a:pt x="4976" y="3385"/>
                    <a:pt x="3989" y="2706"/>
                  </a:cubicBezTo>
                  <a:cubicBezTo>
                    <a:pt x="3002" y="2027"/>
                    <a:pt x="581" y="530"/>
                    <a:pt x="0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3" name="Oval 49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solidFill>
              <a:srgbClr val="2D0284"/>
            </a:solidFill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 rot="20214702">
              <a:off x="524495" y="6360699"/>
              <a:ext cx="385138" cy="340647"/>
              <a:chOff x="4346" y="2304"/>
              <a:chExt cx="984" cy="876"/>
            </a:xfrm>
            <a:noFill/>
          </p:grpSpPr>
          <p:sp>
            <p:nvSpPr>
              <p:cNvPr id="22" name="Freeform 51"/>
              <p:cNvSpPr>
                <a:spLocks/>
              </p:cNvSpPr>
              <p:nvPr/>
            </p:nvSpPr>
            <p:spPr bwMode="auto">
              <a:xfrm>
                <a:off x="4608" y="2304"/>
                <a:ext cx="722" cy="848"/>
              </a:xfrm>
              <a:custGeom>
                <a:avLst/>
                <a:gdLst>
                  <a:gd name="T0" fmla="*/ 0 w 722"/>
                  <a:gd name="T1" fmla="*/ 0 h 848"/>
                  <a:gd name="T2" fmla="*/ 133 w 722"/>
                  <a:gd name="T3" fmla="*/ 43 h 848"/>
                  <a:gd name="T4" fmla="*/ 343 w 722"/>
                  <a:gd name="T5" fmla="*/ 239 h 848"/>
                  <a:gd name="T6" fmla="*/ 486 w 722"/>
                  <a:gd name="T7" fmla="*/ 580 h 848"/>
                  <a:gd name="T8" fmla="*/ 722 w 722"/>
                  <a:gd name="T9" fmla="*/ 848 h 8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2"/>
                  <a:gd name="T16" fmla="*/ 0 h 848"/>
                  <a:gd name="T17" fmla="*/ 722 w 722"/>
                  <a:gd name="T18" fmla="*/ 848 h 8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2" h="848">
                    <a:moveTo>
                      <a:pt x="0" y="0"/>
                    </a:moveTo>
                    <a:cubicBezTo>
                      <a:pt x="21" y="8"/>
                      <a:pt x="75" y="3"/>
                      <a:pt x="133" y="43"/>
                    </a:cubicBezTo>
                    <a:cubicBezTo>
                      <a:pt x="190" y="82"/>
                      <a:pt x="284" y="150"/>
                      <a:pt x="343" y="239"/>
                    </a:cubicBezTo>
                    <a:cubicBezTo>
                      <a:pt x="402" y="328"/>
                      <a:pt x="423" y="478"/>
                      <a:pt x="486" y="580"/>
                    </a:cubicBezTo>
                    <a:cubicBezTo>
                      <a:pt x="549" y="682"/>
                      <a:pt x="673" y="792"/>
                      <a:pt x="722" y="848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FFCC"/>
                  </a:solidFill>
                </a:endParaRPr>
              </a:p>
            </p:txBody>
          </p:sp>
          <p:sp>
            <p:nvSpPr>
              <p:cNvPr id="23" name="Freeform 52"/>
              <p:cNvSpPr>
                <a:spLocks/>
              </p:cNvSpPr>
              <p:nvPr/>
            </p:nvSpPr>
            <p:spPr bwMode="auto">
              <a:xfrm rot="2587948">
                <a:off x="4479" y="2543"/>
                <a:ext cx="771" cy="181"/>
              </a:xfrm>
              <a:custGeom>
                <a:avLst/>
                <a:gdLst>
                  <a:gd name="T0" fmla="*/ 0 w 771"/>
                  <a:gd name="T1" fmla="*/ 2 h 242"/>
                  <a:gd name="T2" fmla="*/ 195 w 771"/>
                  <a:gd name="T3" fmla="*/ 1 h 242"/>
                  <a:gd name="T4" fmla="*/ 435 w 771"/>
                  <a:gd name="T5" fmla="*/ 2 h 242"/>
                  <a:gd name="T6" fmla="*/ 627 w 771"/>
                  <a:gd name="T7" fmla="*/ 7 h 242"/>
                  <a:gd name="T8" fmla="*/ 771 w 771"/>
                  <a:gd name="T9" fmla="*/ 1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1"/>
                  <a:gd name="T16" fmla="*/ 0 h 242"/>
                  <a:gd name="T17" fmla="*/ 771 w 771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1" h="242">
                    <a:moveTo>
                      <a:pt x="0" y="62"/>
                    </a:moveTo>
                    <a:cubicBezTo>
                      <a:pt x="32" y="52"/>
                      <a:pt x="123" y="4"/>
                      <a:pt x="195" y="2"/>
                    </a:cubicBezTo>
                    <a:cubicBezTo>
                      <a:pt x="267" y="0"/>
                      <a:pt x="363" y="18"/>
                      <a:pt x="435" y="50"/>
                    </a:cubicBezTo>
                    <a:cubicBezTo>
                      <a:pt x="507" y="82"/>
                      <a:pt x="571" y="162"/>
                      <a:pt x="627" y="194"/>
                    </a:cubicBezTo>
                    <a:cubicBezTo>
                      <a:pt x="683" y="226"/>
                      <a:pt x="747" y="234"/>
                      <a:pt x="771" y="242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FFCC"/>
                  </a:solidFill>
                </a:endParaRPr>
              </a:p>
            </p:txBody>
          </p:sp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 rot="2587948">
                <a:off x="4462" y="2422"/>
                <a:ext cx="389" cy="265"/>
              </a:xfrm>
              <a:custGeom>
                <a:avLst/>
                <a:gdLst>
                  <a:gd name="T0" fmla="*/ 20 w 389"/>
                  <a:gd name="T1" fmla="*/ 1 h 355"/>
                  <a:gd name="T2" fmla="*/ 229 w 389"/>
                  <a:gd name="T3" fmla="*/ 1 h 355"/>
                  <a:gd name="T4" fmla="*/ 366 w 389"/>
                  <a:gd name="T5" fmla="*/ 4 h 355"/>
                  <a:gd name="T6" fmla="*/ 367 w 389"/>
                  <a:gd name="T7" fmla="*/ 9 h 355"/>
                  <a:gd name="T8" fmla="*/ 283 w 389"/>
                  <a:gd name="T9" fmla="*/ 12 h 355"/>
                  <a:gd name="T10" fmla="*/ 163 w 389"/>
                  <a:gd name="T11" fmla="*/ 14 h 355"/>
                  <a:gd name="T12" fmla="*/ 0 w 389"/>
                  <a:gd name="T13" fmla="*/ 14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"/>
                  <a:gd name="T22" fmla="*/ 0 h 355"/>
                  <a:gd name="T23" fmla="*/ 389 w 389"/>
                  <a:gd name="T24" fmla="*/ 355 h 3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" h="355">
                    <a:moveTo>
                      <a:pt x="20" y="37"/>
                    </a:moveTo>
                    <a:cubicBezTo>
                      <a:pt x="54" y="33"/>
                      <a:pt x="171" y="0"/>
                      <a:pt x="229" y="13"/>
                    </a:cubicBezTo>
                    <a:cubicBezTo>
                      <a:pt x="287" y="26"/>
                      <a:pt x="343" y="77"/>
                      <a:pt x="366" y="113"/>
                    </a:cubicBezTo>
                    <a:cubicBezTo>
                      <a:pt x="389" y="149"/>
                      <a:pt x="381" y="200"/>
                      <a:pt x="367" y="232"/>
                    </a:cubicBezTo>
                    <a:cubicBezTo>
                      <a:pt x="353" y="264"/>
                      <a:pt x="317" y="287"/>
                      <a:pt x="283" y="307"/>
                    </a:cubicBezTo>
                    <a:cubicBezTo>
                      <a:pt x="249" y="327"/>
                      <a:pt x="210" y="343"/>
                      <a:pt x="163" y="349"/>
                    </a:cubicBezTo>
                    <a:cubicBezTo>
                      <a:pt x="116" y="355"/>
                      <a:pt x="34" y="346"/>
                      <a:pt x="0" y="34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FFCC"/>
                  </a:solidFill>
                </a:endParaRPr>
              </a:p>
            </p:txBody>
          </p:sp>
          <p:sp>
            <p:nvSpPr>
              <p:cNvPr id="25" name="Freeform 54"/>
              <p:cNvSpPr>
                <a:spLocks/>
              </p:cNvSpPr>
              <p:nvPr/>
            </p:nvSpPr>
            <p:spPr bwMode="auto">
              <a:xfrm>
                <a:off x="4368" y="2544"/>
                <a:ext cx="882" cy="636"/>
              </a:xfrm>
              <a:custGeom>
                <a:avLst/>
                <a:gdLst>
                  <a:gd name="T0" fmla="*/ 0 w 901"/>
                  <a:gd name="T1" fmla="*/ 0 h 661"/>
                  <a:gd name="T2" fmla="*/ 74 w 901"/>
                  <a:gd name="T3" fmla="*/ 99 h 661"/>
                  <a:gd name="T4" fmla="*/ 245 w 901"/>
                  <a:gd name="T5" fmla="*/ 221 h 661"/>
                  <a:gd name="T6" fmla="*/ 520 w 901"/>
                  <a:gd name="T7" fmla="*/ 306 h 661"/>
                  <a:gd name="T8" fmla="*/ 713 w 901"/>
                  <a:gd name="T9" fmla="*/ 433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"/>
                  <a:gd name="T16" fmla="*/ 0 h 661"/>
                  <a:gd name="T17" fmla="*/ 901 w 901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" h="661">
                    <a:moveTo>
                      <a:pt x="0" y="0"/>
                    </a:moveTo>
                    <a:cubicBezTo>
                      <a:pt x="16" y="25"/>
                      <a:pt x="45" y="95"/>
                      <a:pt x="96" y="152"/>
                    </a:cubicBezTo>
                    <a:cubicBezTo>
                      <a:pt x="147" y="208"/>
                      <a:pt x="215" y="285"/>
                      <a:pt x="308" y="338"/>
                    </a:cubicBezTo>
                    <a:cubicBezTo>
                      <a:pt x="401" y="391"/>
                      <a:pt x="558" y="415"/>
                      <a:pt x="657" y="469"/>
                    </a:cubicBezTo>
                    <a:cubicBezTo>
                      <a:pt x="756" y="523"/>
                      <a:pt x="850" y="621"/>
                      <a:pt x="901" y="661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FFCC"/>
                  </a:solidFill>
                </a:endParaRPr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 rot="2587948">
                <a:off x="4346" y="2672"/>
                <a:ext cx="783" cy="180"/>
              </a:xfrm>
              <a:custGeom>
                <a:avLst/>
                <a:gdLst>
                  <a:gd name="T0" fmla="*/ 0 w 783"/>
                  <a:gd name="T1" fmla="*/ 7 h 241"/>
                  <a:gd name="T2" fmla="*/ 207 w 783"/>
                  <a:gd name="T3" fmla="*/ 10 h 241"/>
                  <a:gd name="T4" fmla="*/ 447 w 783"/>
                  <a:gd name="T5" fmla="*/ 7 h 241"/>
                  <a:gd name="T6" fmla="*/ 639 w 783"/>
                  <a:gd name="T7" fmla="*/ 1 h 241"/>
                  <a:gd name="T8" fmla="*/ 783 w 78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41"/>
                  <a:gd name="T17" fmla="*/ 783 w 78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41">
                    <a:moveTo>
                      <a:pt x="0" y="198"/>
                    </a:moveTo>
                    <a:cubicBezTo>
                      <a:pt x="34" y="205"/>
                      <a:pt x="133" y="241"/>
                      <a:pt x="207" y="240"/>
                    </a:cubicBezTo>
                    <a:cubicBezTo>
                      <a:pt x="281" y="239"/>
                      <a:pt x="375" y="224"/>
                      <a:pt x="447" y="192"/>
                    </a:cubicBezTo>
                    <a:cubicBezTo>
                      <a:pt x="519" y="160"/>
                      <a:pt x="583" y="80"/>
                      <a:pt x="639" y="48"/>
                    </a:cubicBezTo>
                    <a:cubicBezTo>
                      <a:pt x="695" y="16"/>
                      <a:pt x="759" y="8"/>
                      <a:pt x="783" y="0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FFCC"/>
                  </a:solidFill>
                </a:endParaRPr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 rot="2587948">
                <a:off x="4420" y="2341"/>
                <a:ext cx="211" cy="266"/>
              </a:xfrm>
              <a:custGeom>
                <a:avLst/>
                <a:gdLst>
                  <a:gd name="T0" fmla="*/ 0 w 228"/>
                  <a:gd name="T1" fmla="*/ 0 h 357"/>
                  <a:gd name="T2" fmla="*/ 144 w 228"/>
                  <a:gd name="T3" fmla="*/ 1 h 357"/>
                  <a:gd name="T4" fmla="*/ 225 w 228"/>
                  <a:gd name="T5" fmla="*/ 7 h 357"/>
                  <a:gd name="T6" fmla="*/ 123 w 228"/>
                  <a:gd name="T7" fmla="*/ 13 h 357"/>
                  <a:gd name="T8" fmla="*/ 0 w 228"/>
                  <a:gd name="T9" fmla="*/ 14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"/>
                  <a:gd name="T16" fmla="*/ 0 h 357"/>
                  <a:gd name="T17" fmla="*/ 228 w 228"/>
                  <a:gd name="T18" fmla="*/ 357 h 357"/>
                  <a:gd name="connsiteX0" fmla="*/ 0 w 10000"/>
                  <a:gd name="connsiteY0" fmla="*/ 0 h 10259"/>
                  <a:gd name="connsiteX1" fmla="*/ 6316 w 10000"/>
                  <a:gd name="connsiteY1" fmla="*/ 1345 h 10259"/>
                  <a:gd name="connsiteX2" fmla="*/ 9868 w 10000"/>
                  <a:gd name="connsiteY2" fmla="*/ 5294 h 10259"/>
                  <a:gd name="connsiteX3" fmla="*/ 5395 w 10000"/>
                  <a:gd name="connsiteY3" fmla="*/ 9328 h 10259"/>
                  <a:gd name="connsiteX4" fmla="*/ 4224 w 10000"/>
                  <a:gd name="connsiteY4" fmla="*/ 10259 h 10259"/>
                  <a:gd name="connsiteX0" fmla="*/ 0 w 10000"/>
                  <a:gd name="connsiteY0" fmla="*/ 0 h 9946"/>
                  <a:gd name="connsiteX1" fmla="*/ 6316 w 10000"/>
                  <a:gd name="connsiteY1" fmla="*/ 1345 h 9946"/>
                  <a:gd name="connsiteX2" fmla="*/ 9868 w 10000"/>
                  <a:gd name="connsiteY2" fmla="*/ 5294 h 9946"/>
                  <a:gd name="connsiteX3" fmla="*/ 5395 w 10000"/>
                  <a:gd name="connsiteY3" fmla="*/ 9328 h 9946"/>
                  <a:gd name="connsiteX4" fmla="*/ 3692 w 10000"/>
                  <a:gd name="connsiteY4" fmla="*/ 9005 h 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946">
                    <a:moveTo>
                      <a:pt x="0" y="0"/>
                    </a:moveTo>
                    <a:cubicBezTo>
                      <a:pt x="2281" y="224"/>
                      <a:pt x="4693" y="476"/>
                      <a:pt x="6316" y="1345"/>
                    </a:cubicBezTo>
                    <a:cubicBezTo>
                      <a:pt x="7939" y="2213"/>
                      <a:pt x="10000" y="3978"/>
                      <a:pt x="9868" y="5294"/>
                    </a:cubicBezTo>
                    <a:cubicBezTo>
                      <a:pt x="9737" y="6611"/>
                      <a:pt x="6424" y="8710"/>
                      <a:pt x="5395" y="9328"/>
                    </a:cubicBezTo>
                    <a:cubicBezTo>
                      <a:pt x="4366" y="9946"/>
                      <a:pt x="4832" y="9005"/>
                      <a:pt x="3692" y="900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FFCC"/>
                  </a:solidFill>
                </a:endParaRPr>
              </a:p>
            </p:txBody>
          </p:sp>
        </p:grpSp>
        <p:sp>
          <p:nvSpPr>
            <p:cNvPr id="15" name="Freeform 57"/>
            <p:cNvSpPr>
              <a:spLocks/>
            </p:cNvSpPr>
            <p:nvPr/>
          </p:nvSpPr>
          <p:spPr bwMode="auto">
            <a:xfrm rot="20214702">
              <a:off x="246063" y="6440488"/>
              <a:ext cx="106362" cy="52387"/>
            </a:xfrm>
            <a:custGeom>
              <a:avLst/>
              <a:gdLst>
                <a:gd name="T0" fmla="*/ 0 w 255"/>
                <a:gd name="T1" fmla="*/ 0 h 132"/>
                <a:gd name="T2" fmla="*/ 0 w 255"/>
                <a:gd name="T3" fmla="*/ 0 h 132"/>
                <a:gd name="T4" fmla="*/ 0 w 255"/>
                <a:gd name="T5" fmla="*/ 0 h 132"/>
                <a:gd name="T6" fmla="*/ 0 60000 65536"/>
                <a:gd name="T7" fmla="*/ 0 60000 65536"/>
                <a:gd name="T8" fmla="*/ 0 60000 65536"/>
                <a:gd name="T9" fmla="*/ 0 w 255"/>
                <a:gd name="T10" fmla="*/ 0 h 132"/>
                <a:gd name="T11" fmla="*/ 255 w 255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" h="132">
                  <a:moveTo>
                    <a:pt x="255" y="0"/>
                  </a:moveTo>
                  <a:cubicBezTo>
                    <a:pt x="214" y="6"/>
                    <a:pt x="18" y="11"/>
                    <a:pt x="9" y="33"/>
                  </a:cubicBezTo>
                  <a:cubicBezTo>
                    <a:pt x="0" y="55"/>
                    <a:pt x="159" y="112"/>
                    <a:pt x="198" y="132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6" name="Freeform 61"/>
            <p:cNvSpPr>
              <a:spLocks/>
            </p:cNvSpPr>
            <p:nvPr/>
          </p:nvSpPr>
          <p:spPr bwMode="auto">
            <a:xfrm rot="20214702" flipH="1">
              <a:off x="396875" y="6380163"/>
              <a:ext cx="117475" cy="52387"/>
            </a:xfrm>
            <a:custGeom>
              <a:avLst/>
              <a:gdLst>
                <a:gd name="T0" fmla="*/ 0 w 173"/>
                <a:gd name="T1" fmla="*/ 0 h 129"/>
                <a:gd name="T2" fmla="*/ 0 w 173"/>
                <a:gd name="T3" fmla="*/ 0 h 129"/>
                <a:gd name="T4" fmla="*/ 0 w 173"/>
                <a:gd name="T5" fmla="*/ 0 h 129"/>
                <a:gd name="T6" fmla="*/ 0 w 17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29"/>
                <a:gd name="T14" fmla="*/ 173 w 17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29">
                  <a:moveTo>
                    <a:pt x="173" y="63"/>
                  </a:moveTo>
                  <a:cubicBezTo>
                    <a:pt x="156" y="53"/>
                    <a:pt x="102" y="6"/>
                    <a:pt x="73" y="3"/>
                  </a:cubicBezTo>
                  <a:cubicBezTo>
                    <a:pt x="44" y="0"/>
                    <a:pt x="2" y="22"/>
                    <a:pt x="1" y="43"/>
                  </a:cubicBezTo>
                  <a:cubicBezTo>
                    <a:pt x="0" y="64"/>
                    <a:pt x="55" y="111"/>
                    <a:pt x="69" y="12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auto">
            <a:xfrm rot="20214702">
              <a:off x="485775" y="6257925"/>
              <a:ext cx="107950" cy="107950"/>
            </a:xfrm>
            <a:custGeom>
              <a:avLst/>
              <a:gdLst>
                <a:gd name="T0" fmla="*/ 0 w 264"/>
                <a:gd name="T1" fmla="*/ 0 h 261"/>
                <a:gd name="T2" fmla="*/ 0 w 264"/>
                <a:gd name="T3" fmla="*/ 0 h 261"/>
                <a:gd name="T4" fmla="*/ 0 w 264"/>
                <a:gd name="T5" fmla="*/ 0 h 261"/>
                <a:gd name="T6" fmla="*/ 0 w 264"/>
                <a:gd name="T7" fmla="*/ 0 h 261"/>
                <a:gd name="T8" fmla="*/ 0 w 264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61"/>
                <a:gd name="T17" fmla="*/ 264 w 264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61">
                  <a:moveTo>
                    <a:pt x="0" y="130"/>
                  </a:moveTo>
                  <a:cubicBezTo>
                    <a:pt x="25" y="121"/>
                    <a:pt x="106" y="100"/>
                    <a:pt x="150" y="78"/>
                  </a:cubicBezTo>
                  <a:lnTo>
                    <a:pt x="264" y="0"/>
                  </a:lnTo>
                  <a:lnTo>
                    <a:pt x="146" y="135"/>
                  </a:lnTo>
                  <a:cubicBezTo>
                    <a:pt x="115" y="179"/>
                    <a:pt x="94" y="235"/>
                    <a:pt x="80" y="261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 rot="18456832" flipH="1">
              <a:off x="412750" y="6197600"/>
              <a:ext cx="304800" cy="25400"/>
            </a:xfrm>
            <a:custGeom>
              <a:avLst/>
              <a:gdLst>
                <a:gd name="T0" fmla="*/ 0 w 808"/>
                <a:gd name="T1" fmla="*/ 0 h 66"/>
                <a:gd name="T2" fmla="*/ 0 w 808"/>
                <a:gd name="T3" fmla="*/ 0 h 66"/>
                <a:gd name="T4" fmla="*/ 0 w 808"/>
                <a:gd name="T5" fmla="*/ 0 h 66"/>
                <a:gd name="T6" fmla="*/ 0 w 808"/>
                <a:gd name="T7" fmla="*/ 0 h 66"/>
                <a:gd name="T8" fmla="*/ 0 w 80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66"/>
                <a:gd name="T17" fmla="*/ 808 w 80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66">
                  <a:moveTo>
                    <a:pt x="808" y="0"/>
                  </a:moveTo>
                  <a:cubicBezTo>
                    <a:pt x="774" y="6"/>
                    <a:pt x="683" y="25"/>
                    <a:pt x="604" y="35"/>
                  </a:cubicBezTo>
                  <a:cubicBezTo>
                    <a:pt x="525" y="45"/>
                    <a:pt x="402" y="54"/>
                    <a:pt x="332" y="59"/>
                  </a:cubicBezTo>
                  <a:cubicBezTo>
                    <a:pt x="262" y="64"/>
                    <a:pt x="239" y="66"/>
                    <a:pt x="184" y="63"/>
                  </a:cubicBezTo>
                  <a:cubicBezTo>
                    <a:pt x="129" y="60"/>
                    <a:pt x="38" y="44"/>
                    <a:pt x="0" y="3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auto">
            <a:xfrm rot="20214702">
              <a:off x="517525" y="6172200"/>
              <a:ext cx="187325" cy="192088"/>
            </a:xfrm>
            <a:custGeom>
              <a:avLst/>
              <a:gdLst>
                <a:gd name="T0" fmla="*/ 0 w 441"/>
                <a:gd name="T1" fmla="*/ 0 h 471"/>
                <a:gd name="T2" fmla="*/ 0 w 441"/>
                <a:gd name="T3" fmla="*/ 0 h 471"/>
                <a:gd name="T4" fmla="*/ 0 w 441"/>
                <a:gd name="T5" fmla="*/ 0 h 471"/>
                <a:gd name="T6" fmla="*/ 0 w 441"/>
                <a:gd name="T7" fmla="*/ 0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471"/>
                <a:gd name="T14" fmla="*/ 441 w 441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471">
                  <a:moveTo>
                    <a:pt x="0" y="471"/>
                  </a:moveTo>
                  <a:cubicBezTo>
                    <a:pt x="21" y="438"/>
                    <a:pt x="73" y="342"/>
                    <a:pt x="126" y="276"/>
                  </a:cubicBezTo>
                  <a:cubicBezTo>
                    <a:pt x="179" y="210"/>
                    <a:pt x="264" y="121"/>
                    <a:pt x="316" y="75"/>
                  </a:cubicBezTo>
                  <a:cubicBezTo>
                    <a:pt x="368" y="29"/>
                    <a:pt x="415" y="16"/>
                    <a:pt x="441" y="0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auto">
            <a:xfrm rot="20214702">
              <a:off x="411163" y="6454775"/>
              <a:ext cx="39687" cy="65088"/>
            </a:xfrm>
            <a:custGeom>
              <a:avLst/>
              <a:gdLst>
                <a:gd name="T0" fmla="*/ 0 w 94"/>
                <a:gd name="T1" fmla="*/ 0 h 159"/>
                <a:gd name="T2" fmla="*/ 0 w 94"/>
                <a:gd name="T3" fmla="*/ 0 h 159"/>
                <a:gd name="T4" fmla="*/ 0 w 94"/>
                <a:gd name="T5" fmla="*/ 0 h 159"/>
                <a:gd name="T6" fmla="*/ 0 w 94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59"/>
                <a:gd name="T14" fmla="*/ 94 w 94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59">
                  <a:moveTo>
                    <a:pt x="94" y="0"/>
                  </a:moveTo>
                  <a:cubicBezTo>
                    <a:pt x="81" y="5"/>
                    <a:pt x="30" y="14"/>
                    <a:pt x="16" y="33"/>
                  </a:cubicBezTo>
                  <a:cubicBezTo>
                    <a:pt x="2" y="52"/>
                    <a:pt x="0" y="93"/>
                    <a:pt x="7" y="114"/>
                  </a:cubicBezTo>
                  <a:cubicBezTo>
                    <a:pt x="14" y="135"/>
                    <a:pt x="48" y="150"/>
                    <a:pt x="58" y="15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auto">
            <a:xfrm rot="20214702">
              <a:off x="520700" y="6543675"/>
              <a:ext cx="31750" cy="73025"/>
            </a:xfrm>
            <a:custGeom>
              <a:avLst/>
              <a:gdLst>
                <a:gd name="T0" fmla="*/ 0 w 75"/>
                <a:gd name="T1" fmla="*/ 0 h 179"/>
                <a:gd name="T2" fmla="*/ 0 w 75"/>
                <a:gd name="T3" fmla="*/ 0 h 179"/>
                <a:gd name="T4" fmla="*/ 0 w 75"/>
                <a:gd name="T5" fmla="*/ 0 h 179"/>
                <a:gd name="T6" fmla="*/ 0 60000 65536"/>
                <a:gd name="T7" fmla="*/ 0 60000 65536"/>
                <a:gd name="T8" fmla="*/ 0 60000 65536"/>
                <a:gd name="T9" fmla="*/ 0 w 75"/>
                <a:gd name="T10" fmla="*/ 0 h 179"/>
                <a:gd name="T11" fmla="*/ 75 w 75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79">
                  <a:moveTo>
                    <a:pt x="0" y="0"/>
                  </a:moveTo>
                  <a:cubicBezTo>
                    <a:pt x="8" y="28"/>
                    <a:pt x="35" y="165"/>
                    <a:pt x="47" y="172"/>
                  </a:cubicBezTo>
                  <a:cubicBezTo>
                    <a:pt x="59" y="179"/>
                    <a:pt x="69" y="72"/>
                    <a:pt x="75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</p:grpSp>
      <p:cxnSp>
        <p:nvCxnSpPr>
          <p:cNvPr id="1029" name="Straight Connector 46"/>
          <p:cNvCxnSpPr>
            <a:cxnSpLocks noChangeShapeType="1"/>
          </p:cNvCxnSpPr>
          <p:nvPr userDrawn="1"/>
        </p:nvCxnSpPr>
        <p:spPr bwMode="auto">
          <a:xfrm>
            <a:off x="682625" y="6315075"/>
            <a:ext cx="8361363" cy="0"/>
          </a:xfrm>
          <a:prstGeom prst="line">
            <a:avLst/>
          </a:prstGeom>
          <a:noFill/>
          <a:ln w="69850" cap="rnd" cmpd="thickThin" algn="ctr">
            <a:solidFill>
              <a:srgbClr val="4103BD"/>
            </a:solidFill>
            <a:round/>
            <a:headEnd/>
            <a:tailEnd type="none" w="med" len="lg"/>
          </a:ln>
        </p:spPr>
      </p:cxnSp>
      <p:sp>
        <p:nvSpPr>
          <p:cNvPr id="29" name="Text Box 13"/>
          <p:cNvSpPr txBox="1">
            <a:spLocks noChangeArrowheads="1"/>
          </p:cNvSpPr>
          <p:nvPr userDrawn="1"/>
        </p:nvSpPr>
        <p:spPr bwMode="auto">
          <a:xfrm>
            <a:off x="4629150" y="6421438"/>
            <a:ext cx="4502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i="0" dirty="0" smtClean="0">
                <a:solidFill>
                  <a:srgbClr val="FFFFCC"/>
                </a:solidFill>
              </a:rPr>
              <a:t>S. R. Cranmer, Oct. 3, 2012,  Haystack Observatory</a:t>
            </a:r>
            <a:endParaRPr lang="el-GR" sz="1200" i="0" dirty="0">
              <a:solidFill>
                <a:srgbClr val="FFFFCC"/>
              </a:solidFill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test\My%20Documents\Presentations\Haystack%202012%20Mdot\cranmer_haystack_granule.mpg" TargetMode="Externa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test\My%20Documents\Presentations\Haystack%202012%20Mdot\cranmer_haystack_steffen.mpg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test\My%20Documents\Presentations\Haystack%202012%20Mdot\cranmer_haystackt_pfss.mpg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ia_304_bw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7000" contrast="24000"/>
          </a:blip>
          <a:srcRect/>
          <a:stretch>
            <a:fillRect/>
          </a:stretch>
        </p:blipFill>
        <p:spPr bwMode="auto">
          <a:xfrm>
            <a:off x="3536950" y="2176358"/>
            <a:ext cx="202565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druck_eclipse_mood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900" t="5141" r="1799"/>
          <a:stretch>
            <a:fillRect/>
          </a:stretch>
        </p:blipFill>
        <p:spPr bwMode="auto">
          <a:xfrm>
            <a:off x="0" y="76200"/>
            <a:ext cx="9144000" cy="624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81000"/>
            <a:ext cx="8839200" cy="896937"/>
          </a:xfrm>
          <a:noFill/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Stellar Wind Theory</a:t>
            </a:r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990600" y="4953000"/>
            <a:ext cx="723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i="0" dirty="0">
                <a:solidFill>
                  <a:srgbClr val="FFFFCC"/>
                </a:solidFill>
                <a:latin typeface="Arial" charset="0"/>
              </a:rPr>
              <a:t>Steven R. </a:t>
            </a:r>
            <a:r>
              <a:rPr lang="en-US" b="1" i="0" dirty="0" smtClean="0">
                <a:solidFill>
                  <a:srgbClr val="FFFFCC"/>
                </a:solidFill>
                <a:latin typeface="Arial" charset="0"/>
              </a:rPr>
              <a:t>Cranmer</a:t>
            </a:r>
            <a:r>
              <a:rPr lang="en-US" b="1" i="0" dirty="0">
                <a:solidFill>
                  <a:srgbClr val="FFFFCC"/>
                </a:solidFill>
                <a:latin typeface="Arial" charset="0"/>
              </a:rPr>
              <a:t/>
            </a:r>
            <a:br>
              <a:rPr lang="en-US" b="1" i="0" dirty="0">
                <a:solidFill>
                  <a:srgbClr val="FFFFCC"/>
                </a:solidFill>
                <a:latin typeface="Arial" charset="0"/>
              </a:rPr>
            </a:br>
            <a:r>
              <a:rPr lang="en-US" sz="2000" b="1" dirty="0">
                <a:solidFill>
                  <a:srgbClr val="FFFFCC"/>
                </a:solidFill>
                <a:latin typeface="Arial" charset="0"/>
              </a:rPr>
              <a:t>Harvard-Smithsonian Center for </a:t>
            </a:r>
            <a:r>
              <a:rPr lang="en-US" sz="2000" b="1" dirty="0" smtClean="0">
                <a:solidFill>
                  <a:srgbClr val="FFFFCC"/>
                </a:solidFill>
                <a:latin typeface="Arial" charset="0"/>
              </a:rPr>
              <a:t>Astrophysics</a:t>
            </a:r>
          </a:p>
          <a:p>
            <a:pPr algn="ctr">
              <a:lnSpc>
                <a:spcPct val="115000"/>
              </a:lnSpc>
            </a:pPr>
            <a:r>
              <a:rPr lang="en-US" sz="800" b="1" dirty="0" smtClean="0">
                <a:solidFill>
                  <a:srgbClr val="FFFFCC"/>
                </a:solidFill>
                <a:latin typeface="Arial" charset="0"/>
              </a:rPr>
              <a:t>  </a:t>
            </a:r>
          </a:p>
          <a:p>
            <a:pPr algn="ctr">
              <a:lnSpc>
                <a:spcPct val="115000"/>
              </a:lnSpc>
            </a:pPr>
            <a:r>
              <a:rPr lang="en-US" sz="1800" b="1" i="0" dirty="0" smtClean="0">
                <a:solidFill>
                  <a:srgbClr val="FFFFCC"/>
                </a:solidFill>
                <a:latin typeface="Arial" charset="0"/>
              </a:rPr>
              <a:t>with A. van </a:t>
            </a:r>
            <a:r>
              <a:rPr lang="en-US" sz="1800" b="1" i="0" dirty="0" err="1" smtClean="0">
                <a:solidFill>
                  <a:srgbClr val="FFFFCC"/>
                </a:solidFill>
                <a:latin typeface="Arial" charset="0"/>
              </a:rPr>
              <a:t>Ballegooijen</a:t>
            </a:r>
            <a:r>
              <a:rPr lang="en-US" sz="1800" b="1" i="0" dirty="0" smtClean="0">
                <a:solidFill>
                  <a:srgbClr val="FFFFCC"/>
                </a:solidFill>
                <a:latin typeface="Arial" charset="0"/>
              </a:rPr>
              <a:t>, S. Saar, A. Dupree, N. </a:t>
            </a:r>
            <a:r>
              <a:rPr lang="en-US" sz="1800" b="1" i="0" dirty="0" err="1" smtClean="0">
                <a:solidFill>
                  <a:srgbClr val="FFFFCC"/>
                </a:solidFill>
                <a:latin typeface="Arial" charset="0"/>
              </a:rPr>
              <a:t>Brickhouse</a:t>
            </a:r>
            <a:r>
              <a:rPr lang="en-US" sz="1800" b="1" i="0" dirty="0" smtClean="0">
                <a:solidFill>
                  <a:srgbClr val="FFFFCC"/>
                </a:solidFill>
                <a:latin typeface="Arial" charset="0"/>
              </a:rPr>
              <a:t>, et al.</a:t>
            </a:r>
            <a:endParaRPr lang="en-US" sz="1800" i="0" dirty="0">
              <a:solidFill>
                <a:schemeClr val="tx2"/>
              </a:solidFill>
            </a:endParaRPr>
          </a:p>
        </p:txBody>
      </p:sp>
      <p:pic>
        <p:nvPicPr>
          <p:cNvPr id="2053" name="Picture 8" descr="logo_harvard_s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4000"/>
          </a:blip>
          <a:srcRect/>
          <a:stretch>
            <a:fillRect/>
          </a:stretch>
        </p:blipFill>
        <p:spPr bwMode="auto">
          <a:xfrm>
            <a:off x="8153400" y="5334000"/>
            <a:ext cx="6683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logo_si_s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334000"/>
            <a:ext cx="7620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Rapid rotation:  impact on mass loss</a:t>
            </a:r>
          </a:p>
        </p:txBody>
      </p:sp>
      <p:pic>
        <p:nvPicPr>
          <p:cNvPr id="9219" name="Picture 5" descr="mdot_latitude.gif"/>
          <p:cNvPicPr>
            <a:picLocks noChangeAspect="1"/>
          </p:cNvPicPr>
          <p:nvPr/>
        </p:nvPicPr>
        <p:blipFill>
          <a:blip r:embed="rId2" cstate="print"/>
          <a:srcRect r="51917"/>
          <a:stretch>
            <a:fillRect/>
          </a:stretch>
        </p:blipFill>
        <p:spPr bwMode="auto">
          <a:xfrm>
            <a:off x="762000" y="785813"/>
            <a:ext cx="366395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762000" y="785813"/>
            <a:ext cx="7620000" cy="5337175"/>
            <a:chOff x="762000" y="785813"/>
            <a:chExt cx="7620000" cy="5337175"/>
          </a:xfrm>
        </p:grpSpPr>
        <p:pic>
          <p:nvPicPr>
            <p:cNvPr id="5" name="Picture 5" descr="mdot_latitud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785813"/>
              <a:ext cx="7620000" cy="533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1" name="TextBox 6"/>
            <p:cNvSpPr txBox="1">
              <a:spLocks noChangeArrowheads="1"/>
            </p:cNvSpPr>
            <p:nvPr/>
          </p:nvSpPr>
          <p:spPr bwMode="auto">
            <a:xfrm>
              <a:off x="5181600" y="5105400"/>
              <a:ext cx="2057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0" dirty="0">
                  <a:solidFill>
                    <a:srgbClr val="CC0000"/>
                  </a:solidFill>
                </a:rPr>
                <a:t>(Cranmer 1996)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Rapid rotation:  impact on mass loss</a:t>
            </a:r>
          </a:p>
        </p:txBody>
      </p: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2895600" y="3011488"/>
            <a:ext cx="3352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0" dirty="0">
                <a:solidFill>
                  <a:srgbClr val="FF7C80"/>
                </a:solidFill>
              </a:rPr>
              <a:t>(</a:t>
            </a:r>
            <a:r>
              <a:rPr lang="en-US" sz="1600" b="1" i="0" dirty="0" err="1">
                <a:solidFill>
                  <a:srgbClr val="FF7C80"/>
                </a:solidFill>
              </a:rPr>
              <a:t>Dwarkadas</a:t>
            </a:r>
            <a:r>
              <a:rPr lang="en-US" sz="1600" b="1" i="0" dirty="0">
                <a:solidFill>
                  <a:srgbClr val="FF7C80"/>
                </a:solidFill>
              </a:rPr>
              <a:t> &amp; </a:t>
            </a:r>
            <a:r>
              <a:rPr lang="en-US" sz="1600" b="1" i="0" dirty="0" err="1">
                <a:solidFill>
                  <a:srgbClr val="FF7C80"/>
                </a:solidFill>
              </a:rPr>
              <a:t>Owocki</a:t>
            </a:r>
            <a:r>
              <a:rPr lang="en-US" sz="1600" b="1" i="0" dirty="0">
                <a:solidFill>
                  <a:srgbClr val="FF7C80"/>
                </a:solidFill>
              </a:rPr>
              <a:t> 2002)</a:t>
            </a:r>
          </a:p>
        </p:txBody>
      </p:sp>
      <p:pic>
        <p:nvPicPr>
          <p:cNvPr id="10244" name="Picture 4" descr="lbv_prolat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6294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2725" y="3505200"/>
            <a:ext cx="8645525" cy="2389188"/>
            <a:chOff x="213021" y="3505200"/>
            <a:chExt cx="8645230" cy="2388837"/>
          </a:xfrm>
        </p:grpSpPr>
        <p:pic>
          <p:nvPicPr>
            <p:cNvPr id="102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486" t="16457" r="13715" b="16457"/>
            <a:stretch>
              <a:fillRect/>
            </a:stretch>
          </p:blipFill>
          <p:spPr bwMode="auto">
            <a:xfrm>
              <a:off x="213021" y="3581400"/>
              <a:ext cx="2785457" cy="231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b="2182"/>
            <a:stretch>
              <a:fillRect/>
            </a:stretch>
          </p:blipFill>
          <p:spPr bwMode="auto">
            <a:xfrm>
              <a:off x="3204215" y="3810000"/>
              <a:ext cx="3448050" cy="1883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400000">
              <a:off x="6681508" y="3681693"/>
              <a:ext cx="2353235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Massive star evolution:  winds matter!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8125" y="797658"/>
            <a:ext cx="9011653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6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Mass loss affects evolutionary tracks (isochrones, cluster HB/RGB), SN yields.</a:t>
            </a:r>
          </a:p>
          <a:p>
            <a:pPr marL="169863" indent="-169863">
              <a:lnSpc>
                <a:spcPct val="95000"/>
              </a:lnSpc>
              <a:spcBef>
                <a:spcPts val="6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Hot-star winds influence ISM abundances &amp; ionization state of Galaxy</a:t>
            </a:r>
            <a:r>
              <a:rPr lang="en-US" sz="2000" i="0" dirty="0" smtClean="0">
                <a:solidFill>
                  <a:srgbClr val="FFFFCC"/>
                </a:solidFill>
              </a:rPr>
              <a:t>.</a:t>
            </a:r>
          </a:p>
          <a:p>
            <a:pPr marL="169863" indent="-169863">
              <a:lnSpc>
                <a:spcPct val="95000"/>
              </a:lnSpc>
              <a:spcBef>
                <a:spcPts val="6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b="1" i="0" dirty="0" smtClean="0">
                <a:solidFill>
                  <a:srgbClr val="50C1FA"/>
                </a:solidFill>
              </a:rPr>
              <a:t>Wolf-</a:t>
            </a:r>
            <a:r>
              <a:rPr lang="en-US" sz="2000" b="1" i="0" dirty="0" err="1" smtClean="0">
                <a:solidFill>
                  <a:srgbClr val="50C1FA"/>
                </a:solidFill>
              </a:rPr>
              <a:t>Rayet</a:t>
            </a:r>
            <a:r>
              <a:rPr lang="en-US" sz="2000" b="1" i="0" dirty="0" smtClean="0">
                <a:solidFill>
                  <a:srgbClr val="50C1FA"/>
                </a:solidFill>
              </a:rPr>
              <a:t> stars:</a:t>
            </a:r>
            <a:r>
              <a:rPr lang="en-US" sz="2000" i="0" dirty="0" smtClean="0">
                <a:solidFill>
                  <a:srgbClr val="FFFFCC"/>
                </a:solidFill>
              </a:rPr>
              <a:t>  H stripped off by O-star wind;  dense, multiple-scattering CAK.</a:t>
            </a:r>
            <a:endParaRPr lang="en-US" sz="2000" i="0" dirty="0">
              <a:solidFill>
                <a:srgbClr val="FFFFCC"/>
              </a:solidFill>
            </a:endParaRPr>
          </a:p>
        </p:txBody>
      </p:sp>
      <p:pic>
        <p:nvPicPr>
          <p:cNvPr id="14" name="Picture 13" descr="NGC-6888-WR-136.gif"/>
          <p:cNvPicPr>
            <a:picLocks noChangeAspect="1"/>
          </p:cNvPicPr>
          <p:nvPr/>
        </p:nvPicPr>
        <p:blipFill>
          <a:blip r:embed="rId2" cstate="print"/>
          <a:srcRect l="3967" r="3967"/>
          <a:stretch>
            <a:fillRect/>
          </a:stretch>
        </p:blipFill>
        <p:spPr>
          <a:xfrm>
            <a:off x="6261933" y="2057400"/>
            <a:ext cx="2693573" cy="384048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2400" y="2057400"/>
            <a:ext cx="5977956" cy="3858399"/>
            <a:chOff x="152400" y="2133600"/>
            <a:chExt cx="5977956" cy="3858399"/>
          </a:xfrm>
        </p:grpSpPr>
        <p:pic>
          <p:nvPicPr>
            <p:cNvPr id="15" name="Picture 14" descr="massive_return_plot.gif"/>
            <p:cNvPicPr>
              <a:picLocks noChangeAspect="1"/>
            </p:cNvPicPr>
            <p:nvPr/>
          </p:nvPicPr>
          <p:blipFill>
            <a:blip r:embed="rId3" cstate="print">
              <a:lum/>
            </a:blip>
            <a:stretch>
              <a:fillRect/>
            </a:stretch>
          </p:blipFill>
          <p:spPr>
            <a:xfrm>
              <a:off x="152400" y="2133600"/>
              <a:ext cx="5977956" cy="38404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66800" y="3228474"/>
              <a:ext cx="190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SN (</a:t>
              </a:r>
              <a:r>
                <a:rPr lang="en-US" sz="1600" b="1" i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Ib</a:t>
              </a:r>
              <a:r>
                <a:rPr lang="en-US" sz="1600" b="1" i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600" b="1" i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Ic</a:t>
              </a:r>
              <a:r>
                <a:rPr lang="en-US" sz="1600" b="1" i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II)</a:t>
              </a:r>
              <a:endParaRPr lang="en-US" sz="1600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4378" y="2356021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NS/BH</a:t>
              </a:r>
              <a:endParaRPr lang="en-US" sz="1600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62400" y="2971800"/>
              <a:ext cx="190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 smtClean="0">
                  <a:latin typeface="Arial" pitchFamily="34" charset="0"/>
                  <a:cs typeface="Arial" pitchFamily="34" charset="0"/>
                </a:rPr>
                <a:t>W-R  (WC)</a:t>
              </a:r>
              <a:endParaRPr lang="en-US" sz="16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20460103">
              <a:off x="4291264" y="4359442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 smtClean="0">
                  <a:latin typeface="Arial" pitchFamily="34" charset="0"/>
                  <a:cs typeface="Arial" pitchFamily="34" charset="0"/>
                </a:rPr>
                <a:t>LBV</a:t>
              </a:r>
              <a:endParaRPr lang="en-US" sz="16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43200" y="43434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RSG</a:t>
              </a:r>
              <a:endParaRPr lang="en-US" sz="1600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644633">
              <a:off x="3810000" y="3830249"/>
              <a:ext cx="190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 smtClean="0">
                  <a:latin typeface="Arial" pitchFamily="34" charset="0"/>
                  <a:cs typeface="Arial" pitchFamily="34" charset="0"/>
                </a:rPr>
                <a:t>W-R  (WN)</a:t>
              </a:r>
              <a:endParaRPr lang="en-US" sz="16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20737129">
              <a:off x="4134853" y="47244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BSG</a:t>
              </a:r>
              <a:endParaRPr lang="en-US" sz="1600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06878" y="4860758"/>
              <a:ext cx="1108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dirty="0" smtClean="0">
                  <a:latin typeface="Arial" pitchFamily="34" charset="0"/>
                  <a:cs typeface="Arial" pitchFamily="34" charset="0"/>
                </a:rPr>
                <a:t>O-star</a:t>
              </a:r>
              <a:endParaRPr lang="en-US" sz="16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" y="5715000"/>
              <a:ext cx="190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0" dirty="0" smtClean="0">
                  <a:latin typeface="+mn-lt"/>
                  <a:cs typeface="Arial" pitchFamily="34" charset="0"/>
                </a:rPr>
                <a:t>Castor (1993)</a:t>
              </a:r>
              <a:endParaRPr lang="en-US" sz="1200" i="0" dirty="0">
                <a:latin typeface="+mn-lt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010400" y="5378116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0" dirty="0" smtClean="0">
                <a:solidFill>
                  <a:schemeClr val="bg1"/>
                </a:solidFill>
              </a:rPr>
              <a:t>NGC 6888 (WR 136)</a:t>
            </a:r>
          </a:p>
          <a:p>
            <a:pPr algn="r"/>
            <a:r>
              <a:rPr lang="en-US" sz="1400" i="0" dirty="0" smtClean="0">
                <a:solidFill>
                  <a:schemeClr val="bg1"/>
                </a:solidFill>
              </a:rPr>
              <a:t>J.-P. </a:t>
            </a:r>
            <a:r>
              <a:rPr lang="en-US" sz="1400" i="0" dirty="0" err="1" smtClean="0">
                <a:solidFill>
                  <a:schemeClr val="bg1"/>
                </a:solidFill>
              </a:rPr>
              <a:t>Metsavainio</a:t>
            </a:r>
            <a:endParaRPr lang="en-US" sz="1400" i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Be stars:  “</a:t>
            </a:r>
            <a:r>
              <a:rPr lang="en-US" dirty="0" err="1" smtClean="0">
                <a:solidFill>
                  <a:srgbClr val="FFFFCC"/>
                </a:solidFill>
              </a:rPr>
              <a:t>decretion</a:t>
            </a:r>
            <a:r>
              <a:rPr lang="en-US" dirty="0" smtClean="0">
                <a:solidFill>
                  <a:srgbClr val="FFFFCC"/>
                </a:solidFill>
              </a:rPr>
              <a:t> disks”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724400" y="809625"/>
            <a:ext cx="4279900" cy="3000375"/>
            <a:chOff x="4724400" y="809625"/>
            <a:chExt cx="4279900" cy="3000375"/>
          </a:xfrm>
        </p:grpSpPr>
        <p:pic>
          <p:nvPicPr>
            <p:cNvPr id="13321" name="Picture 4" descr="bestar_nice0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 t="1955" b="1955"/>
            <a:stretch>
              <a:fillRect/>
            </a:stretch>
          </p:blipFill>
          <p:spPr bwMode="auto">
            <a:xfrm>
              <a:off x="4724400" y="809625"/>
              <a:ext cx="4279900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5" descr="nrp_cutoff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1800195"/>
              <a:ext cx="1143000" cy="761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76200" y="846138"/>
            <a:ext cx="457200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45000"/>
              </a:spcBef>
              <a:buClr>
                <a:srgbClr val="FFFFCC"/>
              </a:buClr>
              <a:buSzPct val="115000"/>
              <a:buFontTx/>
              <a:buChar char="•"/>
              <a:defRPr/>
            </a:pPr>
            <a:r>
              <a:rPr lang="en-US" sz="2000" b="1" i="0" dirty="0">
                <a:solidFill>
                  <a:srgbClr val="50C1FA"/>
                </a:solidFill>
              </a:rPr>
              <a:t>Classical Be stars</a:t>
            </a:r>
            <a:r>
              <a:rPr lang="en-US" sz="2000" i="0" dirty="0">
                <a:solidFill>
                  <a:srgbClr val="FFFFCC"/>
                </a:solidFill>
              </a:rPr>
              <a:t> are non-supergiant B stars with emission in H </a:t>
            </a:r>
            <a:r>
              <a:rPr lang="en-US" sz="2000" i="0" dirty="0" err="1">
                <a:solidFill>
                  <a:srgbClr val="FFFFCC"/>
                </a:solidFill>
              </a:rPr>
              <a:t>Balmer</a:t>
            </a:r>
            <a:r>
              <a:rPr lang="en-US" sz="2000" i="0" dirty="0">
                <a:solidFill>
                  <a:srgbClr val="FFFFCC"/>
                </a:solidFill>
              </a:rPr>
              <a:t> lines.</a:t>
            </a:r>
          </a:p>
          <a:p>
            <a:pPr marL="169863" indent="-169863">
              <a:lnSpc>
                <a:spcPct val="95000"/>
              </a:lnSpc>
              <a:spcBef>
                <a:spcPct val="45000"/>
              </a:spcBef>
              <a:buClr>
                <a:srgbClr val="FFFFCC"/>
              </a:buClr>
              <a:buSzPct val="115000"/>
              <a:buFontTx/>
              <a:buChar char="•"/>
              <a:defRPr/>
            </a:pPr>
            <a:r>
              <a:rPr lang="en-US" sz="2000" i="0" dirty="0">
                <a:solidFill>
                  <a:srgbClr val="FFFFCC"/>
                </a:solidFill>
              </a:rPr>
              <a:t>Be stars are rapid rotators, but are </a:t>
            </a:r>
            <a:r>
              <a:rPr lang="en-US" sz="2000" b="1" dirty="0">
                <a:solidFill>
                  <a:srgbClr val="FFFFCC"/>
                </a:solidFill>
              </a:rPr>
              <a:t>not</a:t>
            </a:r>
            <a:r>
              <a:rPr lang="en-US" sz="2000" i="0" dirty="0">
                <a:solidFill>
                  <a:srgbClr val="FFFFCC"/>
                </a:solidFill>
              </a:rPr>
              <a:t> rotating at “critical” / “breakup:”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914400" y="2293938"/>
            <a:ext cx="31242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45000"/>
              </a:spcBef>
              <a:buClr>
                <a:srgbClr val="FF9933"/>
              </a:buClr>
              <a:buSzPct val="115000"/>
              <a:defRPr/>
            </a:pPr>
            <a:r>
              <a:rPr lang="en-US" sz="2000" b="1" i="0" dirty="0" err="1">
                <a:solidFill>
                  <a:srgbClr val="50C1FA"/>
                </a:solidFill>
              </a:rPr>
              <a:t>V</a:t>
            </a:r>
            <a:r>
              <a:rPr lang="en-US" b="1" i="0" baseline="-22000" dirty="0" err="1">
                <a:solidFill>
                  <a:srgbClr val="50C1FA"/>
                </a:solidFill>
              </a:rPr>
              <a:t>rot</a:t>
            </a:r>
            <a:r>
              <a:rPr lang="en-US" sz="2000" b="1" i="0" dirty="0">
                <a:solidFill>
                  <a:srgbClr val="50C1FA"/>
                </a:solidFill>
              </a:rPr>
              <a:t>  </a:t>
            </a:r>
            <a:r>
              <a:rPr lang="en-US" sz="2000" b="1" i="0" dirty="0">
                <a:solidFill>
                  <a:srgbClr val="50C1FA"/>
                </a:solidFill>
                <a:sym typeface="Symbol" pitchFamily="18" charset="2"/>
              </a:rPr>
              <a:t>  (0.5  to  0.9)  </a:t>
            </a:r>
            <a:r>
              <a:rPr lang="en-US" sz="2000" b="1" i="0" dirty="0" err="1">
                <a:solidFill>
                  <a:srgbClr val="50C1FA"/>
                </a:solidFill>
                <a:sym typeface="Symbol" pitchFamily="18" charset="2"/>
              </a:rPr>
              <a:t>V</a:t>
            </a:r>
            <a:r>
              <a:rPr lang="en-US" b="1" i="0" baseline="-22000" dirty="0" err="1">
                <a:solidFill>
                  <a:srgbClr val="50C1FA"/>
                </a:solidFill>
                <a:sym typeface="Symbol" pitchFamily="18" charset="2"/>
              </a:rPr>
              <a:t>crit</a:t>
            </a:r>
            <a:endParaRPr lang="en-US" sz="2000" b="1" i="0" dirty="0">
              <a:solidFill>
                <a:srgbClr val="50C1FA"/>
              </a:solidFill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76200" y="2827338"/>
            <a:ext cx="4572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How does angular momentum get added to the </a:t>
            </a:r>
            <a:r>
              <a:rPr lang="en-US" sz="2000" i="0" dirty="0" err="1">
                <a:solidFill>
                  <a:srgbClr val="FFFFCC"/>
                </a:solidFill>
              </a:rPr>
              <a:t>circumstellar</a:t>
            </a:r>
            <a:r>
              <a:rPr lang="en-US" sz="2000" i="0" dirty="0">
                <a:solidFill>
                  <a:srgbClr val="FFFFCC"/>
                </a:solidFill>
              </a:rPr>
              <a:t> gas?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76200" y="35814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600"/>
              </a:spcBef>
              <a:buClr>
                <a:srgbClr val="FF9933"/>
              </a:buClr>
              <a:buSzPct val="115000"/>
              <a:defRPr/>
            </a:pPr>
            <a:r>
              <a:rPr lang="en-US" sz="2000" b="1" i="0" dirty="0">
                <a:solidFill>
                  <a:srgbClr val="50C1FA"/>
                </a:solidFill>
              </a:rPr>
              <a:t>Hints:</a:t>
            </a:r>
            <a:endParaRPr lang="en-US" sz="2000" i="0" dirty="0">
              <a:solidFill>
                <a:srgbClr val="50C1FA"/>
              </a:solidFill>
            </a:endParaRP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381000" y="4038600"/>
            <a:ext cx="8534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Many (all?) Be stars undergo </a:t>
            </a:r>
            <a:r>
              <a:rPr lang="en-US" sz="2000" i="0" dirty="0" err="1">
                <a:solidFill>
                  <a:srgbClr val="FFFFCC"/>
                </a:solidFill>
              </a:rPr>
              <a:t>nonradial</a:t>
            </a:r>
            <a:r>
              <a:rPr lang="en-US" sz="2000" i="0" dirty="0">
                <a:solidFill>
                  <a:srgbClr val="FFFFCC"/>
                </a:solidFill>
              </a:rPr>
              <a:t> pulsations (NRPs).</a:t>
            </a:r>
          </a:p>
          <a:p>
            <a:pPr marL="169863" indent="-169863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i="0" dirty="0" err="1">
                <a:solidFill>
                  <a:srgbClr val="FFFFCC"/>
                </a:solidFill>
              </a:rPr>
              <a:t>Rivinius</a:t>
            </a:r>
            <a:r>
              <a:rPr lang="en-US" sz="2000" i="0" dirty="0">
                <a:solidFill>
                  <a:srgbClr val="FFFFCC"/>
                </a:solidFill>
              </a:rPr>
              <a:t> et al. (1998, 2001) found correlations between emission-line “outbursts” and constructive interference (“beating”) between NRP periods.</a:t>
            </a:r>
          </a:p>
          <a:p>
            <a:pPr marL="169863" indent="-169863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Ando (1986) &amp; </a:t>
            </a:r>
            <a:r>
              <a:rPr lang="en-US" sz="2000" i="0" dirty="0" err="1">
                <a:solidFill>
                  <a:srgbClr val="FFFFCC"/>
                </a:solidFill>
              </a:rPr>
              <a:t>Saio</a:t>
            </a:r>
            <a:r>
              <a:rPr lang="en-US" sz="2000" i="0" dirty="0">
                <a:solidFill>
                  <a:srgbClr val="FFFFCC"/>
                </a:solidFill>
              </a:rPr>
              <a:t> (1994) suggested that NRPs can transfer angular momentum outwards.  More detailed models show that this </a:t>
            </a:r>
            <a:r>
              <a:rPr lang="en-US" sz="2000" dirty="0">
                <a:solidFill>
                  <a:srgbClr val="FFFFCC"/>
                </a:solidFill>
              </a:rPr>
              <a:t>can</a:t>
            </a:r>
            <a:r>
              <a:rPr lang="en-US" sz="2000" i="0" dirty="0">
                <a:solidFill>
                  <a:srgbClr val="FFFFCC"/>
                </a:solidFill>
              </a:rPr>
              <a:t> provide enough </a:t>
            </a:r>
            <a:r>
              <a:rPr lang="en-US" sz="2000" b="1" i="0" dirty="0">
                <a:solidFill>
                  <a:srgbClr val="FF7C80"/>
                </a:solidFill>
              </a:rPr>
              <a:t>“</a:t>
            </a:r>
            <a:r>
              <a:rPr lang="en-US" sz="2000" b="1" i="0" dirty="0" err="1">
                <a:solidFill>
                  <a:srgbClr val="FF7C80"/>
                </a:solidFill>
              </a:rPr>
              <a:t>spinup</a:t>
            </a:r>
            <a:r>
              <a:rPr lang="en-US" sz="2000" b="1" i="0" dirty="0">
                <a:solidFill>
                  <a:srgbClr val="FF7C80"/>
                </a:solidFill>
              </a:rPr>
              <a:t>”</a:t>
            </a:r>
            <a:r>
              <a:rPr lang="en-US" sz="2000" b="1" i="0" dirty="0">
                <a:solidFill>
                  <a:srgbClr val="FFFFCC"/>
                </a:solidFill>
              </a:rPr>
              <a:t> </a:t>
            </a:r>
            <a:r>
              <a:rPr lang="en-US" sz="2000" i="0" dirty="0" smtClean="0">
                <a:solidFill>
                  <a:srgbClr val="FFFFCC"/>
                </a:solidFill>
              </a:rPr>
              <a:t>for centrifugal forces to cancel gravity </a:t>
            </a:r>
            <a:r>
              <a:rPr lang="en-US" sz="2000" i="0" dirty="0">
                <a:solidFill>
                  <a:srgbClr val="FFFFCC"/>
                </a:solidFill>
              </a:rPr>
              <a:t>(Cranmer 2009).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1_hr_diagram_black.gif"/>
          <p:cNvPicPr>
            <a:picLocks noChangeAspect="1"/>
          </p:cNvPicPr>
          <p:nvPr/>
        </p:nvPicPr>
        <p:blipFill>
          <a:blip r:embed="rId2" cstate="print"/>
          <a:srcRect l="2545"/>
          <a:stretch>
            <a:fillRect/>
          </a:stretch>
        </p:blipFill>
        <p:spPr>
          <a:xfrm>
            <a:off x="0" y="558548"/>
            <a:ext cx="8911256" cy="6223252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Stellar winds across the H-R Diagram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58256" y="1899987"/>
            <a:ext cx="2489200" cy="3872342"/>
            <a:chOff x="2895600" y="308476"/>
            <a:chExt cx="2489200" cy="3872342"/>
          </a:xfrm>
        </p:grpSpPr>
        <p:sp>
          <p:nvSpPr>
            <p:cNvPr id="5" name="Freeform 4"/>
            <p:cNvSpPr/>
            <p:nvPr/>
          </p:nvSpPr>
          <p:spPr bwMode="auto">
            <a:xfrm>
              <a:off x="3568700" y="308476"/>
              <a:ext cx="1816100" cy="3268244"/>
            </a:xfrm>
            <a:custGeom>
              <a:avLst/>
              <a:gdLst>
                <a:gd name="connsiteX0" fmla="*/ 1289384 w 3027947"/>
                <a:gd name="connsiteY0" fmla="*/ 162426 h 2530642"/>
                <a:gd name="connsiteX1" fmla="*/ 302794 w 3027947"/>
                <a:gd name="connsiteY1" fmla="*/ 174458 h 2530642"/>
                <a:gd name="connsiteX2" fmla="*/ 387016 w 3027947"/>
                <a:gd name="connsiteY2" fmla="*/ 1209173 h 2530642"/>
                <a:gd name="connsiteX3" fmla="*/ 2624889 w 3027947"/>
                <a:gd name="connsiteY3" fmla="*/ 2448426 h 2530642"/>
                <a:gd name="connsiteX4" fmla="*/ 2805363 w 3027947"/>
                <a:gd name="connsiteY4" fmla="*/ 715879 h 2530642"/>
                <a:gd name="connsiteX5" fmla="*/ 2312068 w 3027947"/>
                <a:gd name="connsiteY5" fmla="*/ 378994 h 253064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63679 w 2854826"/>
                <a:gd name="connsiteY5" fmla="*/ 368299 h 250925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63679 w 2854826"/>
                <a:gd name="connsiteY5" fmla="*/ 368299 h 2509252"/>
                <a:gd name="connsiteX6" fmla="*/ 1140995 w 2854826"/>
                <a:gd name="connsiteY6" fmla="*/ 151731 h 250925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39615 w 2854826"/>
                <a:gd name="connsiteY5" fmla="*/ 372310 h 2509252"/>
                <a:gd name="connsiteX6" fmla="*/ 1140995 w 2854826"/>
                <a:gd name="connsiteY6" fmla="*/ 151731 h 250925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39615 w 2854826"/>
                <a:gd name="connsiteY5" fmla="*/ 372310 h 2509252"/>
                <a:gd name="connsiteX6" fmla="*/ 1140995 w 2854826"/>
                <a:gd name="connsiteY6" fmla="*/ 151731 h 2509252"/>
                <a:gd name="connsiteX0" fmla="*/ 1140995 w 2844800"/>
                <a:gd name="connsiteY0" fmla="*/ 151731 h 2475831"/>
                <a:gd name="connsiteX1" fmla="*/ 154405 w 2844800"/>
                <a:gd name="connsiteY1" fmla="*/ 163763 h 2475831"/>
                <a:gd name="connsiteX2" fmla="*/ 387016 w 2844800"/>
                <a:gd name="connsiteY2" fmla="*/ 1134310 h 2475831"/>
                <a:gd name="connsiteX3" fmla="*/ 2476500 w 2844800"/>
                <a:gd name="connsiteY3" fmla="*/ 2437731 h 2475831"/>
                <a:gd name="connsiteX4" fmla="*/ 2596815 w 2844800"/>
                <a:gd name="connsiteY4" fmla="*/ 905710 h 2475831"/>
                <a:gd name="connsiteX5" fmla="*/ 2139615 w 2844800"/>
                <a:gd name="connsiteY5" fmla="*/ 372310 h 2475831"/>
                <a:gd name="connsiteX6" fmla="*/ 1140995 w 2844800"/>
                <a:gd name="connsiteY6" fmla="*/ 151731 h 2475831"/>
                <a:gd name="connsiteX0" fmla="*/ 1140995 w 2844800"/>
                <a:gd name="connsiteY0" fmla="*/ 151731 h 2475831"/>
                <a:gd name="connsiteX1" fmla="*/ 154405 w 2844800"/>
                <a:gd name="connsiteY1" fmla="*/ 163763 h 2475831"/>
                <a:gd name="connsiteX2" fmla="*/ 387016 w 2844800"/>
                <a:gd name="connsiteY2" fmla="*/ 1134310 h 2475831"/>
                <a:gd name="connsiteX3" fmla="*/ 2476500 w 2844800"/>
                <a:gd name="connsiteY3" fmla="*/ 2437731 h 2475831"/>
                <a:gd name="connsiteX4" fmla="*/ 2596815 w 2844800"/>
                <a:gd name="connsiteY4" fmla="*/ 905710 h 2475831"/>
                <a:gd name="connsiteX5" fmla="*/ 2139615 w 2844800"/>
                <a:gd name="connsiteY5" fmla="*/ 372310 h 2475831"/>
                <a:gd name="connsiteX6" fmla="*/ 1140995 w 2844800"/>
                <a:gd name="connsiteY6" fmla="*/ 151731 h 2475831"/>
                <a:gd name="connsiteX0" fmla="*/ 1037724 w 2564732"/>
                <a:gd name="connsiteY0" fmla="*/ 229380 h 2631128"/>
                <a:gd name="connsiteX1" fmla="*/ 51134 w 2564732"/>
                <a:gd name="connsiteY1" fmla="*/ 241412 h 2631128"/>
                <a:gd name="connsiteX2" fmla="*/ 1344529 w 2564732"/>
                <a:gd name="connsiteY2" fmla="*/ 1677849 h 2631128"/>
                <a:gd name="connsiteX3" fmla="*/ 2373229 w 2564732"/>
                <a:gd name="connsiteY3" fmla="*/ 2515380 h 2631128"/>
                <a:gd name="connsiteX4" fmla="*/ 2493544 w 2564732"/>
                <a:gd name="connsiteY4" fmla="*/ 983359 h 2631128"/>
                <a:gd name="connsiteX5" fmla="*/ 2036344 w 2564732"/>
                <a:gd name="connsiteY5" fmla="*/ 449959 h 2631128"/>
                <a:gd name="connsiteX6" fmla="*/ 1037724 w 2564732"/>
                <a:gd name="connsiteY6" fmla="*/ 229380 h 2631128"/>
                <a:gd name="connsiteX0" fmla="*/ 418098 w 1945106"/>
                <a:gd name="connsiteY0" fmla="*/ 81213 h 2482961"/>
                <a:gd name="connsiteX1" fmla="*/ 115303 w 1945106"/>
                <a:gd name="connsiteY1" fmla="*/ 539082 h 2482961"/>
                <a:gd name="connsiteX2" fmla="*/ 724903 w 1945106"/>
                <a:gd name="connsiteY2" fmla="*/ 1529682 h 2482961"/>
                <a:gd name="connsiteX3" fmla="*/ 1753603 w 1945106"/>
                <a:gd name="connsiteY3" fmla="*/ 2367213 h 2482961"/>
                <a:gd name="connsiteX4" fmla="*/ 1873918 w 1945106"/>
                <a:gd name="connsiteY4" fmla="*/ 835192 h 2482961"/>
                <a:gd name="connsiteX5" fmla="*/ 1416718 w 1945106"/>
                <a:gd name="connsiteY5" fmla="*/ 301792 h 2482961"/>
                <a:gd name="connsiteX6" fmla="*/ 418098 w 1945106"/>
                <a:gd name="connsiteY6" fmla="*/ 81213 h 2482961"/>
                <a:gd name="connsiteX0" fmla="*/ 609600 w 1829803"/>
                <a:gd name="connsiteY0" fmla="*/ 81213 h 3168092"/>
                <a:gd name="connsiteX1" fmla="*/ 0 w 1829803"/>
                <a:gd name="connsiteY1" fmla="*/ 1224213 h 3168092"/>
                <a:gd name="connsiteX2" fmla="*/ 609600 w 1829803"/>
                <a:gd name="connsiteY2" fmla="*/ 2214813 h 3168092"/>
                <a:gd name="connsiteX3" fmla="*/ 1638300 w 1829803"/>
                <a:gd name="connsiteY3" fmla="*/ 3052344 h 3168092"/>
                <a:gd name="connsiteX4" fmla="*/ 1758615 w 1829803"/>
                <a:gd name="connsiteY4" fmla="*/ 1520323 h 3168092"/>
                <a:gd name="connsiteX5" fmla="*/ 1301415 w 1829803"/>
                <a:gd name="connsiteY5" fmla="*/ 986923 h 3168092"/>
                <a:gd name="connsiteX6" fmla="*/ 609600 w 1829803"/>
                <a:gd name="connsiteY6" fmla="*/ 81213 h 3168092"/>
                <a:gd name="connsiteX0" fmla="*/ 609600 w 1790700"/>
                <a:gd name="connsiteY0" fmla="*/ 81213 h 3255544"/>
                <a:gd name="connsiteX1" fmla="*/ 0 w 1790700"/>
                <a:gd name="connsiteY1" fmla="*/ 1224213 h 3255544"/>
                <a:gd name="connsiteX2" fmla="*/ 609600 w 1790700"/>
                <a:gd name="connsiteY2" fmla="*/ 2214813 h 3255544"/>
                <a:gd name="connsiteX3" fmla="*/ 1638300 w 1790700"/>
                <a:gd name="connsiteY3" fmla="*/ 3052344 h 3255544"/>
                <a:gd name="connsiteX4" fmla="*/ 1524000 w 1790700"/>
                <a:gd name="connsiteY4" fmla="*/ 995613 h 3255544"/>
                <a:gd name="connsiteX5" fmla="*/ 1301415 w 1790700"/>
                <a:gd name="connsiteY5" fmla="*/ 986923 h 3255544"/>
                <a:gd name="connsiteX6" fmla="*/ 609600 w 1790700"/>
                <a:gd name="connsiteY6" fmla="*/ 81213 h 3255544"/>
                <a:gd name="connsiteX0" fmla="*/ 609600 w 1790700"/>
                <a:gd name="connsiteY0" fmla="*/ 81213 h 3255544"/>
                <a:gd name="connsiteX1" fmla="*/ 0 w 1790700"/>
                <a:gd name="connsiteY1" fmla="*/ 1224213 h 3255544"/>
                <a:gd name="connsiteX2" fmla="*/ 609600 w 1790700"/>
                <a:gd name="connsiteY2" fmla="*/ 2214813 h 3255544"/>
                <a:gd name="connsiteX3" fmla="*/ 1638300 w 1790700"/>
                <a:gd name="connsiteY3" fmla="*/ 3052344 h 3255544"/>
                <a:gd name="connsiteX4" fmla="*/ 1524000 w 1790700"/>
                <a:gd name="connsiteY4" fmla="*/ 995613 h 3255544"/>
                <a:gd name="connsiteX5" fmla="*/ 1301415 w 1790700"/>
                <a:gd name="connsiteY5" fmla="*/ 986923 h 3255544"/>
                <a:gd name="connsiteX6" fmla="*/ 609600 w 1790700"/>
                <a:gd name="connsiteY6" fmla="*/ 81213 h 3255544"/>
                <a:gd name="connsiteX0" fmla="*/ 609600 w 1753603"/>
                <a:gd name="connsiteY0" fmla="*/ 81213 h 3256992"/>
                <a:gd name="connsiteX1" fmla="*/ 0 w 1753603"/>
                <a:gd name="connsiteY1" fmla="*/ 1224213 h 3256992"/>
                <a:gd name="connsiteX2" fmla="*/ 609600 w 1753603"/>
                <a:gd name="connsiteY2" fmla="*/ 2214813 h 3256992"/>
                <a:gd name="connsiteX3" fmla="*/ 1638300 w 1753603"/>
                <a:gd name="connsiteY3" fmla="*/ 3052344 h 3256992"/>
                <a:gd name="connsiteX4" fmla="*/ 1301415 w 1753603"/>
                <a:gd name="connsiteY4" fmla="*/ 986923 h 3256992"/>
                <a:gd name="connsiteX5" fmla="*/ 609600 w 1753603"/>
                <a:gd name="connsiteY5" fmla="*/ 81213 h 3256992"/>
                <a:gd name="connsiteX0" fmla="*/ 609600 w 1790700"/>
                <a:gd name="connsiteY0" fmla="*/ 81213 h 3192044"/>
                <a:gd name="connsiteX1" fmla="*/ 0 w 1790700"/>
                <a:gd name="connsiteY1" fmla="*/ 1224213 h 3192044"/>
                <a:gd name="connsiteX2" fmla="*/ 609600 w 1790700"/>
                <a:gd name="connsiteY2" fmla="*/ 2214813 h 3192044"/>
                <a:gd name="connsiteX3" fmla="*/ 1638300 w 1790700"/>
                <a:gd name="connsiteY3" fmla="*/ 3052344 h 3192044"/>
                <a:gd name="connsiteX4" fmla="*/ 1524001 w 1790700"/>
                <a:gd name="connsiteY4" fmla="*/ 1376613 h 3192044"/>
                <a:gd name="connsiteX5" fmla="*/ 609600 w 1790700"/>
                <a:gd name="connsiteY5" fmla="*/ 81213 h 3192044"/>
                <a:gd name="connsiteX0" fmla="*/ 698500 w 1803400"/>
                <a:gd name="connsiteY0" fmla="*/ 81213 h 3192044"/>
                <a:gd name="connsiteX1" fmla="*/ 12700 w 1803400"/>
                <a:gd name="connsiteY1" fmla="*/ 1224213 h 3192044"/>
                <a:gd name="connsiteX2" fmla="*/ 622300 w 1803400"/>
                <a:gd name="connsiteY2" fmla="*/ 2214813 h 3192044"/>
                <a:gd name="connsiteX3" fmla="*/ 1651000 w 1803400"/>
                <a:gd name="connsiteY3" fmla="*/ 3052344 h 3192044"/>
                <a:gd name="connsiteX4" fmla="*/ 1536701 w 1803400"/>
                <a:gd name="connsiteY4" fmla="*/ 1376613 h 3192044"/>
                <a:gd name="connsiteX5" fmla="*/ 698500 w 1803400"/>
                <a:gd name="connsiteY5" fmla="*/ 81213 h 3192044"/>
                <a:gd name="connsiteX0" fmla="*/ 698500 w 1803400"/>
                <a:gd name="connsiteY0" fmla="*/ 81213 h 3192044"/>
                <a:gd name="connsiteX1" fmla="*/ 12700 w 1803400"/>
                <a:gd name="connsiteY1" fmla="*/ 1224213 h 3192044"/>
                <a:gd name="connsiteX2" fmla="*/ 622300 w 1803400"/>
                <a:gd name="connsiteY2" fmla="*/ 2214813 h 3192044"/>
                <a:gd name="connsiteX3" fmla="*/ 1651000 w 1803400"/>
                <a:gd name="connsiteY3" fmla="*/ 3052344 h 3192044"/>
                <a:gd name="connsiteX4" fmla="*/ 1536701 w 1803400"/>
                <a:gd name="connsiteY4" fmla="*/ 1376613 h 3192044"/>
                <a:gd name="connsiteX5" fmla="*/ 698500 w 1803400"/>
                <a:gd name="connsiteY5" fmla="*/ 81213 h 3192044"/>
                <a:gd name="connsiteX0" fmla="*/ 698500 w 1803400"/>
                <a:gd name="connsiteY0" fmla="*/ 81213 h 3192044"/>
                <a:gd name="connsiteX1" fmla="*/ 12700 w 1803400"/>
                <a:gd name="connsiteY1" fmla="*/ 1224213 h 3192044"/>
                <a:gd name="connsiteX2" fmla="*/ 622300 w 1803400"/>
                <a:gd name="connsiteY2" fmla="*/ 2214813 h 3192044"/>
                <a:gd name="connsiteX3" fmla="*/ 1651000 w 1803400"/>
                <a:gd name="connsiteY3" fmla="*/ 3052344 h 3192044"/>
                <a:gd name="connsiteX4" fmla="*/ 1536701 w 1803400"/>
                <a:gd name="connsiteY4" fmla="*/ 1376613 h 3192044"/>
                <a:gd name="connsiteX5" fmla="*/ 698500 w 1803400"/>
                <a:gd name="connsiteY5" fmla="*/ 81213 h 3192044"/>
                <a:gd name="connsiteX0" fmla="*/ 698500 w 1816100"/>
                <a:gd name="connsiteY0" fmla="*/ 81213 h 3242844"/>
                <a:gd name="connsiteX1" fmla="*/ 12700 w 1816100"/>
                <a:gd name="connsiteY1" fmla="*/ 1224213 h 3242844"/>
                <a:gd name="connsiteX2" fmla="*/ 622300 w 1816100"/>
                <a:gd name="connsiteY2" fmla="*/ 2214813 h 3242844"/>
                <a:gd name="connsiteX3" fmla="*/ 1651000 w 1816100"/>
                <a:gd name="connsiteY3" fmla="*/ 3052344 h 3242844"/>
                <a:gd name="connsiteX4" fmla="*/ 1612900 w 1816100"/>
                <a:gd name="connsiteY4" fmla="*/ 1071813 h 3242844"/>
                <a:gd name="connsiteX5" fmla="*/ 698500 w 1816100"/>
                <a:gd name="connsiteY5" fmla="*/ 81213 h 3242844"/>
                <a:gd name="connsiteX0" fmla="*/ 698500 w 1816100"/>
                <a:gd name="connsiteY0" fmla="*/ 81213 h 3242844"/>
                <a:gd name="connsiteX1" fmla="*/ 12700 w 1816100"/>
                <a:gd name="connsiteY1" fmla="*/ 1224213 h 3242844"/>
                <a:gd name="connsiteX2" fmla="*/ 622300 w 1816100"/>
                <a:gd name="connsiteY2" fmla="*/ 2214813 h 3242844"/>
                <a:gd name="connsiteX3" fmla="*/ 1651000 w 1816100"/>
                <a:gd name="connsiteY3" fmla="*/ 3052344 h 3242844"/>
                <a:gd name="connsiteX4" fmla="*/ 1612900 w 1816100"/>
                <a:gd name="connsiteY4" fmla="*/ 1071813 h 3242844"/>
                <a:gd name="connsiteX5" fmla="*/ 698500 w 1816100"/>
                <a:gd name="connsiteY5" fmla="*/ 81213 h 3242844"/>
                <a:gd name="connsiteX0" fmla="*/ 698500 w 1816100"/>
                <a:gd name="connsiteY0" fmla="*/ 81213 h 3268244"/>
                <a:gd name="connsiteX1" fmla="*/ 12700 w 1816100"/>
                <a:gd name="connsiteY1" fmla="*/ 1224213 h 3268244"/>
                <a:gd name="connsiteX2" fmla="*/ 622300 w 1816100"/>
                <a:gd name="connsiteY2" fmla="*/ 2214813 h 3268244"/>
                <a:gd name="connsiteX3" fmla="*/ 1651000 w 1816100"/>
                <a:gd name="connsiteY3" fmla="*/ 3052344 h 3268244"/>
                <a:gd name="connsiteX4" fmla="*/ 1612900 w 1816100"/>
                <a:gd name="connsiteY4" fmla="*/ 919413 h 3268244"/>
                <a:gd name="connsiteX5" fmla="*/ 698500 w 1816100"/>
                <a:gd name="connsiteY5" fmla="*/ 81213 h 3268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6100" h="3268244">
                  <a:moveTo>
                    <a:pt x="698500" y="81213"/>
                  </a:moveTo>
                  <a:cubicBezTo>
                    <a:pt x="280402" y="0"/>
                    <a:pt x="25400" y="868613"/>
                    <a:pt x="12700" y="1224213"/>
                  </a:cubicBezTo>
                  <a:cubicBezTo>
                    <a:pt x="0" y="1579813"/>
                    <a:pt x="349250" y="1910124"/>
                    <a:pt x="622300" y="2214813"/>
                  </a:cubicBezTo>
                  <a:cubicBezTo>
                    <a:pt x="895350" y="2519502"/>
                    <a:pt x="1485900" y="3268244"/>
                    <a:pt x="1651000" y="3052344"/>
                  </a:cubicBezTo>
                  <a:cubicBezTo>
                    <a:pt x="1816100" y="2836444"/>
                    <a:pt x="1784350" y="1414602"/>
                    <a:pt x="1612900" y="919413"/>
                  </a:cubicBezTo>
                  <a:cubicBezTo>
                    <a:pt x="1481479" y="579188"/>
                    <a:pt x="1031373" y="154739"/>
                    <a:pt x="698500" y="812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95600" y="2980489"/>
              <a:ext cx="236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FFCC"/>
                  </a:solidFill>
                  <a:latin typeface="Arial" pitchFamily="34" charset="0"/>
                  <a:cs typeface="Arial" pitchFamily="34" charset="0"/>
                </a:rPr>
                <a:t>Solar-type stars: coronal winds </a:t>
              </a:r>
              <a:r>
                <a:rPr lang="en-US" sz="1800" i="0" dirty="0" smtClean="0">
                  <a:solidFill>
                    <a:srgbClr val="FFFFCC"/>
                  </a:solidFill>
                  <a:latin typeface="Arial" pitchFamily="34" charset="0"/>
                  <a:cs typeface="Arial" pitchFamily="34" charset="0"/>
                </a:rPr>
                <a:t>(driven by MHD turbulence?)</a:t>
              </a:r>
              <a:endParaRPr lang="en-US" sz="1800" i="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10756" y="1058332"/>
            <a:ext cx="3568700" cy="2504197"/>
            <a:chOff x="1384300" y="-309592"/>
            <a:chExt cx="3568700" cy="2504197"/>
          </a:xfrm>
        </p:grpSpPr>
        <p:sp>
          <p:nvSpPr>
            <p:cNvPr id="8" name="Freeform 7"/>
            <p:cNvSpPr/>
            <p:nvPr/>
          </p:nvSpPr>
          <p:spPr bwMode="auto">
            <a:xfrm>
              <a:off x="1384300" y="-309592"/>
              <a:ext cx="2670730" cy="2002367"/>
            </a:xfrm>
            <a:custGeom>
              <a:avLst/>
              <a:gdLst>
                <a:gd name="connsiteX0" fmla="*/ 1289384 w 3027947"/>
                <a:gd name="connsiteY0" fmla="*/ 162426 h 2530642"/>
                <a:gd name="connsiteX1" fmla="*/ 302794 w 3027947"/>
                <a:gd name="connsiteY1" fmla="*/ 174458 h 2530642"/>
                <a:gd name="connsiteX2" fmla="*/ 387016 w 3027947"/>
                <a:gd name="connsiteY2" fmla="*/ 1209173 h 2530642"/>
                <a:gd name="connsiteX3" fmla="*/ 2624889 w 3027947"/>
                <a:gd name="connsiteY3" fmla="*/ 2448426 h 2530642"/>
                <a:gd name="connsiteX4" fmla="*/ 2805363 w 3027947"/>
                <a:gd name="connsiteY4" fmla="*/ 715879 h 2530642"/>
                <a:gd name="connsiteX5" fmla="*/ 2312068 w 3027947"/>
                <a:gd name="connsiteY5" fmla="*/ 378994 h 253064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63679 w 2854826"/>
                <a:gd name="connsiteY5" fmla="*/ 368299 h 250925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63679 w 2854826"/>
                <a:gd name="connsiteY5" fmla="*/ 368299 h 2509252"/>
                <a:gd name="connsiteX6" fmla="*/ 1140995 w 2854826"/>
                <a:gd name="connsiteY6" fmla="*/ 151731 h 250925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39615 w 2854826"/>
                <a:gd name="connsiteY5" fmla="*/ 372310 h 2509252"/>
                <a:gd name="connsiteX6" fmla="*/ 1140995 w 2854826"/>
                <a:gd name="connsiteY6" fmla="*/ 151731 h 250925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39615 w 2854826"/>
                <a:gd name="connsiteY5" fmla="*/ 372310 h 2509252"/>
                <a:gd name="connsiteX6" fmla="*/ 1140995 w 2854826"/>
                <a:gd name="connsiteY6" fmla="*/ 151731 h 2509252"/>
                <a:gd name="connsiteX0" fmla="*/ 1140995 w 2844800"/>
                <a:gd name="connsiteY0" fmla="*/ 151731 h 2475831"/>
                <a:gd name="connsiteX1" fmla="*/ 154405 w 2844800"/>
                <a:gd name="connsiteY1" fmla="*/ 163763 h 2475831"/>
                <a:gd name="connsiteX2" fmla="*/ 387016 w 2844800"/>
                <a:gd name="connsiteY2" fmla="*/ 1134310 h 2475831"/>
                <a:gd name="connsiteX3" fmla="*/ 2476500 w 2844800"/>
                <a:gd name="connsiteY3" fmla="*/ 2437731 h 2475831"/>
                <a:gd name="connsiteX4" fmla="*/ 2596815 w 2844800"/>
                <a:gd name="connsiteY4" fmla="*/ 905710 h 2475831"/>
                <a:gd name="connsiteX5" fmla="*/ 2139615 w 2844800"/>
                <a:gd name="connsiteY5" fmla="*/ 372310 h 2475831"/>
                <a:gd name="connsiteX6" fmla="*/ 1140995 w 2844800"/>
                <a:gd name="connsiteY6" fmla="*/ 151731 h 2475831"/>
                <a:gd name="connsiteX0" fmla="*/ 1140995 w 2844800"/>
                <a:gd name="connsiteY0" fmla="*/ 151731 h 2475831"/>
                <a:gd name="connsiteX1" fmla="*/ 154405 w 2844800"/>
                <a:gd name="connsiteY1" fmla="*/ 163763 h 2475831"/>
                <a:gd name="connsiteX2" fmla="*/ 387016 w 2844800"/>
                <a:gd name="connsiteY2" fmla="*/ 1134310 h 2475831"/>
                <a:gd name="connsiteX3" fmla="*/ 2476500 w 2844800"/>
                <a:gd name="connsiteY3" fmla="*/ 2437731 h 2475831"/>
                <a:gd name="connsiteX4" fmla="*/ 2596815 w 2844800"/>
                <a:gd name="connsiteY4" fmla="*/ 905710 h 2475831"/>
                <a:gd name="connsiteX5" fmla="*/ 2139615 w 2844800"/>
                <a:gd name="connsiteY5" fmla="*/ 372310 h 2475831"/>
                <a:gd name="connsiteX6" fmla="*/ 1140995 w 2844800"/>
                <a:gd name="connsiteY6" fmla="*/ 151731 h 2475831"/>
                <a:gd name="connsiteX0" fmla="*/ 1037724 w 2564732"/>
                <a:gd name="connsiteY0" fmla="*/ 229380 h 2631128"/>
                <a:gd name="connsiteX1" fmla="*/ 51134 w 2564732"/>
                <a:gd name="connsiteY1" fmla="*/ 241412 h 2631128"/>
                <a:gd name="connsiteX2" fmla="*/ 1344529 w 2564732"/>
                <a:gd name="connsiteY2" fmla="*/ 1677849 h 2631128"/>
                <a:gd name="connsiteX3" fmla="*/ 2373229 w 2564732"/>
                <a:gd name="connsiteY3" fmla="*/ 2515380 h 2631128"/>
                <a:gd name="connsiteX4" fmla="*/ 2493544 w 2564732"/>
                <a:gd name="connsiteY4" fmla="*/ 983359 h 2631128"/>
                <a:gd name="connsiteX5" fmla="*/ 2036344 w 2564732"/>
                <a:gd name="connsiteY5" fmla="*/ 449959 h 2631128"/>
                <a:gd name="connsiteX6" fmla="*/ 1037724 w 2564732"/>
                <a:gd name="connsiteY6" fmla="*/ 229380 h 2631128"/>
                <a:gd name="connsiteX0" fmla="*/ 418098 w 1945106"/>
                <a:gd name="connsiteY0" fmla="*/ 81213 h 2482961"/>
                <a:gd name="connsiteX1" fmla="*/ 115303 w 1945106"/>
                <a:gd name="connsiteY1" fmla="*/ 539082 h 2482961"/>
                <a:gd name="connsiteX2" fmla="*/ 724903 w 1945106"/>
                <a:gd name="connsiteY2" fmla="*/ 1529682 h 2482961"/>
                <a:gd name="connsiteX3" fmla="*/ 1753603 w 1945106"/>
                <a:gd name="connsiteY3" fmla="*/ 2367213 h 2482961"/>
                <a:gd name="connsiteX4" fmla="*/ 1873918 w 1945106"/>
                <a:gd name="connsiteY4" fmla="*/ 835192 h 2482961"/>
                <a:gd name="connsiteX5" fmla="*/ 1416718 w 1945106"/>
                <a:gd name="connsiteY5" fmla="*/ 301792 h 2482961"/>
                <a:gd name="connsiteX6" fmla="*/ 418098 w 1945106"/>
                <a:gd name="connsiteY6" fmla="*/ 81213 h 2482961"/>
                <a:gd name="connsiteX0" fmla="*/ 609600 w 1829803"/>
                <a:gd name="connsiteY0" fmla="*/ 81213 h 3168092"/>
                <a:gd name="connsiteX1" fmla="*/ 0 w 1829803"/>
                <a:gd name="connsiteY1" fmla="*/ 1224213 h 3168092"/>
                <a:gd name="connsiteX2" fmla="*/ 609600 w 1829803"/>
                <a:gd name="connsiteY2" fmla="*/ 2214813 h 3168092"/>
                <a:gd name="connsiteX3" fmla="*/ 1638300 w 1829803"/>
                <a:gd name="connsiteY3" fmla="*/ 3052344 h 3168092"/>
                <a:gd name="connsiteX4" fmla="*/ 1758615 w 1829803"/>
                <a:gd name="connsiteY4" fmla="*/ 1520323 h 3168092"/>
                <a:gd name="connsiteX5" fmla="*/ 1301415 w 1829803"/>
                <a:gd name="connsiteY5" fmla="*/ 986923 h 3168092"/>
                <a:gd name="connsiteX6" fmla="*/ 609600 w 1829803"/>
                <a:gd name="connsiteY6" fmla="*/ 81213 h 3168092"/>
                <a:gd name="connsiteX0" fmla="*/ 609600 w 1790700"/>
                <a:gd name="connsiteY0" fmla="*/ 81213 h 3255544"/>
                <a:gd name="connsiteX1" fmla="*/ 0 w 1790700"/>
                <a:gd name="connsiteY1" fmla="*/ 1224213 h 3255544"/>
                <a:gd name="connsiteX2" fmla="*/ 609600 w 1790700"/>
                <a:gd name="connsiteY2" fmla="*/ 2214813 h 3255544"/>
                <a:gd name="connsiteX3" fmla="*/ 1638300 w 1790700"/>
                <a:gd name="connsiteY3" fmla="*/ 3052344 h 3255544"/>
                <a:gd name="connsiteX4" fmla="*/ 1524000 w 1790700"/>
                <a:gd name="connsiteY4" fmla="*/ 995613 h 3255544"/>
                <a:gd name="connsiteX5" fmla="*/ 1301415 w 1790700"/>
                <a:gd name="connsiteY5" fmla="*/ 986923 h 3255544"/>
                <a:gd name="connsiteX6" fmla="*/ 609600 w 1790700"/>
                <a:gd name="connsiteY6" fmla="*/ 81213 h 3255544"/>
                <a:gd name="connsiteX0" fmla="*/ 609600 w 1790700"/>
                <a:gd name="connsiteY0" fmla="*/ 81213 h 3255544"/>
                <a:gd name="connsiteX1" fmla="*/ 0 w 1790700"/>
                <a:gd name="connsiteY1" fmla="*/ 1224213 h 3255544"/>
                <a:gd name="connsiteX2" fmla="*/ 609600 w 1790700"/>
                <a:gd name="connsiteY2" fmla="*/ 2214813 h 3255544"/>
                <a:gd name="connsiteX3" fmla="*/ 1638300 w 1790700"/>
                <a:gd name="connsiteY3" fmla="*/ 3052344 h 3255544"/>
                <a:gd name="connsiteX4" fmla="*/ 1524000 w 1790700"/>
                <a:gd name="connsiteY4" fmla="*/ 995613 h 3255544"/>
                <a:gd name="connsiteX5" fmla="*/ 1301415 w 1790700"/>
                <a:gd name="connsiteY5" fmla="*/ 986923 h 3255544"/>
                <a:gd name="connsiteX6" fmla="*/ 609600 w 1790700"/>
                <a:gd name="connsiteY6" fmla="*/ 81213 h 3255544"/>
                <a:gd name="connsiteX0" fmla="*/ 609600 w 1753603"/>
                <a:gd name="connsiteY0" fmla="*/ 81213 h 3256992"/>
                <a:gd name="connsiteX1" fmla="*/ 0 w 1753603"/>
                <a:gd name="connsiteY1" fmla="*/ 1224213 h 3256992"/>
                <a:gd name="connsiteX2" fmla="*/ 609600 w 1753603"/>
                <a:gd name="connsiteY2" fmla="*/ 2214813 h 3256992"/>
                <a:gd name="connsiteX3" fmla="*/ 1638300 w 1753603"/>
                <a:gd name="connsiteY3" fmla="*/ 3052344 h 3256992"/>
                <a:gd name="connsiteX4" fmla="*/ 1301415 w 1753603"/>
                <a:gd name="connsiteY4" fmla="*/ 986923 h 3256992"/>
                <a:gd name="connsiteX5" fmla="*/ 609600 w 1753603"/>
                <a:gd name="connsiteY5" fmla="*/ 81213 h 3256992"/>
                <a:gd name="connsiteX0" fmla="*/ 609600 w 1790700"/>
                <a:gd name="connsiteY0" fmla="*/ 81213 h 3192044"/>
                <a:gd name="connsiteX1" fmla="*/ 0 w 1790700"/>
                <a:gd name="connsiteY1" fmla="*/ 1224213 h 3192044"/>
                <a:gd name="connsiteX2" fmla="*/ 609600 w 1790700"/>
                <a:gd name="connsiteY2" fmla="*/ 2214813 h 3192044"/>
                <a:gd name="connsiteX3" fmla="*/ 1638300 w 1790700"/>
                <a:gd name="connsiteY3" fmla="*/ 3052344 h 3192044"/>
                <a:gd name="connsiteX4" fmla="*/ 1524001 w 1790700"/>
                <a:gd name="connsiteY4" fmla="*/ 1376613 h 3192044"/>
                <a:gd name="connsiteX5" fmla="*/ 609600 w 1790700"/>
                <a:gd name="connsiteY5" fmla="*/ 81213 h 3192044"/>
                <a:gd name="connsiteX0" fmla="*/ 698500 w 1803400"/>
                <a:gd name="connsiteY0" fmla="*/ 81213 h 3192044"/>
                <a:gd name="connsiteX1" fmla="*/ 12700 w 1803400"/>
                <a:gd name="connsiteY1" fmla="*/ 1224213 h 3192044"/>
                <a:gd name="connsiteX2" fmla="*/ 622300 w 1803400"/>
                <a:gd name="connsiteY2" fmla="*/ 2214813 h 3192044"/>
                <a:gd name="connsiteX3" fmla="*/ 1651000 w 1803400"/>
                <a:gd name="connsiteY3" fmla="*/ 3052344 h 3192044"/>
                <a:gd name="connsiteX4" fmla="*/ 1536701 w 1803400"/>
                <a:gd name="connsiteY4" fmla="*/ 1376613 h 3192044"/>
                <a:gd name="connsiteX5" fmla="*/ 698500 w 1803400"/>
                <a:gd name="connsiteY5" fmla="*/ 81213 h 3192044"/>
                <a:gd name="connsiteX0" fmla="*/ 698500 w 1803400"/>
                <a:gd name="connsiteY0" fmla="*/ 81213 h 3192044"/>
                <a:gd name="connsiteX1" fmla="*/ 12700 w 1803400"/>
                <a:gd name="connsiteY1" fmla="*/ 1224213 h 3192044"/>
                <a:gd name="connsiteX2" fmla="*/ 622300 w 1803400"/>
                <a:gd name="connsiteY2" fmla="*/ 2214813 h 3192044"/>
                <a:gd name="connsiteX3" fmla="*/ 1651000 w 1803400"/>
                <a:gd name="connsiteY3" fmla="*/ 3052344 h 3192044"/>
                <a:gd name="connsiteX4" fmla="*/ 1536701 w 1803400"/>
                <a:gd name="connsiteY4" fmla="*/ 1376613 h 3192044"/>
                <a:gd name="connsiteX5" fmla="*/ 698500 w 1803400"/>
                <a:gd name="connsiteY5" fmla="*/ 81213 h 3192044"/>
                <a:gd name="connsiteX0" fmla="*/ 698500 w 1803400"/>
                <a:gd name="connsiteY0" fmla="*/ 81213 h 3192044"/>
                <a:gd name="connsiteX1" fmla="*/ 12700 w 1803400"/>
                <a:gd name="connsiteY1" fmla="*/ 1224213 h 3192044"/>
                <a:gd name="connsiteX2" fmla="*/ 622300 w 1803400"/>
                <a:gd name="connsiteY2" fmla="*/ 2214813 h 3192044"/>
                <a:gd name="connsiteX3" fmla="*/ 1651000 w 1803400"/>
                <a:gd name="connsiteY3" fmla="*/ 3052344 h 3192044"/>
                <a:gd name="connsiteX4" fmla="*/ 1536701 w 1803400"/>
                <a:gd name="connsiteY4" fmla="*/ 1376613 h 3192044"/>
                <a:gd name="connsiteX5" fmla="*/ 698500 w 1803400"/>
                <a:gd name="connsiteY5" fmla="*/ 81213 h 3192044"/>
                <a:gd name="connsiteX0" fmla="*/ 698500 w 1816100"/>
                <a:gd name="connsiteY0" fmla="*/ 81213 h 3242844"/>
                <a:gd name="connsiteX1" fmla="*/ 12700 w 1816100"/>
                <a:gd name="connsiteY1" fmla="*/ 1224213 h 3242844"/>
                <a:gd name="connsiteX2" fmla="*/ 622300 w 1816100"/>
                <a:gd name="connsiteY2" fmla="*/ 2214813 h 3242844"/>
                <a:gd name="connsiteX3" fmla="*/ 1651000 w 1816100"/>
                <a:gd name="connsiteY3" fmla="*/ 3052344 h 3242844"/>
                <a:gd name="connsiteX4" fmla="*/ 1612900 w 1816100"/>
                <a:gd name="connsiteY4" fmla="*/ 1071813 h 3242844"/>
                <a:gd name="connsiteX5" fmla="*/ 698500 w 1816100"/>
                <a:gd name="connsiteY5" fmla="*/ 81213 h 3242844"/>
                <a:gd name="connsiteX0" fmla="*/ 698500 w 1816100"/>
                <a:gd name="connsiteY0" fmla="*/ 81213 h 3242844"/>
                <a:gd name="connsiteX1" fmla="*/ 12700 w 1816100"/>
                <a:gd name="connsiteY1" fmla="*/ 1224213 h 3242844"/>
                <a:gd name="connsiteX2" fmla="*/ 622300 w 1816100"/>
                <a:gd name="connsiteY2" fmla="*/ 2214813 h 3242844"/>
                <a:gd name="connsiteX3" fmla="*/ 1651000 w 1816100"/>
                <a:gd name="connsiteY3" fmla="*/ 3052344 h 3242844"/>
                <a:gd name="connsiteX4" fmla="*/ 1612900 w 1816100"/>
                <a:gd name="connsiteY4" fmla="*/ 1071813 h 3242844"/>
                <a:gd name="connsiteX5" fmla="*/ 698500 w 1816100"/>
                <a:gd name="connsiteY5" fmla="*/ 81213 h 3242844"/>
                <a:gd name="connsiteX0" fmla="*/ 698500 w 1816100"/>
                <a:gd name="connsiteY0" fmla="*/ 81213 h 3268244"/>
                <a:gd name="connsiteX1" fmla="*/ 12700 w 1816100"/>
                <a:gd name="connsiteY1" fmla="*/ 1224213 h 3268244"/>
                <a:gd name="connsiteX2" fmla="*/ 622300 w 1816100"/>
                <a:gd name="connsiteY2" fmla="*/ 2214813 h 3268244"/>
                <a:gd name="connsiteX3" fmla="*/ 1651000 w 1816100"/>
                <a:gd name="connsiteY3" fmla="*/ 3052344 h 3268244"/>
                <a:gd name="connsiteX4" fmla="*/ 1612900 w 1816100"/>
                <a:gd name="connsiteY4" fmla="*/ 919413 h 3268244"/>
                <a:gd name="connsiteX5" fmla="*/ 698500 w 1816100"/>
                <a:gd name="connsiteY5" fmla="*/ 81213 h 3268244"/>
                <a:gd name="connsiteX0" fmla="*/ 690112 w 1799325"/>
                <a:gd name="connsiteY0" fmla="*/ 81213 h 3262247"/>
                <a:gd name="connsiteX1" fmla="*/ 4312 w 1799325"/>
                <a:gd name="connsiteY1" fmla="*/ 1224213 h 3262247"/>
                <a:gd name="connsiteX2" fmla="*/ 664242 w 1799325"/>
                <a:gd name="connsiteY2" fmla="*/ 2178829 h 3262247"/>
                <a:gd name="connsiteX3" fmla="*/ 1642612 w 1799325"/>
                <a:gd name="connsiteY3" fmla="*/ 3052344 h 3262247"/>
                <a:gd name="connsiteX4" fmla="*/ 1604512 w 1799325"/>
                <a:gd name="connsiteY4" fmla="*/ 919413 h 3262247"/>
                <a:gd name="connsiteX5" fmla="*/ 690112 w 1799325"/>
                <a:gd name="connsiteY5" fmla="*/ 81213 h 3262247"/>
                <a:gd name="connsiteX0" fmla="*/ 690112 w 1775962"/>
                <a:gd name="connsiteY0" fmla="*/ 81213 h 3478148"/>
                <a:gd name="connsiteX1" fmla="*/ 4312 w 1775962"/>
                <a:gd name="connsiteY1" fmla="*/ 1224213 h 3478148"/>
                <a:gd name="connsiteX2" fmla="*/ 664242 w 1775962"/>
                <a:gd name="connsiteY2" fmla="*/ 2178829 h 3478148"/>
                <a:gd name="connsiteX3" fmla="*/ 1269609 w 1775962"/>
                <a:gd name="connsiteY3" fmla="*/ 3268245 h 3478148"/>
                <a:gd name="connsiteX4" fmla="*/ 1604512 w 1775962"/>
                <a:gd name="connsiteY4" fmla="*/ 919413 h 3478148"/>
                <a:gd name="connsiteX5" fmla="*/ 690112 w 1775962"/>
                <a:gd name="connsiteY5" fmla="*/ 81213 h 3478148"/>
                <a:gd name="connsiteX0" fmla="*/ 690112 w 1979163"/>
                <a:gd name="connsiteY0" fmla="*/ 81213 h 3427117"/>
                <a:gd name="connsiteX1" fmla="*/ 4312 w 1979163"/>
                <a:gd name="connsiteY1" fmla="*/ 1224213 h 3427117"/>
                <a:gd name="connsiteX2" fmla="*/ 664242 w 1979163"/>
                <a:gd name="connsiteY2" fmla="*/ 2178829 h 3427117"/>
                <a:gd name="connsiteX3" fmla="*/ 1269609 w 1979163"/>
                <a:gd name="connsiteY3" fmla="*/ 3268245 h 3427117"/>
                <a:gd name="connsiteX4" fmla="*/ 1807713 w 1979163"/>
                <a:gd name="connsiteY4" fmla="*/ 1225592 h 3427117"/>
                <a:gd name="connsiteX5" fmla="*/ 690112 w 1979163"/>
                <a:gd name="connsiteY5" fmla="*/ 81213 h 3427117"/>
                <a:gd name="connsiteX0" fmla="*/ 690112 w 1979163"/>
                <a:gd name="connsiteY0" fmla="*/ 81213 h 3563294"/>
                <a:gd name="connsiteX1" fmla="*/ 4312 w 1979163"/>
                <a:gd name="connsiteY1" fmla="*/ 1224213 h 3563294"/>
                <a:gd name="connsiteX2" fmla="*/ 664242 w 1979163"/>
                <a:gd name="connsiteY2" fmla="*/ 2178829 h 3563294"/>
                <a:gd name="connsiteX3" fmla="*/ 1202346 w 1979163"/>
                <a:gd name="connsiteY3" fmla="*/ 3404421 h 3563294"/>
                <a:gd name="connsiteX4" fmla="*/ 1807713 w 1979163"/>
                <a:gd name="connsiteY4" fmla="*/ 1225592 h 3563294"/>
                <a:gd name="connsiteX5" fmla="*/ 690112 w 1979163"/>
                <a:gd name="connsiteY5" fmla="*/ 81213 h 3563294"/>
                <a:gd name="connsiteX0" fmla="*/ 501022 w 1790073"/>
                <a:gd name="connsiteY0" fmla="*/ 81213 h 3563294"/>
                <a:gd name="connsiteX1" fmla="*/ 4312 w 1790073"/>
                <a:gd name="connsiteY1" fmla="*/ 1225592 h 3563294"/>
                <a:gd name="connsiteX2" fmla="*/ 475152 w 1790073"/>
                <a:gd name="connsiteY2" fmla="*/ 2178829 h 3563294"/>
                <a:gd name="connsiteX3" fmla="*/ 1013256 w 1790073"/>
                <a:gd name="connsiteY3" fmla="*/ 3404421 h 3563294"/>
                <a:gd name="connsiteX4" fmla="*/ 1618623 w 1790073"/>
                <a:gd name="connsiteY4" fmla="*/ 1225592 h 3563294"/>
                <a:gd name="connsiteX5" fmla="*/ 501022 w 1790073"/>
                <a:gd name="connsiteY5" fmla="*/ 81213 h 3563294"/>
                <a:gd name="connsiteX0" fmla="*/ 863209 w 1841814"/>
                <a:gd name="connsiteY0" fmla="*/ 81213 h 3508330"/>
                <a:gd name="connsiteX1" fmla="*/ 56053 w 1841814"/>
                <a:gd name="connsiteY1" fmla="*/ 1170628 h 3508330"/>
                <a:gd name="connsiteX2" fmla="*/ 526893 w 1841814"/>
                <a:gd name="connsiteY2" fmla="*/ 2123865 h 3508330"/>
                <a:gd name="connsiteX3" fmla="*/ 1064997 w 1841814"/>
                <a:gd name="connsiteY3" fmla="*/ 3349457 h 3508330"/>
                <a:gd name="connsiteX4" fmla="*/ 1670364 w 1841814"/>
                <a:gd name="connsiteY4" fmla="*/ 1170628 h 3508330"/>
                <a:gd name="connsiteX5" fmla="*/ 863209 w 1841814"/>
                <a:gd name="connsiteY5" fmla="*/ 81213 h 3508330"/>
                <a:gd name="connsiteX0" fmla="*/ 823971 w 1802576"/>
                <a:gd name="connsiteY0" fmla="*/ 151308 h 3578425"/>
                <a:gd name="connsiteX1" fmla="*/ 386762 w 1802576"/>
                <a:gd name="connsiteY1" fmla="*/ 332877 h 3578425"/>
                <a:gd name="connsiteX2" fmla="*/ 16815 w 1802576"/>
                <a:gd name="connsiteY2" fmla="*/ 1240723 h 3578425"/>
                <a:gd name="connsiteX3" fmla="*/ 487655 w 1802576"/>
                <a:gd name="connsiteY3" fmla="*/ 2193960 h 3578425"/>
                <a:gd name="connsiteX4" fmla="*/ 1025759 w 1802576"/>
                <a:gd name="connsiteY4" fmla="*/ 3419552 h 3578425"/>
                <a:gd name="connsiteX5" fmla="*/ 1631126 w 1802576"/>
                <a:gd name="connsiteY5" fmla="*/ 1240723 h 3578425"/>
                <a:gd name="connsiteX6" fmla="*/ 823971 w 1802576"/>
                <a:gd name="connsiteY6" fmla="*/ 151308 h 3578425"/>
                <a:gd name="connsiteX0" fmla="*/ 1345260 w 2323865"/>
                <a:gd name="connsiteY0" fmla="*/ 151308 h 3578425"/>
                <a:gd name="connsiteX1" fmla="*/ 134526 w 2323865"/>
                <a:gd name="connsiteY1" fmla="*/ 287487 h 3578425"/>
                <a:gd name="connsiteX2" fmla="*/ 538104 w 2323865"/>
                <a:gd name="connsiteY2" fmla="*/ 1240723 h 3578425"/>
                <a:gd name="connsiteX3" fmla="*/ 1008944 w 2323865"/>
                <a:gd name="connsiteY3" fmla="*/ 2193960 h 3578425"/>
                <a:gd name="connsiteX4" fmla="*/ 1547048 w 2323865"/>
                <a:gd name="connsiteY4" fmla="*/ 3419552 h 3578425"/>
                <a:gd name="connsiteX5" fmla="*/ 2152415 w 2323865"/>
                <a:gd name="connsiteY5" fmla="*/ 1240723 h 3578425"/>
                <a:gd name="connsiteX6" fmla="*/ 1345260 w 2323865"/>
                <a:gd name="connsiteY6" fmla="*/ 151308 h 3578425"/>
                <a:gd name="connsiteX0" fmla="*/ 1378891 w 2357496"/>
                <a:gd name="connsiteY0" fmla="*/ 151308 h 3578425"/>
                <a:gd name="connsiteX1" fmla="*/ 168157 w 2357496"/>
                <a:gd name="connsiteY1" fmla="*/ 287487 h 3578425"/>
                <a:gd name="connsiteX2" fmla="*/ 369947 w 2357496"/>
                <a:gd name="connsiteY2" fmla="*/ 1104548 h 3578425"/>
                <a:gd name="connsiteX3" fmla="*/ 1042575 w 2357496"/>
                <a:gd name="connsiteY3" fmla="*/ 2193960 h 3578425"/>
                <a:gd name="connsiteX4" fmla="*/ 1580679 w 2357496"/>
                <a:gd name="connsiteY4" fmla="*/ 3419552 h 3578425"/>
                <a:gd name="connsiteX5" fmla="*/ 2186046 w 2357496"/>
                <a:gd name="connsiteY5" fmla="*/ 1240723 h 3578425"/>
                <a:gd name="connsiteX6" fmla="*/ 1378891 w 2357496"/>
                <a:gd name="connsiteY6" fmla="*/ 151308 h 357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7496" h="3578425">
                  <a:moveTo>
                    <a:pt x="1378891" y="151308"/>
                  </a:moveTo>
                  <a:cubicBezTo>
                    <a:pt x="1171497" y="0"/>
                    <a:pt x="336314" y="128614"/>
                    <a:pt x="168157" y="287487"/>
                  </a:cubicBezTo>
                  <a:cubicBezTo>
                    <a:pt x="0" y="446360"/>
                    <a:pt x="224211" y="786803"/>
                    <a:pt x="369947" y="1104548"/>
                  </a:cubicBezTo>
                  <a:cubicBezTo>
                    <a:pt x="515683" y="1422293"/>
                    <a:pt x="840786" y="1808126"/>
                    <a:pt x="1042575" y="2193960"/>
                  </a:cubicBezTo>
                  <a:cubicBezTo>
                    <a:pt x="1244364" y="2579794"/>
                    <a:pt x="1390101" y="3578425"/>
                    <a:pt x="1580679" y="3419552"/>
                  </a:cubicBezTo>
                  <a:cubicBezTo>
                    <a:pt x="1771257" y="3260679"/>
                    <a:pt x="2357496" y="1735912"/>
                    <a:pt x="2186046" y="1240723"/>
                  </a:cubicBezTo>
                  <a:cubicBezTo>
                    <a:pt x="2054625" y="900498"/>
                    <a:pt x="1711764" y="224834"/>
                    <a:pt x="1378891" y="15130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98800" y="994276"/>
              <a:ext cx="1854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C7E56"/>
                  </a:solidFill>
                  <a:latin typeface="Arial" pitchFamily="34" charset="0"/>
                  <a:cs typeface="Arial" pitchFamily="34" charset="0"/>
                </a:rPr>
                <a:t>Cool luminous stars:  pulsation/dust-driven winds?</a:t>
              </a:r>
              <a:endParaRPr lang="en-US" sz="1800" i="0" dirty="0">
                <a:solidFill>
                  <a:srgbClr val="FC7E5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FFCC"/>
                </a:solidFill>
              </a:rPr>
              <a:t>The solar wind</a:t>
            </a:r>
          </a:p>
        </p:txBody>
      </p:sp>
      <p:sp>
        <p:nvSpPr>
          <p:cNvPr id="5125" name="Text Box 62"/>
          <p:cNvSpPr txBox="1">
            <a:spLocks noChangeArrowheads="1"/>
          </p:cNvSpPr>
          <p:nvPr/>
        </p:nvSpPr>
        <p:spPr bwMode="auto">
          <a:xfrm>
            <a:off x="6553200" y="5064125"/>
            <a:ext cx="852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>
                <a:solidFill>
                  <a:srgbClr val="FFFFCC"/>
                </a:solidFill>
              </a:rPr>
              <a:t>vs.</a:t>
            </a:r>
            <a:endParaRPr lang="en-US" sz="2000" b="1">
              <a:solidFill>
                <a:srgbClr val="FFFFCC"/>
              </a:solidFill>
            </a:endParaRPr>
          </a:p>
        </p:txBody>
      </p:sp>
      <p:sp>
        <p:nvSpPr>
          <p:cNvPr id="5126" name="Text Box 63"/>
          <p:cNvSpPr txBox="1">
            <a:spLocks noChangeArrowheads="1"/>
          </p:cNvSpPr>
          <p:nvPr/>
        </p:nvSpPr>
        <p:spPr bwMode="auto">
          <a:xfrm>
            <a:off x="76200" y="4267200"/>
            <a:ext cx="46259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What determines how much energy and momentum goes into the solar wind?</a:t>
            </a:r>
          </a:p>
        </p:txBody>
      </p:sp>
      <p:sp>
        <p:nvSpPr>
          <p:cNvPr id="5127" name="Text Box 64"/>
          <p:cNvSpPr txBox="1">
            <a:spLocks noChangeArrowheads="1"/>
          </p:cNvSpPr>
          <p:nvPr/>
        </p:nvSpPr>
        <p:spPr bwMode="auto">
          <a:xfrm>
            <a:off x="228600" y="5029200"/>
            <a:ext cx="462597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35000"/>
              </a:spcBef>
              <a:buClr>
                <a:srgbClr val="50C1FA"/>
              </a:buClr>
              <a:buFont typeface="Wingdings" pitchFamily="2" charset="2"/>
              <a:buChar char="Ø"/>
            </a:pPr>
            <a:r>
              <a:rPr lang="en-US" sz="2000" i="0" dirty="0">
                <a:solidFill>
                  <a:srgbClr val="FFFFCC"/>
                </a:solidFill>
              </a:rPr>
              <a:t>Waves &amp; turbulence input from below?</a:t>
            </a:r>
          </a:p>
          <a:p>
            <a:pPr marL="228600" indent="-228600">
              <a:spcBef>
                <a:spcPct val="35000"/>
              </a:spcBef>
              <a:buClr>
                <a:srgbClr val="50C1FA"/>
              </a:buClr>
              <a:buFont typeface="Wingdings" pitchFamily="2" charset="2"/>
              <a:buChar char="Ø"/>
            </a:pPr>
            <a:r>
              <a:rPr lang="en-US" sz="2000" i="0" dirty="0">
                <a:solidFill>
                  <a:srgbClr val="FFFFCC"/>
                </a:solidFill>
              </a:rPr>
              <a:t>Reconnection &amp; mass input from loops?</a:t>
            </a:r>
          </a:p>
        </p:txBody>
      </p:sp>
      <p:sp>
        <p:nvSpPr>
          <p:cNvPr id="5128" name="Text Box 63"/>
          <p:cNvSpPr txBox="1">
            <a:spLocks noChangeArrowheads="1"/>
          </p:cNvSpPr>
          <p:nvPr/>
        </p:nvSpPr>
        <p:spPr bwMode="auto">
          <a:xfrm>
            <a:off x="76200" y="838200"/>
            <a:ext cx="8915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b="1" i="0" dirty="0">
                <a:solidFill>
                  <a:srgbClr val="FFFFCC"/>
                </a:solidFill>
              </a:rPr>
              <a:t>Parker (1958)</a:t>
            </a:r>
            <a:r>
              <a:rPr lang="en-US" sz="2000" i="0" dirty="0">
                <a:solidFill>
                  <a:srgbClr val="FFFFCC"/>
                </a:solidFill>
              </a:rPr>
              <a:t> proposed that gas pressure in the hot (</a:t>
            </a:r>
            <a:r>
              <a:rPr lang="en-US" sz="2000" dirty="0">
                <a:solidFill>
                  <a:srgbClr val="FFFFCC"/>
                </a:solidFill>
              </a:rPr>
              <a:t>T </a:t>
            </a:r>
            <a:r>
              <a:rPr lang="en-US" sz="2000" i="0" dirty="0">
                <a:solidFill>
                  <a:srgbClr val="FFFFCC"/>
                </a:solidFill>
              </a:rPr>
              <a:t>&gt;</a:t>
            </a:r>
            <a:r>
              <a:rPr lang="en-US" sz="1600" i="0" dirty="0">
                <a:solidFill>
                  <a:srgbClr val="FFFFCC"/>
                </a:solidFill>
              </a:rPr>
              <a:t> </a:t>
            </a:r>
            <a:r>
              <a:rPr lang="en-US" sz="2000" i="0" dirty="0">
                <a:solidFill>
                  <a:srgbClr val="FFFFCC"/>
                </a:solidFill>
              </a:rPr>
              <a:t>10</a:t>
            </a:r>
            <a:r>
              <a:rPr lang="en-US" i="0" baseline="28000" dirty="0">
                <a:solidFill>
                  <a:srgbClr val="FFFFCC"/>
                </a:solidFill>
              </a:rPr>
              <a:t>6</a:t>
            </a:r>
            <a:r>
              <a:rPr lang="en-US" sz="2000" i="0" dirty="0">
                <a:solidFill>
                  <a:srgbClr val="FFFFCC"/>
                </a:solidFill>
              </a:rPr>
              <a:t> K) corona counteracts gravity and accelerates a steady supersonic wind.  </a:t>
            </a:r>
            <a:r>
              <a:rPr lang="en-US" sz="2000" i="0" dirty="0" smtClean="0">
                <a:solidFill>
                  <a:srgbClr val="FFFFCC"/>
                </a:solidFill>
              </a:rPr>
              <a:t>  </a:t>
            </a:r>
            <a:r>
              <a:rPr lang="en-US" sz="2000" b="1" i="0" dirty="0" smtClean="0">
                <a:solidFill>
                  <a:srgbClr val="FFFFCC"/>
                </a:solidFill>
              </a:rPr>
              <a:t>1962</a:t>
            </a:r>
            <a:r>
              <a:rPr lang="en-US" sz="2000" b="1" i="0" dirty="0">
                <a:solidFill>
                  <a:srgbClr val="FFFFCC"/>
                </a:solidFill>
              </a:rPr>
              <a:t>:</a:t>
            </a:r>
            <a:r>
              <a:rPr lang="en-US" sz="2000" i="0" dirty="0">
                <a:solidFill>
                  <a:srgbClr val="FFFFCC"/>
                </a:solidFill>
              </a:rPr>
              <a:t> </a:t>
            </a:r>
            <a:r>
              <a:rPr lang="en-US" sz="2000" i="0" dirty="0" smtClean="0">
                <a:solidFill>
                  <a:srgbClr val="FFFFCC"/>
                </a:solidFill>
              </a:rPr>
              <a:t> </a:t>
            </a:r>
            <a:r>
              <a:rPr lang="en-US" sz="2000" dirty="0" smtClean="0">
                <a:solidFill>
                  <a:srgbClr val="FFFFCC"/>
                </a:solidFill>
              </a:rPr>
              <a:t>Mariner </a:t>
            </a:r>
            <a:r>
              <a:rPr lang="en-US" sz="2000" dirty="0">
                <a:solidFill>
                  <a:srgbClr val="FFFFCC"/>
                </a:solidFill>
              </a:rPr>
              <a:t>2</a:t>
            </a:r>
            <a:r>
              <a:rPr lang="en-US" sz="2000" i="0" dirty="0">
                <a:solidFill>
                  <a:srgbClr val="FFFFCC"/>
                </a:solidFill>
              </a:rPr>
              <a:t> confirmed </a:t>
            </a:r>
            <a:r>
              <a:rPr lang="en-US" sz="2000" i="0" dirty="0" smtClean="0">
                <a:solidFill>
                  <a:srgbClr val="FFFFCC"/>
                </a:solidFill>
              </a:rPr>
              <a:t>it.  </a:t>
            </a:r>
            <a:endParaRPr lang="en-US" sz="2000" i="0" dirty="0">
              <a:solidFill>
                <a:srgbClr val="FFFFCC"/>
              </a:solidFill>
            </a:endParaRPr>
          </a:p>
        </p:txBody>
      </p:sp>
      <p:pic>
        <p:nvPicPr>
          <p:cNvPr id="5129" name="Picture 2"/>
          <p:cNvPicPr>
            <a:picLocks noChangeAspect="1" noChangeArrowheads="1"/>
          </p:cNvPicPr>
          <p:nvPr/>
        </p:nvPicPr>
        <p:blipFill>
          <a:blip r:embed="rId2" cstate="print">
            <a:lum bright="6000" contrast="8000"/>
          </a:blip>
          <a:srcRect l="17262" b="10643"/>
          <a:stretch>
            <a:fillRect/>
          </a:stretch>
        </p:blipFill>
        <p:spPr bwMode="auto">
          <a:xfrm>
            <a:off x="328613" y="1716088"/>
            <a:ext cx="614838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63"/>
          <p:cNvSpPr txBox="1">
            <a:spLocks noChangeArrowheads="1"/>
          </p:cNvSpPr>
          <p:nvPr/>
        </p:nvSpPr>
        <p:spPr bwMode="auto">
          <a:xfrm>
            <a:off x="6589713" y="1789113"/>
            <a:ext cx="213360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5000"/>
              </a:spcBef>
              <a:buSzPct val="115000"/>
            </a:pPr>
            <a:r>
              <a:rPr lang="en-US" sz="2000" i="0">
                <a:solidFill>
                  <a:srgbClr val="FFFFCC"/>
                </a:solidFill>
              </a:rPr>
              <a:t>Decades of remote sensing &amp; </a:t>
            </a:r>
            <a:r>
              <a:rPr lang="en-US" sz="2000">
                <a:solidFill>
                  <a:srgbClr val="FFFFCC"/>
                </a:solidFill>
              </a:rPr>
              <a:t>in situ </a:t>
            </a:r>
            <a:r>
              <a:rPr lang="en-US" sz="2000" i="0">
                <a:solidFill>
                  <a:srgbClr val="FFFFCC"/>
                </a:solidFill>
              </a:rPr>
              <a:t>probing have revealed much of the physics of this turbulent MHD system . . .</a:t>
            </a: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381000" y="3657600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SDO</a:t>
            </a:r>
            <a:r>
              <a:rPr lang="en-US" sz="1600" b="1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/AIA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876800" y="4419600"/>
            <a:ext cx="1916113" cy="2870200"/>
            <a:chOff x="4876800" y="4419600"/>
            <a:chExt cx="1916113" cy="2870200"/>
          </a:xfrm>
        </p:grpSpPr>
        <p:sp>
          <p:nvSpPr>
            <p:cNvPr id="5144" name="Freeform 40"/>
            <p:cNvSpPr>
              <a:spLocks/>
            </p:cNvSpPr>
            <p:nvPr/>
          </p:nvSpPr>
          <p:spPr bwMode="auto">
            <a:xfrm>
              <a:off x="5072790" y="5683656"/>
              <a:ext cx="391980" cy="317057"/>
            </a:xfrm>
            <a:custGeom>
              <a:avLst/>
              <a:gdLst>
                <a:gd name="T0" fmla="*/ 0 w 472"/>
                <a:gd name="T1" fmla="*/ 0 h 544"/>
                <a:gd name="T2" fmla="*/ 0 w 472"/>
                <a:gd name="T3" fmla="*/ 0 h 544"/>
                <a:gd name="T4" fmla="*/ 0 w 472"/>
                <a:gd name="T5" fmla="*/ 0 h 544"/>
                <a:gd name="T6" fmla="*/ 0 w 472"/>
                <a:gd name="T7" fmla="*/ 0 h 544"/>
                <a:gd name="T8" fmla="*/ 0 w 472"/>
                <a:gd name="T9" fmla="*/ 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544"/>
                <a:gd name="T17" fmla="*/ 472 w 472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544">
                  <a:moveTo>
                    <a:pt x="328" y="544"/>
                  </a:moveTo>
                  <a:cubicBezTo>
                    <a:pt x="204" y="524"/>
                    <a:pt x="80" y="504"/>
                    <a:pt x="40" y="448"/>
                  </a:cubicBezTo>
                  <a:cubicBezTo>
                    <a:pt x="0" y="392"/>
                    <a:pt x="48" y="280"/>
                    <a:pt x="88" y="208"/>
                  </a:cubicBezTo>
                  <a:cubicBezTo>
                    <a:pt x="128" y="136"/>
                    <a:pt x="216" y="32"/>
                    <a:pt x="280" y="16"/>
                  </a:cubicBezTo>
                  <a:cubicBezTo>
                    <a:pt x="344" y="0"/>
                    <a:pt x="408" y="56"/>
                    <a:pt x="472" y="112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Freeform 41"/>
            <p:cNvSpPr>
              <a:spLocks/>
            </p:cNvSpPr>
            <p:nvPr/>
          </p:nvSpPr>
          <p:spPr bwMode="auto">
            <a:xfrm>
              <a:off x="5504384" y="5696172"/>
              <a:ext cx="85485" cy="308713"/>
            </a:xfrm>
            <a:custGeom>
              <a:avLst/>
              <a:gdLst>
                <a:gd name="T0" fmla="*/ 0 w 104"/>
                <a:gd name="T1" fmla="*/ 0 h 480"/>
                <a:gd name="T2" fmla="*/ 0 w 104"/>
                <a:gd name="T3" fmla="*/ 0 h 480"/>
                <a:gd name="T4" fmla="*/ 0 w 104"/>
                <a:gd name="T5" fmla="*/ 0 h 480"/>
                <a:gd name="T6" fmla="*/ 0 w 10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480"/>
                <a:gd name="T14" fmla="*/ 104 w 10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480">
                  <a:moveTo>
                    <a:pt x="0" y="0"/>
                  </a:moveTo>
                  <a:cubicBezTo>
                    <a:pt x="44" y="48"/>
                    <a:pt x="88" y="96"/>
                    <a:pt x="96" y="144"/>
                  </a:cubicBezTo>
                  <a:cubicBezTo>
                    <a:pt x="104" y="192"/>
                    <a:pt x="48" y="232"/>
                    <a:pt x="48" y="288"/>
                  </a:cubicBezTo>
                  <a:cubicBezTo>
                    <a:pt x="48" y="344"/>
                    <a:pt x="88" y="448"/>
                    <a:pt x="96" y="480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Freeform 42"/>
            <p:cNvSpPr>
              <a:spLocks/>
            </p:cNvSpPr>
            <p:nvPr/>
          </p:nvSpPr>
          <p:spPr bwMode="auto">
            <a:xfrm>
              <a:off x="5629484" y="5633594"/>
              <a:ext cx="446190" cy="340002"/>
            </a:xfrm>
            <a:custGeom>
              <a:avLst/>
              <a:gdLst>
                <a:gd name="T0" fmla="*/ 0 w 536"/>
                <a:gd name="T1" fmla="*/ 0 h 528"/>
                <a:gd name="T2" fmla="*/ 0 w 536"/>
                <a:gd name="T3" fmla="*/ 0 h 528"/>
                <a:gd name="T4" fmla="*/ 0 w 536"/>
                <a:gd name="T5" fmla="*/ 0 h 528"/>
                <a:gd name="T6" fmla="*/ 0 w 536"/>
                <a:gd name="T7" fmla="*/ 0 h 528"/>
                <a:gd name="T8" fmla="*/ 0 w 536"/>
                <a:gd name="T9" fmla="*/ 0 h 528"/>
                <a:gd name="T10" fmla="*/ 0 w 536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6"/>
                <a:gd name="T19" fmla="*/ 0 h 528"/>
                <a:gd name="T20" fmla="*/ 536 w 536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6" h="528">
                  <a:moveTo>
                    <a:pt x="176" y="528"/>
                  </a:moveTo>
                  <a:cubicBezTo>
                    <a:pt x="292" y="516"/>
                    <a:pt x="408" y="504"/>
                    <a:pt x="464" y="432"/>
                  </a:cubicBezTo>
                  <a:cubicBezTo>
                    <a:pt x="520" y="360"/>
                    <a:pt x="536" y="168"/>
                    <a:pt x="512" y="96"/>
                  </a:cubicBezTo>
                  <a:cubicBezTo>
                    <a:pt x="488" y="24"/>
                    <a:pt x="400" y="0"/>
                    <a:pt x="320" y="0"/>
                  </a:cubicBezTo>
                  <a:cubicBezTo>
                    <a:pt x="240" y="0"/>
                    <a:pt x="64" y="48"/>
                    <a:pt x="32" y="96"/>
                  </a:cubicBezTo>
                  <a:cubicBezTo>
                    <a:pt x="0" y="144"/>
                    <a:pt x="64" y="216"/>
                    <a:pt x="128" y="288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Freeform 43"/>
            <p:cNvSpPr>
              <a:spLocks/>
            </p:cNvSpPr>
            <p:nvPr/>
          </p:nvSpPr>
          <p:spPr bwMode="auto">
            <a:xfrm>
              <a:off x="6136139" y="5675313"/>
              <a:ext cx="423255" cy="298284"/>
            </a:xfrm>
            <a:custGeom>
              <a:avLst/>
              <a:gdLst>
                <a:gd name="T0" fmla="*/ 0 w 512"/>
                <a:gd name="T1" fmla="*/ 0 h 464"/>
                <a:gd name="T2" fmla="*/ 0 w 512"/>
                <a:gd name="T3" fmla="*/ 0 h 464"/>
                <a:gd name="T4" fmla="*/ 0 w 512"/>
                <a:gd name="T5" fmla="*/ 0 h 464"/>
                <a:gd name="T6" fmla="*/ 0 w 512"/>
                <a:gd name="T7" fmla="*/ 0 h 464"/>
                <a:gd name="T8" fmla="*/ 0 w 512"/>
                <a:gd name="T9" fmla="*/ 0 h 464"/>
                <a:gd name="T10" fmla="*/ 0 w 512"/>
                <a:gd name="T11" fmla="*/ 0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2"/>
                <a:gd name="T19" fmla="*/ 0 h 464"/>
                <a:gd name="T20" fmla="*/ 512 w 512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2" h="464">
                  <a:moveTo>
                    <a:pt x="168" y="464"/>
                  </a:moveTo>
                  <a:cubicBezTo>
                    <a:pt x="104" y="404"/>
                    <a:pt x="40" y="344"/>
                    <a:pt x="24" y="272"/>
                  </a:cubicBezTo>
                  <a:cubicBezTo>
                    <a:pt x="8" y="200"/>
                    <a:pt x="0" y="64"/>
                    <a:pt x="72" y="32"/>
                  </a:cubicBezTo>
                  <a:cubicBezTo>
                    <a:pt x="144" y="0"/>
                    <a:pt x="400" y="40"/>
                    <a:pt x="456" y="80"/>
                  </a:cubicBezTo>
                  <a:cubicBezTo>
                    <a:pt x="512" y="120"/>
                    <a:pt x="400" y="216"/>
                    <a:pt x="408" y="272"/>
                  </a:cubicBezTo>
                  <a:cubicBezTo>
                    <a:pt x="416" y="328"/>
                    <a:pt x="460" y="372"/>
                    <a:pt x="504" y="416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Freeform 44"/>
            <p:cNvSpPr>
              <a:spLocks/>
            </p:cNvSpPr>
            <p:nvPr/>
          </p:nvSpPr>
          <p:spPr bwMode="auto">
            <a:xfrm>
              <a:off x="4876800" y="4419600"/>
              <a:ext cx="879869" cy="1211909"/>
            </a:xfrm>
            <a:custGeom>
              <a:avLst/>
              <a:gdLst>
                <a:gd name="T0" fmla="*/ 0 w 1060"/>
                <a:gd name="T1" fmla="*/ 0 h 1460"/>
                <a:gd name="T2" fmla="*/ 0 w 1060"/>
                <a:gd name="T3" fmla="*/ 0 h 1460"/>
                <a:gd name="T4" fmla="*/ 0 w 1060"/>
                <a:gd name="T5" fmla="*/ 0 h 1460"/>
                <a:gd name="T6" fmla="*/ 0 w 1060"/>
                <a:gd name="T7" fmla="*/ 1 h 1460"/>
                <a:gd name="T8" fmla="*/ 0 w 1060"/>
                <a:gd name="T9" fmla="*/ 1 h 1460"/>
                <a:gd name="T10" fmla="*/ 0 w 1060"/>
                <a:gd name="T11" fmla="*/ 1 h 1460"/>
                <a:gd name="T12" fmla="*/ 0 w 1060"/>
                <a:gd name="T13" fmla="*/ 1 h 1460"/>
                <a:gd name="T14" fmla="*/ 0 w 1060"/>
                <a:gd name="T15" fmla="*/ 1 h 1460"/>
                <a:gd name="T16" fmla="*/ 0 w 1060"/>
                <a:gd name="T17" fmla="*/ 1 h 1460"/>
                <a:gd name="T18" fmla="*/ 0 w 1060"/>
                <a:gd name="T19" fmla="*/ 0 h 1460"/>
                <a:gd name="T20" fmla="*/ 1 w 1060"/>
                <a:gd name="T21" fmla="*/ 0 h 1460"/>
                <a:gd name="T22" fmla="*/ 1 w 1060"/>
                <a:gd name="T23" fmla="*/ 0 h 14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0"/>
                <a:gd name="T37" fmla="*/ 0 h 1460"/>
                <a:gd name="T38" fmla="*/ 1060 w 1060"/>
                <a:gd name="T39" fmla="*/ 1460 h 14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0" h="1460">
                  <a:moveTo>
                    <a:pt x="0" y="52"/>
                  </a:moveTo>
                  <a:cubicBezTo>
                    <a:pt x="16" y="99"/>
                    <a:pt x="32" y="225"/>
                    <a:pt x="96" y="336"/>
                  </a:cubicBezTo>
                  <a:cubicBezTo>
                    <a:pt x="160" y="447"/>
                    <a:pt x="328" y="592"/>
                    <a:pt x="384" y="720"/>
                  </a:cubicBezTo>
                  <a:cubicBezTo>
                    <a:pt x="440" y="848"/>
                    <a:pt x="400" y="1008"/>
                    <a:pt x="432" y="1104"/>
                  </a:cubicBezTo>
                  <a:cubicBezTo>
                    <a:pt x="464" y="1200"/>
                    <a:pt x="559" y="1237"/>
                    <a:pt x="576" y="1296"/>
                  </a:cubicBezTo>
                  <a:cubicBezTo>
                    <a:pt x="593" y="1355"/>
                    <a:pt x="529" y="1435"/>
                    <a:pt x="536" y="1460"/>
                  </a:cubicBezTo>
                  <a:lnTo>
                    <a:pt x="616" y="1444"/>
                  </a:lnTo>
                  <a:cubicBezTo>
                    <a:pt x="634" y="1407"/>
                    <a:pt x="659" y="1301"/>
                    <a:pt x="644" y="1236"/>
                  </a:cubicBezTo>
                  <a:cubicBezTo>
                    <a:pt x="629" y="1171"/>
                    <a:pt x="525" y="1133"/>
                    <a:pt x="528" y="1056"/>
                  </a:cubicBezTo>
                  <a:cubicBezTo>
                    <a:pt x="531" y="979"/>
                    <a:pt x="586" y="883"/>
                    <a:pt x="664" y="772"/>
                  </a:cubicBezTo>
                  <a:cubicBezTo>
                    <a:pt x="742" y="661"/>
                    <a:pt x="930" y="517"/>
                    <a:pt x="995" y="388"/>
                  </a:cubicBezTo>
                  <a:cubicBezTo>
                    <a:pt x="1060" y="259"/>
                    <a:pt x="1043" y="81"/>
                    <a:pt x="1056" y="0"/>
                  </a:cubicBezTo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0000"/>
                </a:gs>
              </a:gsLst>
              <a:lin ang="5400000" scaled="1"/>
            </a:gradFill>
            <a:ln w="1587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Freeform 45"/>
            <p:cNvSpPr>
              <a:spLocks/>
            </p:cNvSpPr>
            <p:nvPr/>
          </p:nvSpPr>
          <p:spPr bwMode="auto">
            <a:xfrm>
              <a:off x="5794199" y="4432115"/>
              <a:ext cx="850679" cy="1166019"/>
            </a:xfrm>
            <a:custGeom>
              <a:avLst/>
              <a:gdLst>
                <a:gd name="T0" fmla="*/ 1 w 1024"/>
                <a:gd name="T1" fmla="*/ 0 h 1404"/>
                <a:gd name="T2" fmla="*/ 1 w 1024"/>
                <a:gd name="T3" fmla="*/ 0 h 1404"/>
                <a:gd name="T4" fmla="*/ 0 w 1024"/>
                <a:gd name="T5" fmla="*/ 0 h 1404"/>
                <a:gd name="T6" fmla="*/ 0 w 1024"/>
                <a:gd name="T7" fmla="*/ 1 h 1404"/>
                <a:gd name="T8" fmla="*/ 0 w 1024"/>
                <a:gd name="T9" fmla="*/ 1 h 1404"/>
                <a:gd name="T10" fmla="*/ 0 w 1024"/>
                <a:gd name="T11" fmla="*/ 1 h 1404"/>
                <a:gd name="T12" fmla="*/ 0 w 1024"/>
                <a:gd name="T13" fmla="*/ 1 h 1404"/>
                <a:gd name="T14" fmla="*/ 0 w 1024"/>
                <a:gd name="T15" fmla="*/ 1 h 1404"/>
                <a:gd name="T16" fmla="*/ 0 w 1024"/>
                <a:gd name="T17" fmla="*/ 1 h 1404"/>
                <a:gd name="T18" fmla="*/ 0 w 1024"/>
                <a:gd name="T19" fmla="*/ 0 h 1404"/>
                <a:gd name="T20" fmla="*/ 0 w 1024"/>
                <a:gd name="T21" fmla="*/ 0 h 1404"/>
                <a:gd name="T22" fmla="*/ 0 w 1024"/>
                <a:gd name="T23" fmla="*/ 0 h 1404"/>
                <a:gd name="T24" fmla="*/ 0 w 1024"/>
                <a:gd name="T25" fmla="*/ 0 h 14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4"/>
                <a:gd name="T40" fmla="*/ 0 h 1404"/>
                <a:gd name="T41" fmla="*/ 1024 w 1024"/>
                <a:gd name="T42" fmla="*/ 1404 h 14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4" h="1404">
                  <a:moveTo>
                    <a:pt x="1024" y="20"/>
                  </a:moveTo>
                  <a:cubicBezTo>
                    <a:pt x="1001" y="94"/>
                    <a:pt x="953" y="346"/>
                    <a:pt x="884" y="464"/>
                  </a:cubicBezTo>
                  <a:cubicBezTo>
                    <a:pt x="815" y="582"/>
                    <a:pt x="658" y="629"/>
                    <a:pt x="612" y="728"/>
                  </a:cubicBezTo>
                  <a:cubicBezTo>
                    <a:pt x="566" y="827"/>
                    <a:pt x="633" y="973"/>
                    <a:pt x="608" y="1060"/>
                  </a:cubicBezTo>
                  <a:cubicBezTo>
                    <a:pt x="583" y="1147"/>
                    <a:pt x="482" y="1195"/>
                    <a:pt x="464" y="1252"/>
                  </a:cubicBezTo>
                  <a:cubicBezTo>
                    <a:pt x="446" y="1309"/>
                    <a:pt x="507" y="1379"/>
                    <a:pt x="500" y="1404"/>
                  </a:cubicBezTo>
                  <a:lnTo>
                    <a:pt x="424" y="1400"/>
                  </a:lnTo>
                  <a:cubicBezTo>
                    <a:pt x="407" y="1365"/>
                    <a:pt x="381" y="1257"/>
                    <a:pt x="396" y="1192"/>
                  </a:cubicBezTo>
                  <a:cubicBezTo>
                    <a:pt x="411" y="1127"/>
                    <a:pt x="509" y="1069"/>
                    <a:pt x="512" y="1012"/>
                  </a:cubicBezTo>
                  <a:cubicBezTo>
                    <a:pt x="515" y="955"/>
                    <a:pt x="450" y="923"/>
                    <a:pt x="412" y="852"/>
                  </a:cubicBezTo>
                  <a:cubicBezTo>
                    <a:pt x="374" y="781"/>
                    <a:pt x="345" y="669"/>
                    <a:pt x="284" y="584"/>
                  </a:cubicBezTo>
                  <a:cubicBezTo>
                    <a:pt x="223" y="499"/>
                    <a:pt x="90" y="441"/>
                    <a:pt x="45" y="344"/>
                  </a:cubicBezTo>
                  <a:cubicBezTo>
                    <a:pt x="0" y="247"/>
                    <a:pt x="22" y="72"/>
                    <a:pt x="16" y="0"/>
                  </a:cubicBezTo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0000"/>
                </a:gs>
              </a:gsLst>
              <a:lin ang="5400000" scaled="1"/>
            </a:gradFill>
            <a:ln w="1587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Freeform 46"/>
            <p:cNvSpPr>
              <a:spLocks/>
            </p:cNvSpPr>
            <p:nvPr/>
          </p:nvSpPr>
          <p:spPr bwMode="auto">
            <a:xfrm>
              <a:off x="4972710" y="5137150"/>
              <a:ext cx="185565" cy="460984"/>
            </a:xfrm>
            <a:custGeom>
              <a:avLst/>
              <a:gdLst>
                <a:gd name="T0" fmla="*/ 0 w 224"/>
                <a:gd name="T1" fmla="*/ 1 h 480"/>
                <a:gd name="T2" fmla="*/ 0 w 224"/>
                <a:gd name="T3" fmla="*/ 0 h 480"/>
                <a:gd name="T4" fmla="*/ 0 w 224"/>
                <a:gd name="T5" fmla="*/ 0 h 480"/>
                <a:gd name="T6" fmla="*/ 0 w 22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4"/>
                <a:gd name="T13" fmla="*/ 0 h 480"/>
                <a:gd name="T14" fmla="*/ 224 w 22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4" h="480">
                  <a:moveTo>
                    <a:pt x="112" y="480"/>
                  </a:moveTo>
                  <a:cubicBezTo>
                    <a:pt x="168" y="408"/>
                    <a:pt x="224" y="336"/>
                    <a:pt x="208" y="288"/>
                  </a:cubicBezTo>
                  <a:cubicBezTo>
                    <a:pt x="192" y="240"/>
                    <a:pt x="32" y="240"/>
                    <a:pt x="16" y="192"/>
                  </a:cubicBezTo>
                  <a:cubicBezTo>
                    <a:pt x="0" y="144"/>
                    <a:pt x="56" y="72"/>
                    <a:pt x="112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Freeform 47"/>
            <p:cNvSpPr>
              <a:spLocks/>
            </p:cNvSpPr>
            <p:nvPr/>
          </p:nvSpPr>
          <p:spPr bwMode="auto">
            <a:xfrm>
              <a:off x="5514809" y="5097518"/>
              <a:ext cx="72975" cy="319143"/>
            </a:xfrm>
            <a:custGeom>
              <a:avLst/>
              <a:gdLst>
                <a:gd name="T0" fmla="*/ 0 w 88"/>
                <a:gd name="T1" fmla="*/ 0 h 332"/>
                <a:gd name="T2" fmla="*/ 0 w 88"/>
                <a:gd name="T3" fmla="*/ 0 h 332"/>
                <a:gd name="T4" fmla="*/ 0 w 88"/>
                <a:gd name="T5" fmla="*/ 0 h 332"/>
                <a:gd name="T6" fmla="*/ 0 w 88"/>
                <a:gd name="T7" fmla="*/ 0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332"/>
                <a:gd name="T14" fmla="*/ 88 w 88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332">
                  <a:moveTo>
                    <a:pt x="66" y="0"/>
                  </a:moveTo>
                  <a:cubicBezTo>
                    <a:pt x="55" y="17"/>
                    <a:pt x="0" y="71"/>
                    <a:pt x="2" y="104"/>
                  </a:cubicBezTo>
                  <a:cubicBezTo>
                    <a:pt x="4" y="137"/>
                    <a:pt x="68" y="158"/>
                    <a:pt x="78" y="196"/>
                  </a:cubicBezTo>
                  <a:cubicBezTo>
                    <a:pt x="88" y="234"/>
                    <a:pt x="65" y="304"/>
                    <a:pt x="62" y="332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Freeform 48"/>
            <p:cNvSpPr>
              <a:spLocks/>
            </p:cNvSpPr>
            <p:nvPr/>
          </p:nvSpPr>
          <p:spPr bwMode="auto">
            <a:xfrm rot="797259">
              <a:off x="5873429" y="5097518"/>
              <a:ext cx="160545" cy="398407"/>
            </a:xfrm>
            <a:custGeom>
              <a:avLst/>
              <a:gdLst>
                <a:gd name="T0" fmla="*/ 0 w 224"/>
                <a:gd name="T1" fmla="*/ 0 h 480"/>
                <a:gd name="T2" fmla="*/ 0 w 224"/>
                <a:gd name="T3" fmla="*/ 0 h 480"/>
                <a:gd name="T4" fmla="*/ 0 w 224"/>
                <a:gd name="T5" fmla="*/ 0 h 480"/>
                <a:gd name="T6" fmla="*/ 0 w 22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4"/>
                <a:gd name="T13" fmla="*/ 0 h 480"/>
                <a:gd name="T14" fmla="*/ 224 w 22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4" h="480">
                  <a:moveTo>
                    <a:pt x="112" y="480"/>
                  </a:moveTo>
                  <a:cubicBezTo>
                    <a:pt x="168" y="408"/>
                    <a:pt x="224" y="336"/>
                    <a:pt x="208" y="288"/>
                  </a:cubicBezTo>
                  <a:cubicBezTo>
                    <a:pt x="192" y="240"/>
                    <a:pt x="32" y="240"/>
                    <a:pt x="16" y="192"/>
                  </a:cubicBezTo>
                  <a:cubicBezTo>
                    <a:pt x="0" y="144"/>
                    <a:pt x="56" y="72"/>
                    <a:pt x="112" y="0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Freeform 49"/>
            <p:cNvSpPr>
              <a:spLocks/>
            </p:cNvSpPr>
            <p:nvPr/>
          </p:nvSpPr>
          <p:spPr bwMode="auto">
            <a:xfrm rot="1031635" flipH="1">
              <a:off x="6392593" y="5216414"/>
              <a:ext cx="72975" cy="319143"/>
            </a:xfrm>
            <a:custGeom>
              <a:avLst/>
              <a:gdLst>
                <a:gd name="T0" fmla="*/ 0 w 88"/>
                <a:gd name="T1" fmla="*/ 0 h 332"/>
                <a:gd name="T2" fmla="*/ 0 w 88"/>
                <a:gd name="T3" fmla="*/ 0 h 332"/>
                <a:gd name="T4" fmla="*/ 0 w 88"/>
                <a:gd name="T5" fmla="*/ 0 h 332"/>
                <a:gd name="T6" fmla="*/ 0 w 88"/>
                <a:gd name="T7" fmla="*/ 0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332"/>
                <a:gd name="T14" fmla="*/ 88 w 88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332">
                  <a:moveTo>
                    <a:pt x="66" y="0"/>
                  </a:moveTo>
                  <a:cubicBezTo>
                    <a:pt x="55" y="17"/>
                    <a:pt x="0" y="71"/>
                    <a:pt x="2" y="104"/>
                  </a:cubicBezTo>
                  <a:cubicBezTo>
                    <a:pt x="4" y="137"/>
                    <a:pt x="68" y="158"/>
                    <a:pt x="78" y="196"/>
                  </a:cubicBezTo>
                  <a:cubicBezTo>
                    <a:pt x="88" y="234"/>
                    <a:pt x="65" y="304"/>
                    <a:pt x="62" y="332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Arc 39"/>
            <p:cNvSpPr>
              <a:spLocks/>
            </p:cNvSpPr>
            <p:nvPr/>
          </p:nvSpPr>
          <p:spPr bwMode="auto">
            <a:xfrm>
              <a:off x="4876800" y="5575189"/>
              <a:ext cx="1916113" cy="1714611"/>
            </a:xfrm>
            <a:custGeom>
              <a:avLst/>
              <a:gdLst>
                <a:gd name="T0" fmla="*/ 0 w 19491"/>
                <a:gd name="T1" fmla="*/ 0 h 21600"/>
                <a:gd name="T2" fmla="*/ 0 w 19491"/>
                <a:gd name="T3" fmla="*/ 0 h 21600"/>
                <a:gd name="T4" fmla="*/ 0 w 1949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491"/>
                <a:gd name="T10" fmla="*/ 0 h 21600"/>
                <a:gd name="T11" fmla="*/ 19491 w 19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91" h="21600" fill="none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</a:path>
                <a:path w="19491" h="21600" stroke="0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  <a:lnTo>
                    <a:pt x="9894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50088" y="4422775"/>
            <a:ext cx="1916112" cy="2860675"/>
            <a:chOff x="7050088" y="4422775"/>
            <a:chExt cx="1916112" cy="2860675"/>
          </a:xfrm>
        </p:grpSpPr>
        <p:sp>
          <p:nvSpPr>
            <p:cNvPr id="5133" name="Freeform 52"/>
            <p:cNvSpPr>
              <a:spLocks/>
            </p:cNvSpPr>
            <p:nvPr/>
          </p:nvSpPr>
          <p:spPr bwMode="auto">
            <a:xfrm>
              <a:off x="7246078" y="5677969"/>
              <a:ext cx="391979" cy="316926"/>
            </a:xfrm>
            <a:custGeom>
              <a:avLst/>
              <a:gdLst>
                <a:gd name="T0" fmla="*/ 0 w 472"/>
                <a:gd name="T1" fmla="*/ 0 h 544"/>
                <a:gd name="T2" fmla="*/ 0 w 472"/>
                <a:gd name="T3" fmla="*/ 0 h 544"/>
                <a:gd name="T4" fmla="*/ 0 w 472"/>
                <a:gd name="T5" fmla="*/ 0 h 544"/>
                <a:gd name="T6" fmla="*/ 0 w 472"/>
                <a:gd name="T7" fmla="*/ 0 h 544"/>
                <a:gd name="T8" fmla="*/ 0 w 472"/>
                <a:gd name="T9" fmla="*/ 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544"/>
                <a:gd name="T17" fmla="*/ 472 w 472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544">
                  <a:moveTo>
                    <a:pt x="328" y="544"/>
                  </a:moveTo>
                  <a:cubicBezTo>
                    <a:pt x="204" y="524"/>
                    <a:pt x="80" y="504"/>
                    <a:pt x="40" y="448"/>
                  </a:cubicBezTo>
                  <a:cubicBezTo>
                    <a:pt x="0" y="392"/>
                    <a:pt x="48" y="280"/>
                    <a:pt x="88" y="208"/>
                  </a:cubicBezTo>
                  <a:cubicBezTo>
                    <a:pt x="128" y="136"/>
                    <a:pt x="216" y="32"/>
                    <a:pt x="280" y="16"/>
                  </a:cubicBezTo>
                  <a:cubicBezTo>
                    <a:pt x="344" y="0"/>
                    <a:pt x="408" y="56"/>
                    <a:pt x="472" y="112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Freeform 53"/>
            <p:cNvSpPr>
              <a:spLocks/>
            </p:cNvSpPr>
            <p:nvPr/>
          </p:nvSpPr>
          <p:spPr bwMode="auto">
            <a:xfrm>
              <a:off x="7677672" y="5690479"/>
              <a:ext cx="85485" cy="308586"/>
            </a:xfrm>
            <a:custGeom>
              <a:avLst/>
              <a:gdLst>
                <a:gd name="T0" fmla="*/ 0 w 104"/>
                <a:gd name="T1" fmla="*/ 0 h 480"/>
                <a:gd name="T2" fmla="*/ 0 w 104"/>
                <a:gd name="T3" fmla="*/ 0 h 480"/>
                <a:gd name="T4" fmla="*/ 0 w 104"/>
                <a:gd name="T5" fmla="*/ 0 h 480"/>
                <a:gd name="T6" fmla="*/ 0 w 10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480"/>
                <a:gd name="T14" fmla="*/ 104 w 10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480">
                  <a:moveTo>
                    <a:pt x="0" y="0"/>
                  </a:moveTo>
                  <a:cubicBezTo>
                    <a:pt x="44" y="48"/>
                    <a:pt x="88" y="96"/>
                    <a:pt x="96" y="144"/>
                  </a:cubicBezTo>
                  <a:cubicBezTo>
                    <a:pt x="104" y="192"/>
                    <a:pt x="48" y="232"/>
                    <a:pt x="48" y="288"/>
                  </a:cubicBezTo>
                  <a:cubicBezTo>
                    <a:pt x="48" y="344"/>
                    <a:pt x="88" y="448"/>
                    <a:pt x="96" y="480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Freeform 54"/>
            <p:cNvSpPr>
              <a:spLocks/>
            </p:cNvSpPr>
            <p:nvPr/>
          </p:nvSpPr>
          <p:spPr bwMode="auto">
            <a:xfrm>
              <a:off x="7802772" y="5630013"/>
              <a:ext cx="446189" cy="337776"/>
            </a:xfrm>
            <a:custGeom>
              <a:avLst/>
              <a:gdLst>
                <a:gd name="T0" fmla="*/ 0 w 536"/>
                <a:gd name="T1" fmla="*/ 0 h 528"/>
                <a:gd name="T2" fmla="*/ 0 w 536"/>
                <a:gd name="T3" fmla="*/ 0 h 528"/>
                <a:gd name="T4" fmla="*/ 0 w 536"/>
                <a:gd name="T5" fmla="*/ 0 h 528"/>
                <a:gd name="T6" fmla="*/ 0 w 536"/>
                <a:gd name="T7" fmla="*/ 0 h 528"/>
                <a:gd name="T8" fmla="*/ 0 w 536"/>
                <a:gd name="T9" fmla="*/ 0 h 528"/>
                <a:gd name="T10" fmla="*/ 0 w 536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6"/>
                <a:gd name="T19" fmla="*/ 0 h 528"/>
                <a:gd name="T20" fmla="*/ 536 w 536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6" h="528">
                  <a:moveTo>
                    <a:pt x="176" y="528"/>
                  </a:moveTo>
                  <a:cubicBezTo>
                    <a:pt x="292" y="516"/>
                    <a:pt x="408" y="504"/>
                    <a:pt x="464" y="432"/>
                  </a:cubicBezTo>
                  <a:cubicBezTo>
                    <a:pt x="520" y="360"/>
                    <a:pt x="536" y="168"/>
                    <a:pt x="512" y="96"/>
                  </a:cubicBezTo>
                  <a:cubicBezTo>
                    <a:pt x="488" y="24"/>
                    <a:pt x="400" y="0"/>
                    <a:pt x="320" y="0"/>
                  </a:cubicBezTo>
                  <a:cubicBezTo>
                    <a:pt x="240" y="0"/>
                    <a:pt x="64" y="48"/>
                    <a:pt x="32" y="96"/>
                  </a:cubicBezTo>
                  <a:cubicBezTo>
                    <a:pt x="0" y="144"/>
                    <a:pt x="64" y="216"/>
                    <a:pt x="128" y="288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Freeform 55"/>
            <p:cNvSpPr>
              <a:spLocks/>
            </p:cNvSpPr>
            <p:nvPr/>
          </p:nvSpPr>
          <p:spPr bwMode="auto">
            <a:xfrm>
              <a:off x="8309426" y="5669629"/>
              <a:ext cx="423254" cy="298161"/>
            </a:xfrm>
            <a:custGeom>
              <a:avLst/>
              <a:gdLst>
                <a:gd name="T0" fmla="*/ 0 w 512"/>
                <a:gd name="T1" fmla="*/ 0 h 464"/>
                <a:gd name="T2" fmla="*/ 0 w 512"/>
                <a:gd name="T3" fmla="*/ 0 h 464"/>
                <a:gd name="T4" fmla="*/ 0 w 512"/>
                <a:gd name="T5" fmla="*/ 0 h 464"/>
                <a:gd name="T6" fmla="*/ 0 w 512"/>
                <a:gd name="T7" fmla="*/ 0 h 464"/>
                <a:gd name="T8" fmla="*/ 0 w 512"/>
                <a:gd name="T9" fmla="*/ 0 h 464"/>
                <a:gd name="T10" fmla="*/ 0 w 512"/>
                <a:gd name="T11" fmla="*/ 0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2"/>
                <a:gd name="T19" fmla="*/ 0 h 464"/>
                <a:gd name="T20" fmla="*/ 512 w 512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2" h="464">
                  <a:moveTo>
                    <a:pt x="168" y="464"/>
                  </a:moveTo>
                  <a:cubicBezTo>
                    <a:pt x="104" y="404"/>
                    <a:pt x="40" y="344"/>
                    <a:pt x="24" y="272"/>
                  </a:cubicBezTo>
                  <a:cubicBezTo>
                    <a:pt x="8" y="200"/>
                    <a:pt x="0" y="64"/>
                    <a:pt x="72" y="32"/>
                  </a:cubicBezTo>
                  <a:cubicBezTo>
                    <a:pt x="144" y="0"/>
                    <a:pt x="400" y="40"/>
                    <a:pt x="456" y="80"/>
                  </a:cubicBezTo>
                  <a:cubicBezTo>
                    <a:pt x="512" y="120"/>
                    <a:pt x="400" y="216"/>
                    <a:pt x="408" y="272"/>
                  </a:cubicBezTo>
                  <a:cubicBezTo>
                    <a:pt x="416" y="328"/>
                    <a:pt x="460" y="372"/>
                    <a:pt x="504" y="416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Freeform 56"/>
            <p:cNvSpPr>
              <a:spLocks/>
            </p:cNvSpPr>
            <p:nvPr/>
          </p:nvSpPr>
          <p:spPr bwMode="auto">
            <a:xfrm>
              <a:off x="7173103" y="4422775"/>
              <a:ext cx="879869" cy="1203068"/>
            </a:xfrm>
            <a:custGeom>
              <a:avLst/>
              <a:gdLst>
                <a:gd name="T0" fmla="*/ 0 w 1060"/>
                <a:gd name="T1" fmla="*/ 0 h 1450"/>
                <a:gd name="T2" fmla="*/ 0 w 1060"/>
                <a:gd name="T3" fmla="*/ 0 h 1450"/>
                <a:gd name="T4" fmla="*/ 0 w 1060"/>
                <a:gd name="T5" fmla="*/ 0 h 1450"/>
                <a:gd name="T6" fmla="*/ 0 w 1060"/>
                <a:gd name="T7" fmla="*/ 1 h 1450"/>
                <a:gd name="T8" fmla="*/ 0 w 1060"/>
                <a:gd name="T9" fmla="*/ 1 h 1450"/>
                <a:gd name="T10" fmla="*/ 0 w 1060"/>
                <a:gd name="T11" fmla="*/ 1 h 1450"/>
                <a:gd name="T12" fmla="*/ 0 w 1060"/>
                <a:gd name="T13" fmla="*/ 1 h 1450"/>
                <a:gd name="T14" fmla="*/ 0 w 1060"/>
                <a:gd name="T15" fmla="*/ 1 h 1450"/>
                <a:gd name="T16" fmla="*/ 0 w 1060"/>
                <a:gd name="T17" fmla="*/ 1 h 1450"/>
                <a:gd name="T18" fmla="*/ 1 w 1060"/>
                <a:gd name="T19" fmla="*/ 0 h 1450"/>
                <a:gd name="T20" fmla="*/ 1 w 1060"/>
                <a:gd name="T21" fmla="*/ 0 h 1450"/>
                <a:gd name="T22" fmla="*/ 1 w 1060"/>
                <a:gd name="T23" fmla="*/ 0 h 14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0"/>
                <a:gd name="T37" fmla="*/ 0 h 1450"/>
                <a:gd name="T38" fmla="*/ 1060 w 1060"/>
                <a:gd name="T39" fmla="*/ 1450 h 14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0" h="1450">
                  <a:moveTo>
                    <a:pt x="0" y="16"/>
                  </a:moveTo>
                  <a:cubicBezTo>
                    <a:pt x="10" y="61"/>
                    <a:pt x="15" y="187"/>
                    <a:pt x="60" y="294"/>
                  </a:cubicBezTo>
                  <a:cubicBezTo>
                    <a:pt x="105" y="401"/>
                    <a:pt x="215" y="545"/>
                    <a:pt x="272" y="658"/>
                  </a:cubicBezTo>
                  <a:cubicBezTo>
                    <a:pt x="329" y="771"/>
                    <a:pt x="378" y="872"/>
                    <a:pt x="400" y="974"/>
                  </a:cubicBezTo>
                  <a:cubicBezTo>
                    <a:pt x="422" y="1076"/>
                    <a:pt x="405" y="1191"/>
                    <a:pt x="404" y="1270"/>
                  </a:cubicBezTo>
                  <a:cubicBezTo>
                    <a:pt x="403" y="1349"/>
                    <a:pt x="381" y="1423"/>
                    <a:pt x="392" y="1450"/>
                  </a:cubicBezTo>
                  <a:lnTo>
                    <a:pt x="468" y="1430"/>
                  </a:lnTo>
                  <a:cubicBezTo>
                    <a:pt x="487" y="1393"/>
                    <a:pt x="475" y="1307"/>
                    <a:pt x="508" y="1226"/>
                  </a:cubicBezTo>
                  <a:cubicBezTo>
                    <a:pt x="541" y="1145"/>
                    <a:pt x="603" y="1041"/>
                    <a:pt x="668" y="942"/>
                  </a:cubicBezTo>
                  <a:cubicBezTo>
                    <a:pt x="733" y="843"/>
                    <a:pt x="844" y="733"/>
                    <a:pt x="900" y="634"/>
                  </a:cubicBezTo>
                  <a:cubicBezTo>
                    <a:pt x="956" y="535"/>
                    <a:pt x="976" y="456"/>
                    <a:pt x="1003" y="350"/>
                  </a:cubicBezTo>
                  <a:cubicBezTo>
                    <a:pt x="1030" y="244"/>
                    <a:pt x="1048" y="73"/>
                    <a:pt x="1060" y="0"/>
                  </a:cubicBezTo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5875" cap="flat" cmpd="sng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Freeform 57"/>
            <p:cNvSpPr>
              <a:spLocks/>
            </p:cNvSpPr>
            <p:nvPr/>
          </p:nvSpPr>
          <p:spPr bwMode="auto">
            <a:xfrm>
              <a:off x="7821537" y="4939865"/>
              <a:ext cx="698474" cy="663043"/>
            </a:xfrm>
            <a:custGeom>
              <a:avLst/>
              <a:gdLst>
                <a:gd name="T0" fmla="*/ 0 w 843"/>
                <a:gd name="T1" fmla="*/ 0 h 798"/>
                <a:gd name="T2" fmla="*/ 0 w 843"/>
                <a:gd name="T3" fmla="*/ 0 h 798"/>
                <a:gd name="T4" fmla="*/ 0 w 843"/>
                <a:gd name="T5" fmla="*/ 0 h 798"/>
                <a:gd name="T6" fmla="*/ 0 w 843"/>
                <a:gd name="T7" fmla="*/ 0 h 798"/>
                <a:gd name="T8" fmla="*/ 0 w 843"/>
                <a:gd name="T9" fmla="*/ 0 h 798"/>
                <a:gd name="T10" fmla="*/ 0 w 843"/>
                <a:gd name="T11" fmla="*/ 0 h 798"/>
                <a:gd name="T12" fmla="*/ 0 w 843"/>
                <a:gd name="T13" fmla="*/ 0 h 798"/>
                <a:gd name="T14" fmla="*/ 0 w 843"/>
                <a:gd name="T15" fmla="*/ 0 h 798"/>
                <a:gd name="T16" fmla="*/ 0 w 843"/>
                <a:gd name="T17" fmla="*/ 0 h 798"/>
                <a:gd name="T18" fmla="*/ 0 w 843"/>
                <a:gd name="T19" fmla="*/ 0 h 798"/>
                <a:gd name="T20" fmla="*/ 0 w 843"/>
                <a:gd name="T21" fmla="*/ 0 h 798"/>
                <a:gd name="T22" fmla="*/ 0 w 843"/>
                <a:gd name="T23" fmla="*/ 0 h 798"/>
                <a:gd name="T24" fmla="*/ 0 w 843"/>
                <a:gd name="T25" fmla="*/ 0 h 798"/>
                <a:gd name="T26" fmla="*/ 0 w 843"/>
                <a:gd name="T27" fmla="*/ 0 h 798"/>
                <a:gd name="T28" fmla="*/ 0 w 843"/>
                <a:gd name="T29" fmla="*/ 0 h 798"/>
                <a:gd name="T30" fmla="*/ 0 w 843"/>
                <a:gd name="T31" fmla="*/ 0 h 798"/>
                <a:gd name="T32" fmla="*/ 0 w 843"/>
                <a:gd name="T33" fmla="*/ 0 h 798"/>
                <a:gd name="T34" fmla="*/ 0 w 843"/>
                <a:gd name="T35" fmla="*/ 0 h 7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3"/>
                <a:gd name="T55" fmla="*/ 0 h 798"/>
                <a:gd name="T56" fmla="*/ 843 w 843"/>
                <a:gd name="T57" fmla="*/ 798 h 7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3" h="798">
                  <a:moveTo>
                    <a:pt x="44" y="766"/>
                  </a:moveTo>
                  <a:cubicBezTo>
                    <a:pt x="20" y="726"/>
                    <a:pt x="0" y="639"/>
                    <a:pt x="0" y="542"/>
                  </a:cubicBezTo>
                  <a:cubicBezTo>
                    <a:pt x="0" y="445"/>
                    <a:pt x="1" y="268"/>
                    <a:pt x="44" y="182"/>
                  </a:cubicBezTo>
                  <a:cubicBezTo>
                    <a:pt x="87" y="96"/>
                    <a:pt x="177" y="52"/>
                    <a:pt x="256" y="26"/>
                  </a:cubicBezTo>
                  <a:cubicBezTo>
                    <a:pt x="335" y="0"/>
                    <a:pt x="435" y="2"/>
                    <a:pt x="516" y="26"/>
                  </a:cubicBezTo>
                  <a:cubicBezTo>
                    <a:pt x="597" y="50"/>
                    <a:pt x="687" y="105"/>
                    <a:pt x="740" y="170"/>
                  </a:cubicBezTo>
                  <a:cubicBezTo>
                    <a:pt x="793" y="235"/>
                    <a:pt x="821" y="339"/>
                    <a:pt x="832" y="418"/>
                  </a:cubicBezTo>
                  <a:cubicBezTo>
                    <a:pt x="843" y="497"/>
                    <a:pt x="819" y="583"/>
                    <a:pt x="804" y="646"/>
                  </a:cubicBezTo>
                  <a:cubicBezTo>
                    <a:pt x="789" y="709"/>
                    <a:pt x="769" y="775"/>
                    <a:pt x="744" y="798"/>
                  </a:cubicBezTo>
                  <a:lnTo>
                    <a:pt x="656" y="786"/>
                  </a:lnTo>
                  <a:cubicBezTo>
                    <a:pt x="649" y="748"/>
                    <a:pt x="701" y="651"/>
                    <a:pt x="704" y="570"/>
                  </a:cubicBezTo>
                  <a:cubicBezTo>
                    <a:pt x="707" y="489"/>
                    <a:pt x="709" y="371"/>
                    <a:pt x="672" y="302"/>
                  </a:cubicBezTo>
                  <a:cubicBezTo>
                    <a:pt x="635" y="233"/>
                    <a:pt x="550" y="181"/>
                    <a:pt x="480" y="158"/>
                  </a:cubicBezTo>
                  <a:cubicBezTo>
                    <a:pt x="410" y="135"/>
                    <a:pt x="314" y="133"/>
                    <a:pt x="252" y="162"/>
                  </a:cubicBezTo>
                  <a:cubicBezTo>
                    <a:pt x="190" y="191"/>
                    <a:pt x="134" y="271"/>
                    <a:pt x="108" y="334"/>
                  </a:cubicBezTo>
                  <a:cubicBezTo>
                    <a:pt x="82" y="397"/>
                    <a:pt x="90" y="471"/>
                    <a:pt x="96" y="542"/>
                  </a:cubicBezTo>
                  <a:cubicBezTo>
                    <a:pt x="102" y="613"/>
                    <a:pt x="153" y="721"/>
                    <a:pt x="144" y="758"/>
                  </a:cubicBezTo>
                  <a:lnTo>
                    <a:pt x="44" y="766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AutoShape 58"/>
            <p:cNvSpPr>
              <a:spLocks noChangeArrowheads="1"/>
            </p:cNvSpPr>
            <p:nvPr/>
          </p:nvSpPr>
          <p:spPr bwMode="auto">
            <a:xfrm rot="18341427">
              <a:off x="7713113" y="4973226"/>
              <a:ext cx="358627" cy="85485"/>
            </a:xfrm>
            <a:prstGeom prst="irregularSeal1">
              <a:avLst/>
            </a:prstGeom>
            <a:solidFill>
              <a:srgbClr val="00FF00"/>
            </a:solidFill>
            <a:ln w="12700">
              <a:solidFill>
                <a:srgbClr val="92D050"/>
              </a:solidFill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Line 59"/>
            <p:cNvSpPr>
              <a:spLocks noChangeShapeType="1"/>
            </p:cNvSpPr>
            <p:nvPr/>
          </p:nvSpPr>
          <p:spPr bwMode="auto">
            <a:xfrm flipV="1">
              <a:off x="8207261" y="4785572"/>
              <a:ext cx="118845" cy="5191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Freeform 60"/>
            <p:cNvSpPr>
              <a:spLocks/>
            </p:cNvSpPr>
            <p:nvPr/>
          </p:nvSpPr>
          <p:spPr bwMode="auto">
            <a:xfrm>
              <a:off x="8032121" y="4514517"/>
              <a:ext cx="227265" cy="383647"/>
            </a:xfrm>
            <a:custGeom>
              <a:avLst/>
              <a:gdLst>
                <a:gd name="T0" fmla="*/ 0 w 274"/>
                <a:gd name="T1" fmla="*/ 0 h 463"/>
                <a:gd name="T2" fmla="*/ 0 w 274"/>
                <a:gd name="T3" fmla="*/ 0 h 463"/>
                <a:gd name="T4" fmla="*/ 0 w 274"/>
                <a:gd name="T5" fmla="*/ 0 h 463"/>
                <a:gd name="T6" fmla="*/ 0 w 274"/>
                <a:gd name="T7" fmla="*/ 0 h 463"/>
                <a:gd name="T8" fmla="*/ 0 w 274"/>
                <a:gd name="T9" fmla="*/ 0 h 463"/>
                <a:gd name="T10" fmla="*/ 0 w 274"/>
                <a:gd name="T11" fmla="*/ 0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463"/>
                <a:gd name="T20" fmla="*/ 274 w 274"/>
                <a:gd name="T21" fmla="*/ 463 h 4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463">
                  <a:moveTo>
                    <a:pt x="0" y="463"/>
                  </a:moveTo>
                  <a:cubicBezTo>
                    <a:pt x="11" y="445"/>
                    <a:pt x="58" y="383"/>
                    <a:pt x="68" y="352"/>
                  </a:cubicBezTo>
                  <a:cubicBezTo>
                    <a:pt x="78" y="320"/>
                    <a:pt x="52" y="295"/>
                    <a:pt x="62" y="275"/>
                  </a:cubicBezTo>
                  <a:cubicBezTo>
                    <a:pt x="71" y="254"/>
                    <a:pt x="112" y="255"/>
                    <a:pt x="125" y="227"/>
                  </a:cubicBezTo>
                  <a:cubicBezTo>
                    <a:pt x="138" y="199"/>
                    <a:pt x="117" y="146"/>
                    <a:pt x="142" y="108"/>
                  </a:cubicBezTo>
                  <a:cubicBezTo>
                    <a:pt x="167" y="70"/>
                    <a:pt x="247" y="22"/>
                    <a:pt x="274" y="0"/>
                  </a:cubicBezTo>
                </a:path>
              </a:pathLst>
            </a:custGeom>
            <a:noFill/>
            <a:ln w="19050" cap="flat" cmpd="sng">
              <a:solidFill>
                <a:srgbClr val="00CC00"/>
              </a:solidFill>
              <a:prstDash val="solid"/>
              <a:round/>
              <a:headEnd type="none" w="med" len="med"/>
              <a:tailEnd type="arrow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Freeform 61"/>
            <p:cNvSpPr>
              <a:spLocks/>
            </p:cNvSpPr>
            <p:nvPr/>
          </p:nvSpPr>
          <p:spPr bwMode="auto">
            <a:xfrm>
              <a:off x="7671417" y="5177560"/>
              <a:ext cx="123015" cy="279395"/>
            </a:xfrm>
            <a:custGeom>
              <a:avLst/>
              <a:gdLst>
                <a:gd name="T0" fmla="*/ 0 w 196"/>
                <a:gd name="T1" fmla="*/ 0 h 366"/>
                <a:gd name="T2" fmla="*/ 0 w 196"/>
                <a:gd name="T3" fmla="*/ 0 h 366"/>
                <a:gd name="T4" fmla="*/ 0 w 196"/>
                <a:gd name="T5" fmla="*/ 0 h 366"/>
                <a:gd name="T6" fmla="*/ 0 w 196"/>
                <a:gd name="T7" fmla="*/ 0 h 366"/>
                <a:gd name="T8" fmla="*/ 0 w 196"/>
                <a:gd name="T9" fmla="*/ 0 h 366"/>
                <a:gd name="T10" fmla="*/ 0 w 196"/>
                <a:gd name="T11" fmla="*/ 0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366"/>
                <a:gd name="T20" fmla="*/ 196 w 196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366">
                  <a:moveTo>
                    <a:pt x="196" y="0"/>
                  </a:moveTo>
                  <a:cubicBezTo>
                    <a:pt x="185" y="10"/>
                    <a:pt x="137" y="35"/>
                    <a:pt x="128" y="58"/>
                  </a:cubicBezTo>
                  <a:cubicBezTo>
                    <a:pt x="119" y="81"/>
                    <a:pt x="152" y="120"/>
                    <a:pt x="141" y="139"/>
                  </a:cubicBezTo>
                  <a:cubicBezTo>
                    <a:pt x="130" y="158"/>
                    <a:pt x="76" y="149"/>
                    <a:pt x="64" y="170"/>
                  </a:cubicBezTo>
                  <a:cubicBezTo>
                    <a:pt x="52" y="191"/>
                    <a:pt x="80" y="231"/>
                    <a:pt x="69" y="264"/>
                  </a:cubicBezTo>
                  <a:cubicBezTo>
                    <a:pt x="58" y="297"/>
                    <a:pt x="14" y="345"/>
                    <a:pt x="0" y="366"/>
                  </a:cubicBezTo>
                </a:path>
              </a:pathLst>
            </a:custGeom>
            <a:noFill/>
            <a:ln w="19050" cap="flat" cmpd="sng">
              <a:solidFill>
                <a:srgbClr val="00CC00"/>
              </a:solidFill>
              <a:prstDash val="solid"/>
              <a:round/>
              <a:headEnd type="none" w="med" len="med"/>
              <a:tailEnd type="arrow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Arc 51"/>
            <p:cNvSpPr>
              <a:spLocks/>
            </p:cNvSpPr>
            <p:nvPr/>
          </p:nvSpPr>
          <p:spPr bwMode="auto">
            <a:xfrm>
              <a:off x="7050088" y="5569547"/>
              <a:ext cx="1916112" cy="1713903"/>
            </a:xfrm>
            <a:custGeom>
              <a:avLst/>
              <a:gdLst>
                <a:gd name="T0" fmla="*/ 0 w 19491"/>
                <a:gd name="T1" fmla="*/ 0 h 21600"/>
                <a:gd name="T2" fmla="*/ 0 w 19491"/>
                <a:gd name="T3" fmla="*/ 0 h 21600"/>
                <a:gd name="T4" fmla="*/ 0 w 1949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491"/>
                <a:gd name="T10" fmla="*/ 0 h 21600"/>
                <a:gd name="T11" fmla="*/ 19491 w 19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91" h="21600" fill="none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</a:path>
                <a:path w="19491" h="21600" stroke="0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  <a:lnTo>
                    <a:pt x="9894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What sets the Sun’s mass loss?</a:t>
            </a:r>
          </a:p>
        </p:txBody>
      </p:sp>
      <p:sp>
        <p:nvSpPr>
          <p:cNvPr id="6147" name="Text Box 1027"/>
          <p:cNvSpPr txBox="1">
            <a:spLocks noChangeArrowheads="1"/>
          </p:cNvSpPr>
          <p:nvPr/>
        </p:nvSpPr>
        <p:spPr bwMode="auto">
          <a:xfrm>
            <a:off x="76200" y="838200"/>
            <a:ext cx="3733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3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The sphere-averaged mass flux is remarkably constant.</a:t>
            </a:r>
          </a:p>
          <a:p>
            <a:pPr marL="169863" indent="-169863">
              <a:lnSpc>
                <a:spcPct val="93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Coronal heating seems to be ultimately responsible, but that </a:t>
            </a:r>
            <a:r>
              <a:rPr lang="en-US" sz="2000" b="1" i="0" dirty="0">
                <a:solidFill>
                  <a:srgbClr val="FFFFCC"/>
                </a:solidFill>
              </a:rPr>
              <a:t>varies by orders of magnitude </a:t>
            </a:r>
            <a:r>
              <a:rPr lang="en-US" sz="2000" i="0" dirty="0">
                <a:solidFill>
                  <a:srgbClr val="FFFFCC"/>
                </a:solidFill>
              </a:rPr>
              <a:t>over the solar </a:t>
            </a:r>
            <a:r>
              <a:rPr lang="en-US" sz="2000" i="0" dirty="0" smtClean="0">
                <a:solidFill>
                  <a:srgbClr val="FFFFCC"/>
                </a:solidFill>
              </a:rPr>
              <a:t>cycle.</a:t>
            </a:r>
            <a:endParaRPr lang="en-US" sz="2000" i="0" dirty="0">
              <a:solidFill>
                <a:srgbClr val="FFFFCC"/>
              </a:solidFill>
            </a:endParaRPr>
          </a:p>
          <a:p>
            <a:pPr marL="169863" indent="-169863">
              <a:lnSpc>
                <a:spcPct val="93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Hammer (1982) &amp; </a:t>
            </a:r>
            <a:r>
              <a:rPr lang="en-US" sz="2000" i="0" dirty="0" err="1">
                <a:solidFill>
                  <a:srgbClr val="FFFFCC"/>
                </a:solidFill>
              </a:rPr>
              <a:t>Withbroe</a:t>
            </a:r>
            <a:r>
              <a:rPr lang="en-US" sz="2000" i="0" dirty="0">
                <a:solidFill>
                  <a:srgbClr val="FFFFCC"/>
                </a:solidFill>
              </a:rPr>
              <a:t> (1988) suggested an energy balance with a “thermostat.”</a:t>
            </a:r>
          </a:p>
          <a:p>
            <a:pPr marL="169863" indent="-169863">
              <a:lnSpc>
                <a:spcPct val="93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Only a fraction of total coronal heat flux conducts down, but in general, we expect something close to</a:t>
            </a:r>
          </a:p>
          <a:p>
            <a:pPr marL="169863" indent="-169863">
              <a:lnSpc>
                <a:spcPct val="93000"/>
              </a:lnSpc>
              <a:spcBef>
                <a:spcPts val="1000"/>
              </a:spcBef>
              <a:buSzPct val="115000"/>
              <a:buFontTx/>
              <a:buChar char="•"/>
            </a:pPr>
            <a:endParaRPr lang="en-US" sz="2000" i="0" dirty="0">
              <a:solidFill>
                <a:srgbClr val="FFFFCC"/>
              </a:solidFill>
            </a:endParaRPr>
          </a:p>
          <a:p>
            <a:pPr marL="169863" indent="-169863">
              <a:lnSpc>
                <a:spcPct val="93000"/>
              </a:lnSpc>
              <a:spcBef>
                <a:spcPts val="1000"/>
              </a:spcBef>
              <a:buSzPct val="115000"/>
              <a:buFontTx/>
              <a:buChar char="•"/>
            </a:pPr>
            <a:endParaRPr lang="en-US" sz="2000" i="0" dirty="0">
              <a:solidFill>
                <a:srgbClr val="FFFFCC"/>
              </a:solidFill>
            </a:endParaRPr>
          </a:p>
        </p:txBody>
      </p:sp>
      <p:grpSp>
        <p:nvGrpSpPr>
          <p:cNvPr id="6148" name="Group 25"/>
          <p:cNvGrpSpPr>
            <a:grpSpLocks/>
          </p:cNvGrpSpPr>
          <p:nvPr/>
        </p:nvGrpSpPr>
        <p:grpSpPr bwMode="auto">
          <a:xfrm>
            <a:off x="3937000" y="3200400"/>
            <a:ext cx="5038725" cy="2808303"/>
            <a:chOff x="3937000" y="3105150"/>
            <a:chExt cx="5038725" cy="2808540"/>
          </a:xfrm>
        </p:grpSpPr>
        <p:pic>
          <p:nvPicPr>
            <p:cNvPr id="6153" name="Picture 1032" descr="T171_000918_175408"/>
            <p:cNvPicPr>
              <a:picLocks noChangeAspect="1" noChangeArrowheads="1"/>
            </p:cNvPicPr>
            <p:nvPr/>
          </p:nvPicPr>
          <p:blipFill>
            <a:blip r:embed="rId3" cstate="print">
              <a:lum bright="2000"/>
            </a:blip>
            <a:srcRect t="9983" b="3328"/>
            <a:stretch>
              <a:fillRect/>
            </a:stretch>
          </p:blipFill>
          <p:spPr bwMode="auto">
            <a:xfrm>
              <a:off x="3937000" y="3107837"/>
              <a:ext cx="5038725" cy="2805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4" name="AutoShape 1033"/>
            <p:cNvSpPr>
              <a:spLocks noChangeArrowheads="1"/>
            </p:cNvSpPr>
            <p:nvPr/>
          </p:nvSpPr>
          <p:spPr bwMode="auto">
            <a:xfrm rot="313684">
              <a:off x="5689600" y="3486150"/>
              <a:ext cx="609600" cy="914400"/>
            </a:xfrm>
            <a:prstGeom prst="downArrow">
              <a:avLst>
                <a:gd name="adj1" fmla="val 36981"/>
                <a:gd name="adj2" fmla="val 40833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AutoShape 1034"/>
            <p:cNvSpPr>
              <a:spLocks noChangeArrowheads="1"/>
            </p:cNvSpPr>
            <p:nvPr/>
          </p:nvSpPr>
          <p:spPr bwMode="auto">
            <a:xfrm rot="-10486316">
              <a:off x="5613400" y="4476750"/>
              <a:ext cx="609600" cy="762000"/>
            </a:xfrm>
            <a:prstGeom prst="downArrow">
              <a:avLst>
                <a:gd name="adj1" fmla="val 30843"/>
                <a:gd name="adj2" fmla="val 44525"/>
              </a:avLst>
            </a:prstGeom>
            <a:solidFill>
              <a:srgbClr val="FFFF00"/>
            </a:solidFill>
            <a:ln w="571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1035"/>
            <p:cNvSpPr txBox="1">
              <a:spLocks noChangeArrowheads="1"/>
            </p:cNvSpPr>
            <p:nvPr/>
          </p:nvSpPr>
          <p:spPr bwMode="auto">
            <a:xfrm>
              <a:off x="5003800" y="3105150"/>
              <a:ext cx="2133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i="0">
                  <a:solidFill>
                    <a:schemeClr val="bg1"/>
                  </a:solidFill>
                  <a:latin typeface="Arial" charset="0"/>
                </a:rPr>
                <a:t>heat conduction</a:t>
              </a:r>
              <a:endParaRPr lang="en-US" b="1"/>
            </a:p>
          </p:txBody>
        </p:sp>
        <p:sp>
          <p:nvSpPr>
            <p:cNvPr id="6157" name="Text Box 1036"/>
            <p:cNvSpPr txBox="1">
              <a:spLocks noChangeArrowheads="1"/>
            </p:cNvSpPr>
            <p:nvPr/>
          </p:nvSpPr>
          <p:spPr bwMode="auto">
            <a:xfrm>
              <a:off x="7670800" y="4019550"/>
              <a:ext cx="12954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i="0">
                  <a:solidFill>
                    <a:schemeClr val="bg1"/>
                  </a:solidFill>
                  <a:latin typeface="Arial" charset="0"/>
                </a:rPr>
                <a:t>radiation losses</a:t>
              </a:r>
              <a:endParaRPr lang="en-US" b="1"/>
            </a:p>
          </p:txBody>
        </p:sp>
        <p:sp>
          <p:nvSpPr>
            <p:cNvPr id="6158" name="Freeform 1038"/>
            <p:cNvSpPr>
              <a:spLocks/>
            </p:cNvSpPr>
            <p:nvPr/>
          </p:nvSpPr>
          <p:spPr bwMode="auto">
            <a:xfrm rot="-662914">
              <a:off x="6223000" y="4171950"/>
              <a:ext cx="1100138" cy="223838"/>
            </a:xfrm>
            <a:custGeom>
              <a:avLst/>
              <a:gdLst>
                <a:gd name="T0" fmla="*/ 0 w 693"/>
                <a:gd name="T1" fmla="*/ 2147483647 h 141"/>
                <a:gd name="T2" fmla="*/ 2147483647 w 693"/>
                <a:gd name="T3" fmla="*/ 2147483647 h 141"/>
                <a:gd name="T4" fmla="*/ 2147483647 w 693"/>
                <a:gd name="T5" fmla="*/ 2147483647 h 141"/>
                <a:gd name="T6" fmla="*/ 2147483647 w 693"/>
                <a:gd name="T7" fmla="*/ 2147483647 h 141"/>
                <a:gd name="T8" fmla="*/ 2147483647 w 693"/>
                <a:gd name="T9" fmla="*/ 2147483647 h 141"/>
                <a:gd name="T10" fmla="*/ 2147483647 w 693"/>
                <a:gd name="T11" fmla="*/ 2147483647 h 141"/>
                <a:gd name="T12" fmla="*/ 2147483647 w 693"/>
                <a:gd name="T13" fmla="*/ 2147483647 h 141"/>
                <a:gd name="T14" fmla="*/ 2147483647 w 693"/>
                <a:gd name="T15" fmla="*/ 2147483647 h 141"/>
                <a:gd name="T16" fmla="*/ 2147483647 w 693"/>
                <a:gd name="T17" fmla="*/ 2147483647 h 141"/>
                <a:gd name="T18" fmla="*/ 2147483647 w 693"/>
                <a:gd name="T19" fmla="*/ 2147483647 h 141"/>
                <a:gd name="T20" fmla="*/ 2147483647 w 693"/>
                <a:gd name="T21" fmla="*/ 2147483647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141"/>
                <a:gd name="T35" fmla="*/ 693 w 693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141">
                  <a:moveTo>
                    <a:pt x="0" y="74"/>
                  </a:moveTo>
                  <a:cubicBezTo>
                    <a:pt x="26" y="79"/>
                    <a:pt x="55" y="84"/>
                    <a:pt x="79" y="74"/>
                  </a:cubicBezTo>
                  <a:cubicBezTo>
                    <a:pt x="103" y="64"/>
                    <a:pt x="124" y="0"/>
                    <a:pt x="144" y="11"/>
                  </a:cubicBezTo>
                  <a:cubicBezTo>
                    <a:pt x="164" y="22"/>
                    <a:pt x="176" y="141"/>
                    <a:pt x="198" y="140"/>
                  </a:cubicBezTo>
                  <a:cubicBezTo>
                    <a:pt x="220" y="139"/>
                    <a:pt x="254" y="8"/>
                    <a:pt x="277" y="7"/>
                  </a:cubicBezTo>
                  <a:cubicBezTo>
                    <a:pt x="300" y="6"/>
                    <a:pt x="318" y="134"/>
                    <a:pt x="339" y="134"/>
                  </a:cubicBezTo>
                  <a:cubicBezTo>
                    <a:pt x="360" y="134"/>
                    <a:pt x="384" y="9"/>
                    <a:pt x="405" y="8"/>
                  </a:cubicBezTo>
                  <a:cubicBezTo>
                    <a:pt x="426" y="7"/>
                    <a:pt x="445" y="128"/>
                    <a:pt x="465" y="128"/>
                  </a:cubicBezTo>
                  <a:cubicBezTo>
                    <a:pt x="485" y="128"/>
                    <a:pt x="504" y="18"/>
                    <a:pt x="525" y="11"/>
                  </a:cubicBezTo>
                  <a:cubicBezTo>
                    <a:pt x="546" y="4"/>
                    <a:pt x="563" y="74"/>
                    <a:pt x="591" y="86"/>
                  </a:cubicBezTo>
                  <a:cubicBezTo>
                    <a:pt x="619" y="98"/>
                    <a:pt x="672" y="86"/>
                    <a:pt x="693" y="8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arrow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Freeform 1039"/>
            <p:cNvSpPr>
              <a:spLocks/>
            </p:cNvSpPr>
            <p:nvPr/>
          </p:nvSpPr>
          <p:spPr bwMode="auto">
            <a:xfrm rot="737664">
              <a:off x="6299200" y="4629150"/>
              <a:ext cx="1100138" cy="223838"/>
            </a:xfrm>
            <a:custGeom>
              <a:avLst/>
              <a:gdLst>
                <a:gd name="T0" fmla="*/ 0 w 693"/>
                <a:gd name="T1" fmla="*/ 2147483647 h 141"/>
                <a:gd name="T2" fmla="*/ 2147483647 w 693"/>
                <a:gd name="T3" fmla="*/ 2147483647 h 141"/>
                <a:gd name="T4" fmla="*/ 2147483647 w 693"/>
                <a:gd name="T5" fmla="*/ 2147483647 h 141"/>
                <a:gd name="T6" fmla="*/ 2147483647 w 693"/>
                <a:gd name="T7" fmla="*/ 2147483647 h 141"/>
                <a:gd name="T8" fmla="*/ 2147483647 w 693"/>
                <a:gd name="T9" fmla="*/ 2147483647 h 141"/>
                <a:gd name="T10" fmla="*/ 2147483647 w 693"/>
                <a:gd name="T11" fmla="*/ 2147483647 h 141"/>
                <a:gd name="T12" fmla="*/ 2147483647 w 693"/>
                <a:gd name="T13" fmla="*/ 2147483647 h 141"/>
                <a:gd name="T14" fmla="*/ 2147483647 w 693"/>
                <a:gd name="T15" fmla="*/ 2147483647 h 141"/>
                <a:gd name="T16" fmla="*/ 2147483647 w 693"/>
                <a:gd name="T17" fmla="*/ 2147483647 h 141"/>
                <a:gd name="T18" fmla="*/ 2147483647 w 693"/>
                <a:gd name="T19" fmla="*/ 2147483647 h 141"/>
                <a:gd name="T20" fmla="*/ 2147483647 w 693"/>
                <a:gd name="T21" fmla="*/ 2147483647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141"/>
                <a:gd name="T35" fmla="*/ 693 w 693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141">
                  <a:moveTo>
                    <a:pt x="0" y="74"/>
                  </a:moveTo>
                  <a:cubicBezTo>
                    <a:pt x="26" y="79"/>
                    <a:pt x="55" y="84"/>
                    <a:pt x="79" y="74"/>
                  </a:cubicBezTo>
                  <a:cubicBezTo>
                    <a:pt x="103" y="64"/>
                    <a:pt x="124" y="0"/>
                    <a:pt x="144" y="11"/>
                  </a:cubicBezTo>
                  <a:cubicBezTo>
                    <a:pt x="164" y="22"/>
                    <a:pt x="176" y="141"/>
                    <a:pt x="198" y="140"/>
                  </a:cubicBezTo>
                  <a:cubicBezTo>
                    <a:pt x="220" y="139"/>
                    <a:pt x="254" y="8"/>
                    <a:pt x="277" y="7"/>
                  </a:cubicBezTo>
                  <a:cubicBezTo>
                    <a:pt x="300" y="6"/>
                    <a:pt x="318" y="134"/>
                    <a:pt x="339" y="134"/>
                  </a:cubicBezTo>
                  <a:cubicBezTo>
                    <a:pt x="360" y="134"/>
                    <a:pt x="384" y="9"/>
                    <a:pt x="405" y="8"/>
                  </a:cubicBezTo>
                  <a:cubicBezTo>
                    <a:pt x="426" y="7"/>
                    <a:pt x="445" y="128"/>
                    <a:pt x="465" y="128"/>
                  </a:cubicBezTo>
                  <a:cubicBezTo>
                    <a:pt x="485" y="128"/>
                    <a:pt x="504" y="18"/>
                    <a:pt x="525" y="11"/>
                  </a:cubicBezTo>
                  <a:cubicBezTo>
                    <a:pt x="546" y="4"/>
                    <a:pt x="563" y="74"/>
                    <a:pt x="591" y="86"/>
                  </a:cubicBezTo>
                  <a:cubicBezTo>
                    <a:pt x="619" y="98"/>
                    <a:pt x="672" y="86"/>
                    <a:pt x="693" y="8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arrow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Freeform 1040"/>
            <p:cNvSpPr>
              <a:spLocks/>
            </p:cNvSpPr>
            <p:nvPr/>
          </p:nvSpPr>
          <p:spPr bwMode="auto">
            <a:xfrm rot="10325990">
              <a:off x="4470400" y="4552950"/>
              <a:ext cx="1100138" cy="223838"/>
            </a:xfrm>
            <a:custGeom>
              <a:avLst/>
              <a:gdLst>
                <a:gd name="T0" fmla="*/ 0 w 693"/>
                <a:gd name="T1" fmla="*/ 2147483647 h 141"/>
                <a:gd name="T2" fmla="*/ 2147483647 w 693"/>
                <a:gd name="T3" fmla="*/ 2147483647 h 141"/>
                <a:gd name="T4" fmla="*/ 2147483647 w 693"/>
                <a:gd name="T5" fmla="*/ 2147483647 h 141"/>
                <a:gd name="T6" fmla="*/ 2147483647 w 693"/>
                <a:gd name="T7" fmla="*/ 2147483647 h 141"/>
                <a:gd name="T8" fmla="*/ 2147483647 w 693"/>
                <a:gd name="T9" fmla="*/ 2147483647 h 141"/>
                <a:gd name="T10" fmla="*/ 2147483647 w 693"/>
                <a:gd name="T11" fmla="*/ 2147483647 h 141"/>
                <a:gd name="T12" fmla="*/ 2147483647 w 693"/>
                <a:gd name="T13" fmla="*/ 2147483647 h 141"/>
                <a:gd name="T14" fmla="*/ 2147483647 w 693"/>
                <a:gd name="T15" fmla="*/ 2147483647 h 141"/>
                <a:gd name="T16" fmla="*/ 2147483647 w 693"/>
                <a:gd name="T17" fmla="*/ 2147483647 h 141"/>
                <a:gd name="T18" fmla="*/ 2147483647 w 693"/>
                <a:gd name="T19" fmla="*/ 2147483647 h 141"/>
                <a:gd name="T20" fmla="*/ 2147483647 w 693"/>
                <a:gd name="T21" fmla="*/ 2147483647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141"/>
                <a:gd name="T35" fmla="*/ 693 w 693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141">
                  <a:moveTo>
                    <a:pt x="0" y="74"/>
                  </a:moveTo>
                  <a:cubicBezTo>
                    <a:pt x="26" y="79"/>
                    <a:pt x="55" y="84"/>
                    <a:pt x="79" y="74"/>
                  </a:cubicBezTo>
                  <a:cubicBezTo>
                    <a:pt x="103" y="64"/>
                    <a:pt x="124" y="0"/>
                    <a:pt x="144" y="11"/>
                  </a:cubicBezTo>
                  <a:cubicBezTo>
                    <a:pt x="164" y="22"/>
                    <a:pt x="176" y="141"/>
                    <a:pt x="198" y="140"/>
                  </a:cubicBezTo>
                  <a:cubicBezTo>
                    <a:pt x="220" y="139"/>
                    <a:pt x="254" y="8"/>
                    <a:pt x="277" y="7"/>
                  </a:cubicBezTo>
                  <a:cubicBezTo>
                    <a:pt x="300" y="6"/>
                    <a:pt x="318" y="134"/>
                    <a:pt x="339" y="134"/>
                  </a:cubicBezTo>
                  <a:cubicBezTo>
                    <a:pt x="360" y="134"/>
                    <a:pt x="384" y="9"/>
                    <a:pt x="405" y="8"/>
                  </a:cubicBezTo>
                  <a:cubicBezTo>
                    <a:pt x="426" y="7"/>
                    <a:pt x="445" y="128"/>
                    <a:pt x="465" y="128"/>
                  </a:cubicBezTo>
                  <a:cubicBezTo>
                    <a:pt x="485" y="128"/>
                    <a:pt x="504" y="18"/>
                    <a:pt x="525" y="11"/>
                  </a:cubicBezTo>
                  <a:cubicBezTo>
                    <a:pt x="546" y="4"/>
                    <a:pt x="563" y="74"/>
                    <a:pt x="591" y="86"/>
                  </a:cubicBezTo>
                  <a:cubicBezTo>
                    <a:pt x="619" y="98"/>
                    <a:pt x="672" y="86"/>
                    <a:pt x="693" y="8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arrow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Freeform 1041"/>
            <p:cNvSpPr>
              <a:spLocks/>
            </p:cNvSpPr>
            <p:nvPr/>
          </p:nvSpPr>
          <p:spPr bwMode="auto">
            <a:xfrm rot="-9130166">
              <a:off x="4775200" y="4095750"/>
              <a:ext cx="1100138" cy="223838"/>
            </a:xfrm>
            <a:custGeom>
              <a:avLst/>
              <a:gdLst>
                <a:gd name="T0" fmla="*/ 0 w 693"/>
                <a:gd name="T1" fmla="*/ 2147483647 h 141"/>
                <a:gd name="T2" fmla="*/ 2147483647 w 693"/>
                <a:gd name="T3" fmla="*/ 2147483647 h 141"/>
                <a:gd name="T4" fmla="*/ 2147483647 w 693"/>
                <a:gd name="T5" fmla="*/ 2147483647 h 141"/>
                <a:gd name="T6" fmla="*/ 2147483647 w 693"/>
                <a:gd name="T7" fmla="*/ 2147483647 h 141"/>
                <a:gd name="T8" fmla="*/ 2147483647 w 693"/>
                <a:gd name="T9" fmla="*/ 2147483647 h 141"/>
                <a:gd name="T10" fmla="*/ 2147483647 w 693"/>
                <a:gd name="T11" fmla="*/ 2147483647 h 141"/>
                <a:gd name="T12" fmla="*/ 2147483647 w 693"/>
                <a:gd name="T13" fmla="*/ 2147483647 h 141"/>
                <a:gd name="T14" fmla="*/ 2147483647 w 693"/>
                <a:gd name="T15" fmla="*/ 2147483647 h 141"/>
                <a:gd name="T16" fmla="*/ 2147483647 w 693"/>
                <a:gd name="T17" fmla="*/ 2147483647 h 141"/>
                <a:gd name="T18" fmla="*/ 2147483647 w 693"/>
                <a:gd name="T19" fmla="*/ 2147483647 h 141"/>
                <a:gd name="T20" fmla="*/ 2147483647 w 693"/>
                <a:gd name="T21" fmla="*/ 2147483647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141"/>
                <a:gd name="T35" fmla="*/ 693 w 693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141">
                  <a:moveTo>
                    <a:pt x="0" y="74"/>
                  </a:moveTo>
                  <a:cubicBezTo>
                    <a:pt x="26" y="79"/>
                    <a:pt x="55" y="84"/>
                    <a:pt x="79" y="74"/>
                  </a:cubicBezTo>
                  <a:cubicBezTo>
                    <a:pt x="103" y="64"/>
                    <a:pt x="124" y="0"/>
                    <a:pt x="144" y="11"/>
                  </a:cubicBezTo>
                  <a:cubicBezTo>
                    <a:pt x="164" y="22"/>
                    <a:pt x="176" y="141"/>
                    <a:pt x="198" y="140"/>
                  </a:cubicBezTo>
                  <a:cubicBezTo>
                    <a:pt x="220" y="139"/>
                    <a:pt x="254" y="8"/>
                    <a:pt x="277" y="7"/>
                  </a:cubicBezTo>
                  <a:cubicBezTo>
                    <a:pt x="300" y="6"/>
                    <a:pt x="318" y="134"/>
                    <a:pt x="339" y="134"/>
                  </a:cubicBezTo>
                  <a:cubicBezTo>
                    <a:pt x="360" y="134"/>
                    <a:pt x="384" y="9"/>
                    <a:pt x="405" y="8"/>
                  </a:cubicBezTo>
                  <a:cubicBezTo>
                    <a:pt x="426" y="7"/>
                    <a:pt x="445" y="128"/>
                    <a:pt x="465" y="128"/>
                  </a:cubicBezTo>
                  <a:cubicBezTo>
                    <a:pt x="485" y="128"/>
                    <a:pt x="504" y="18"/>
                    <a:pt x="525" y="11"/>
                  </a:cubicBezTo>
                  <a:cubicBezTo>
                    <a:pt x="546" y="4"/>
                    <a:pt x="563" y="74"/>
                    <a:pt x="591" y="86"/>
                  </a:cubicBezTo>
                  <a:cubicBezTo>
                    <a:pt x="619" y="98"/>
                    <a:pt x="672" y="86"/>
                    <a:pt x="693" y="8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 type="arrow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62" name="Group 1044"/>
            <p:cNvGrpSpPr>
              <a:grpSpLocks/>
            </p:cNvGrpSpPr>
            <p:nvPr/>
          </p:nvGrpSpPr>
          <p:grpSpPr bwMode="auto">
            <a:xfrm>
              <a:off x="5257800" y="5105400"/>
              <a:ext cx="1143000" cy="731838"/>
              <a:chOff x="1296" y="2700"/>
              <a:chExt cx="720" cy="461"/>
            </a:xfrm>
          </p:grpSpPr>
          <p:sp>
            <p:nvSpPr>
              <p:cNvPr id="6163" name="Text Box 1042"/>
              <p:cNvSpPr txBox="1">
                <a:spLocks noChangeArrowheads="1"/>
              </p:cNvSpPr>
              <p:nvPr/>
            </p:nvSpPr>
            <p:spPr bwMode="auto">
              <a:xfrm>
                <a:off x="1296" y="2784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i="0">
                    <a:solidFill>
                      <a:schemeClr val="bg1"/>
                    </a:solidFill>
                    <a:latin typeface="Arial" charset="0"/>
                  </a:rPr>
                  <a:t>— ρvkT</a:t>
                </a:r>
                <a:endParaRPr lang="en-US" b="1"/>
              </a:p>
            </p:txBody>
          </p:sp>
          <p:sp>
            <p:nvSpPr>
              <p:cNvPr id="6164" name="Text Box 1043"/>
              <p:cNvSpPr txBox="1">
                <a:spLocks noChangeArrowheads="1"/>
              </p:cNvSpPr>
              <p:nvPr/>
            </p:nvSpPr>
            <p:spPr bwMode="auto">
              <a:xfrm>
                <a:off x="1320" y="2700"/>
                <a:ext cx="336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sz="2000" b="1" i="0">
                    <a:solidFill>
                      <a:schemeClr val="bg1"/>
                    </a:solidFill>
                    <a:latin typeface="Arial" charset="0"/>
                  </a:rPr>
                  <a:t>5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2000" b="1" i="0">
                    <a:solidFill>
                      <a:schemeClr val="bg1"/>
                    </a:solidFill>
                    <a:latin typeface="Arial" charset="0"/>
                  </a:rPr>
                  <a:t>2</a:t>
                </a:r>
                <a:endParaRPr lang="en-US" sz="2000" b="1"/>
              </a:p>
            </p:txBody>
          </p:sp>
        </p:grpSp>
      </p:grpSp>
      <p:sp>
        <p:nvSpPr>
          <p:cNvPr id="6149" name="Text Box 1046"/>
          <p:cNvSpPr txBox="1">
            <a:spLocks noChangeArrowheads="1"/>
          </p:cNvSpPr>
          <p:nvPr/>
        </p:nvSpPr>
        <p:spPr bwMode="auto">
          <a:xfrm>
            <a:off x="914400" y="57150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0000"/>
              </a:lnSpc>
              <a:spcBef>
                <a:spcPct val="50000"/>
              </a:spcBef>
              <a:buClr>
                <a:srgbClr val="FF9900"/>
              </a:buClr>
              <a:buSzPct val="115000"/>
            </a:pPr>
            <a:r>
              <a:rPr lang="en-US" sz="2000" i="0">
                <a:solidFill>
                  <a:srgbClr val="FFFFCC"/>
                </a:solidFill>
              </a:rPr>
              <a:t>. . . along open flux tubes!</a:t>
            </a:r>
          </a:p>
        </p:txBody>
      </p:sp>
      <p:pic>
        <p:nvPicPr>
          <p:cNvPr id="6150" name="Picture 1048" descr="eqns_mdot_f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029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 descr="mdot_solar_tal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762000"/>
            <a:ext cx="51054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5740400" y="914400"/>
            <a:ext cx="210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0">
                <a:solidFill>
                  <a:srgbClr val="DE0000"/>
                </a:solidFill>
              </a:rPr>
              <a:t>Wang (1998)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CC"/>
                </a:solidFill>
              </a:rPr>
              <a:t>Convection-driven MHD waves</a:t>
            </a:r>
          </a:p>
        </p:txBody>
      </p:sp>
      <p:sp>
        <p:nvSpPr>
          <p:cNvPr id="9220" name="Text Box 1027"/>
          <p:cNvSpPr txBox="1">
            <a:spLocks noChangeArrowheads="1"/>
          </p:cNvSpPr>
          <p:nvPr/>
        </p:nvSpPr>
        <p:spPr bwMode="auto">
          <a:xfrm>
            <a:off x="184150" y="788988"/>
            <a:ext cx="8731250" cy="206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3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Cranmer &amp; Saar (2011) focused </a:t>
            </a:r>
            <a:r>
              <a:rPr lang="en-US" sz="2000" i="0" dirty="0">
                <a:solidFill>
                  <a:srgbClr val="FFFFCC"/>
                </a:solidFill>
              </a:rPr>
              <a:t>on </a:t>
            </a:r>
            <a:r>
              <a:rPr lang="en-US" sz="2000" i="0" dirty="0" err="1">
                <a:solidFill>
                  <a:srgbClr val="FFFFCC"/>
                </a:solidFill>
              </a:rPr>
              <a:t>Alfvén</a:t>
            </a:r>
            <a:r>
              <a:rPr lang="en-US" sz="2000" i="0" dirty="0">
                <a:solidFill>
                  <a:srgbClr val="FFFFCC"/>
                </a:solidFill>
              </a:rPr>
              <a:t> waves as </a:t>
            </a:r>
            <a:r>
              <a:rPr lang="en-US" sz="2000" i="0" dirty="0" smtClean="0">
                <a:solidFill>
                  <a:srgbClr val="FFFFCC"/>
                </a:solidFill>
              </a:rPr>
              <a:t>primary </a:t>
            </a:r>
            <a:r>
              <a:rPr lang="en-US" sz="2000" i="0" dirty="0">
                <a:solidFill>
                  <a:srgbClr val="FFFFCC"/>
                </a:solidFill>
              </a:rPr>
              <a:t>source of </a:t>
            </a:r>
            <a:r>
              <a:rPr lang="en-US" sz="2000" i="0" dirty="0" smtClean="0">
                <a:solidFill>
                  <a:srgbClr val="FFFFCC"/>
                </a:solidFill>
              </a:rPr>
              <a:t>heating.</a:t>
            </a:r>
            <a:endParaRPr lang="en-US" sz="2000" i="0" dirty="0">
              <a:solidFill>
                <a:srgbClr val="FFFFCC"/>
              </a:solidFill>
            </a:endParaRPr>
          </a:p>
          <a:p>
            <a:pPr marL="169863" indent="-169863">
              <a:lnSpc>
                <a:spcPct val="93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Other sources of energy &amp; momentum probably exist, but we </a:t>
            </a:r>
            <a:r>
              <a:rPr lang="en-US" sz="2000" i="0" dirty="0" smtClean="0">
                <a:solidFill>
                  <a:srgbClr val="FFFFCC"/>
                </a:solidFill>
              </a:rPr>
              <a:t>chose </a:t>
            </a:r>
            <a:r>
              <a:rPr lang="en-US" sz="2000" i="0" dirty="0">
                <a:solidFill>
                  <a:srgbClr val="FFFFCC"/>
                </a:solidFill>
              </a:rPr>
              <a:t>to explore how much can be explained with just this one set of processes.</a:t>
            </a:r>
          </a:p>
          <a:p>
            <a:pPr marL="169863" indent="-169863">
              <a:lnSpc>
                <a:spcPct val="93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Turbulent convection excites waves (</a:t>
            </a:r>
            <a:r>
              <a:rPr lang="en-US" sz="2000" i="0" dirty="0" err="1">
                <a:solidFill>
                  <a:srgbClr val="FFFFCC"/>
                </a:solidFill>
              </a:rPr>
              <a:t>Lighthill</a:t>
            </a:r>
            <a:r>
              <a:rPr lang="en-US" sz="2000" i="0" dirty="0">
                <a:solidFill>
                  <a:srgbClr val="FFFFCC"/>
                </a:solidFill>
              </a:rPr>
              <a:t> 1952), and in a magnetized stellar atmosphere the dominant type of waves should be transverse “kink modes” (</a:t>
            </a:r>
            <a:r>
              <a:rPr lang="en-US" sz="2000" i="0" dirty="0" err="1">
                <a:solidFill>
                  <a:srgbClr val="FFFFCC"/>
                </a:solidFill>
              </a:rPr>
              <a:t>Musielak</a:t>
            </a:r>
            <a:r>
              <a:rPr lang="en-US" sz="2000" i="0" dirty="0">
                <a:solidFill>
                  <a:srgbClr val="FFFFCC"/>
                </a:solidFill>
              </a:rPr>
              <a:t> &amp; </a:t>
            </a:r>
            <a:r>
              <a:rPr lang="en-US" sz="2000" i="0" dirty="0" err="1">
                <a:solidFill>
                  <a:srgbClr val="FFFFCC"/>
                </a:solidFill>
              </a:rPr>
              <a:t>Ulmschneider</a:t>
            </a:r>
            <a:r>
              <a:rPr lang="en-US" sz="2000" i="0" dirty="0">
                <a:solidFill>
                  <a:srgbClr val="FFFFCC"/>
                </a:solidFill>
              </a:rPr>
              <a:t> 2002).</a:t>
            </a:r>
          </a:p>
        </p:txBody>
      </p:sp>
      <p:pic>
        <p:nvPicPr>
          <p:cNvPr id="9221" name="Picture 4" descr="f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0" y="2970276"/>
            <a:ext cx="45783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ranmer_haystack_granul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3400" y="2970339"/>
            <a:ext cx="3127248" cy="3127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Heating from MHD turbulence</a:t>
            </a:r>
          </a:p>
        </p:txBody>
      </p:sp>
      <p:sp>
        <p:nvSpPr>
          <p:cNvPr id="10243" name="Freeform 9"/>
          <p:cNvSpPr>
            <a:spLocks/>
          </p:cNvSpPr>
          <p:nvPr/>
        </p:nvSpPr>
        <p:spPr bwMode="auto">
          <a:xfrm rot="5400000">
            <a:off x="3934618" y="1246982"/>
            <a:ext cx="284163" cy="1600200"/>
          </a:xfrm>
          <a:custGeom>
            <a:avLst/>
            <a:gdLst>
              <a:gd name="T0" fmla="*/ 2147483647 w 118"/>
              <a:gd name="T1" fmla="*/ 0 h 672"/>
              <a:gd name="T2" fmla="*/ 2147483647 w 118"/>
              <a:gd name="T3" fmla="*/ 2147483647 h 672"/>
              <a:gd name="T4" fmla="*/ 2147483647 w 118"/>
              <a:gd name="T5" fmla="*/ 2147483647 h 672"/>
              <a:gd name="T6" fmla="*/ 2147483647 w 118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672"/>
              <a:gd name="T14" fmla="*/ 118 w 11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672">
                <a:moveTo>
                  <a:pt x="106" y="0"/>
                </a:moveTo>
                <a:cubicBezTo>
                  <a:pt x="88" y="41"/>
                  <a:pt x="0" y="166"/>
                  <a:pt x="1" y="245"/>
                </a:cubicBezTo>
                <a:cubicBezTo>
                  <a:pt x="2" y="324"/>
                  <a:pt x="112" y="401"/>
                  <a:pt x="115" y="472"/>
                </a:cubicBezTo>
                <a:cubicBezTo>
                  <a:pt x="118" y="543"/>
                  <a:pt x="40" y="630"/>
                  <a:pt x="20" y="672"/>
                </a:cubicBezTo>
              </a:path>
            </a:pathLst>
          </a:custGeom>
          <a:noFill/>
          <a:ln w="31750">
            <a:solidFill>
              <a:srgbClr val="FFFFCC"/>
            </a:solidFill>
            <a:round/>
            <a:headEnd type="arrow" w="med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Freeform 10"/>
          <p:cNvSpPr>
            <a:spLocks/>
          </p:cNvSpPr>
          <p:nvPr/>
        </p:nvSpPr>
        <p:spPr bwMode="auto">
          <a:xfrm rot="5400000" flipH="1" flipV="1">
            <a:off x="4245769" y="1850231"/>
            <a:ext cx="196850" cy="1220788"/>
          </a:xfrm>
          <a:custGeom>
            <a:avLst/>
            <a:gdLst>
              <a:gd name="T0" fmla="*/ 2147483647 w 118"/>
              <a:gd name="T1" fmla="*/ 0 h 672"/>
              <a:gd name="T2" fmla="*/ 2147483647 w 118"/>
              <a:gd name="T3" fmla="*/ 2147483647 h 672"/>
              <a:gd name="T4" fmla="*/ 2147483647 w 118"/>
              <a:gd name="T5" fmla="*/ 2147483647 h 672"/>
              <a:gd name="T6" fmla="*/ 2147483647 w 118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672"/>
              <a:gd name="T14" fmla="*/ 118 w 118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672">
                <a:moveTo>
                  <a:pt x="106" y="0"/>
                </a:moveTo>
                <a:cubicBezTo>
                  <a:pt x="88" y="41"/>
                  <a:pt x="0" y="166"/>
                  <a:pt x="1" y="245"/>
                </a:cubicBezTo>
                <a:cubicBezTo>
                  <a:pt x="2" y="324"/>
                  <a:pt x="112" y="401"/>
                  <a:pt x="115" y="472"/>
                </a:cubicBezTo>
                <a:cubicBezTo>
                  <a:pt x="118" y="543"/>
                  <a:pt x="40" y="630"/>
                  <a:pt x="20" y="672"/>
                </a:cubicBezTo>
              </a:path>
            </a:pathLst>
          </a:custGeom>
          <a:noFill/>
          <a:ln w="28575" cap="flat">
            <a:solidFill>
              <a:srgbClr val="FF7C80"/>
            </a:solidFill>
            <a:prstDash val="solid"/>
            <a:round/>
            <a:headEnd type="arrow" w="med" len="lg"/>
            <a:tailEnd/>
          </a:ln>
        </p:spPr>
        <p:txBody>
          <a:bodyPr/>
          <a:lstStyle/>
          <a:p>
            <a:endParaRPr lang="en-US">
              <a:solidFill>
                <a:srgbClr val="FF7C80"/>
              </a:solidFill>
            </a:endParaRPr>
          </a:p>
        </p:txBody>
      </p:sp>
      <p:sp>
        <p:nvSpPr>
          <p:cNvPr id="10245" name="Text Box 13"/>
          <p:cNvSpPr txBox="1">
            <a:spLocks noChangeArrowheads="1"/>
          </p:cNvSpPr>
          <p:nvPr/>
        </p:nvSpPr>
        <p:spPr bwMode="auto">
          <a:xfrm>
            <a:off x="457200" y="9906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Convection shakes open field lines...</a:t>
            </a:r>
            <a:endParaRPr lang="en-US" sz="1800" b="1" baseline="-22000">
              <a:solidFill>
                <a:srgbClr val="FFFFCC"/>
              </a:solidFill>
              <a:cs typeface="Times New Roman" pitchFamily="18" charset="0"/>
            </a:endParaRPr>
          </a:p>
        </p:txBody>
      </p:sp>
      <p:pic>
        <p:nvPicPr>
          <p:cNvPr id="10246" name="Picture 14" descr="turb2d_bart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144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16"/>
          <p:cNvSpPr>
            <a:spLocks noChangeArrowheads="1"/>
          </p:cNvSpPr>
          <p:nvPr/>
        </p:nvSpPr>
        <p:spPr bwMode="auto">
          <a:xfrm rot="10556999" flipH="1">
            <a:off x="3313113" y="2616200"/>
            <a:ext cx="2559050" cy="11033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030" y="4995"/>
                </a:moveTo>
                <a:cubicBezTo>
                  <a:pt x="14595" y="3701"/>
                  <a:pt x="12732" y="2986"/>
                  <a:pt x="10800" y="2986"/>
                </a:cubicBezTo>
                <a:cubicBezTo>
                  <a:pt x="7532" y="2985"/>
                  <a:pt x="4609" y="5019"/>
                  <a:pt x="3473" y="8082"/>
                </a:cubicBezTo>
                <a:lnTo>
                  <a:pt x="674" y="7044"/>
                </a:lnTo>
                <a:cubicBezTo>
                  <a:pt x="2244" y="2810"/>
                  <a:pt x="6283" y="-1"/>
                  <a:pt x="10800" y="0"/>
                </a:cubicBezTo>
                <a:cubicBezTo>
                  <a:pt x="13470" y="0"/>
                  <a:pt x="16046" y="989"/>
                  <a:pt x="18029" y="2776"/>
                </a:cubicBezTo>
                <a:lnTo>
                  <a:pt x="19837" y="771"/>
                </a:lnTo>
                <a:lnTo>
                  <a:pt x="20144" y="6693"/>
                </a:lnTo>
                <a:lnTo>
                  <a:pt x="14223" y="7000"/>
                </a:lnTo>
                <a:lnTo>
                  <a:pt x="16030" y="4995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3276600" y="914400"/>
            <a:ext cx="175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Alfvén waves propagate upward...</a:t>
            </a:r>
            <a:endParaRPr lang="en-US" sz="1800" b="1" baseline="-2200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3657600" y="26670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FF7C80"/>
                </a:solidFill>
              </a:rPr>
              <a:t>partially reflect back down...</a:t>
            </a:r>
            <a:endParaRPr lang="en-US" sz="1800" b="1" baseline="-22000" dirty="0">
              <a:solidFill>
                <a:srgbClr val="FF7C80"/>
              </a:solidFill>
              <a:cs typeface="Times New Roman" pitchFamily="18" charset="0"/>
            </a:endParaRPr>
          </a:p>
        </p:txBody>
      </p:sp>
      <p:grpSp>
        <p:nvGrpSpPr>
          <p:cNvPr id="10250" name="Group 26"/>
          <p:cNvGrpSpPr>
            <a:grpSpLocks/>
          </p:cNvGrpSpPr>
          <p:nvPr/>
        </p:nvGrpSpPr>
        <p:grpSpPr bwMode="auto">
          <a:xfrm>
            <a:off x="609600" y="1524000"/>
            <a:ext cx="2667000" cy="1752600"/>
            <a:chOff x="6156" y="3471739"/>
            <a:chExt cx="3346450" cy="1365250"/>
          </a:xfrm>
        </p:grpSpPr>
        <p:sp>
          <p:nvSpPr>
            <p:cNvPr id="20" name="Freeform 19"/>
            <p:cNvSpPr/>
            <p:nvPr/>
          </p:nvSpPr>
          <p:spPr bwMode="auto">
            <a:xfrm>
              <a:off x="127665" y="4036884"/>
              <a:ext cx="3220957" cy="247328"/>
            </a:xfrm>
            <a:custGeom>
              <a:avLst/>
              <a:gdLst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52488 w 2500313"/>
                <a:gd name="connsiteY4" fmla="*/ 226219 h 264319"/>
                <a:gd name="connsiteX5" fmla="*/ 1042988 w 2500313"/>
                <a:gd name="connsiteY5" fmla="*/ 45244 h 264319"/>
                <a:gd name="connsiteX6" fmla="*/ 1243013 w 2500313"/>
                <a:gd name="connsiteY6" fmla="*/ 235744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42963 w 2500313"/>
                <a:gd name="connsiteY4" fmla="*/ 245269 h 264319"/>
                <a:gd name="connsiteX5" fmla="*/ 1042988 w 2500313"/>
                <a:gd name="connsiteY5" fmla="*/ 45244 h 264319"/>
                <a:gd name="connsiteX6" fmla="*/ 1243013 w 2500313"/>
                <a:gd name="connsiteY6" fmla="*/ 235744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42963 w 2500313"/>
                <a:gd name="connsiteY4" fmla="*/ 245269 h 264319"/>
                <a:gd name="connsiteX5" fmla="*/ 1042988 w 2500313"/>
                <a:gd name="connsiteY5" fmla="*/ 45244 h 264319"/>
                <a:gd name="connsiteX6" fmla="*/ 1262063 w 2500313"/>
                <a:gd name="connsiteY6" fmla="*/ 230982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42963 w 2500313"/>
                <a:gd name="connsiteY4" fmla="*/ 245269 h 264319"/>
                <a:gd name="connsiteX5" fmla="*/ 1042988 w 2500313"/>
                <a:gd name="connsiteY5" fmla="*/ 45244 h 264319"/>
                <a:gd name="connsiteX6" fmla="*/ 1276351 w 2500313"/>
                <a:gd name="connsiteY6" fmla="*/ 230982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5094 h 253206"/>
                <a:gd name="connsiteX1" fmla="*/ 233363 w 2500313"/>
                <a:gd name="connsiteY1" fmla="*/ 43656 h 253206"/>
                <a:gd name="connsiteX2" fmla="*/ 409575 w 2500313"/>
                <a:gd name="connsiteY2" fmla="*/ 224631 h 253206"/>
                <a:gd name="connsiteX3" fmla="*/ 604838 w 2500313"/>
                <a:gd name="connsiteY3" fmla="*/ 43656 h 253206"/>
                <a:gd name="connsiteX4" fmla="*/ 842963 w 2500313"/>
                <a:gd name="connsiteY4" fmla="*/ 243681 h 253206"/>
                <a:gd name="connsiteX5" fmla="*/ 1042988 w 2500313"/>
                <a:gd name="connsiteY5" fmla="*/ 43656 h 253206"/>
                <a:gd name="connsiteX6" fmla="*/ 1276351 w 2500313"/>
                <a:gd name="connsiteY6" fmla="*/ 229394 h 253206"/>
                <a:gd name="connsiteX7" fmla="*/ 1485900 w 2500313"/>
                <a:gd name="connsiteY7" fmla="*/ 34131 h 253206"/>
                <a:gd name="connsiteX8" fmla="*/ 1728788 w 2500313"/>
                <a:gd name="connsiteY8" fmla="*/ 248444 h 253206"/>
                <a:gd name="connsiteX9" fmla="*/ 2000250 w 2500313"/>
                <a:gd name="connsiteY9" fmla="*/ 5556 h 253206"/>
                <a:gd name="connsiteX10" fmla="*/ 2200275 w 2500313"/>
                <a:gd name="connsiteY10" fmla="*/ 215106 h 253206"/>
                <a:gd name="connsiteX11" fmla="*/ 2414588 w 2500313"/>
                <a:gd name="connsiteY11" fmla="*/ 38894 h 253206"/>
                <a:gd name="connsiteX12" fmla="*/ 2500313 w 2500313"/>
                <a:gd name="connsiteY12" fmla="*/ 15081 h 253206"/>
                <a:gd name="connsiteX0" fmla="*/ 0 w 2500313"/>
                <a:gd name="connsiteY0" fmla="*/ 109537 h 244475"/>
                <a:gd name="connsiteX1" fmla="*/ 233363 w 2500313"/>
                <a:gd name="connsiteY1" fmla="*/ 38099 h 244475"/>
                <a:gd name="connsiteX2" fmla="*/ 409575 w 2500313"/>
                <a:gd name="connsiteY2" fmla="*/ 219074 h 244475"/>
                <a:gd name="connsiteX3" fmla="*/ 604838 w 2500313"/>
                <a:gd name="connsiteY3" fmla="*/ 38099 h 244475"/>
                <a:gd name="connsiteX4" fmla="*/ 842963 w 2500313"/>
                <a:gd name="connsiteY4" fmla="*/ 238124 h 244475"/>
                <a:gd name="connsiteX5" fmla="*/ 1042988 w 2500313"/>
                <a:gd name="connsiteY5" fmla="*/ 38099 h 244475"/>
                <a:gd name="connsiteX6" fmla="*/ 1276351 w 2500313"/>
                <a:gd name="connsiteY6" fmla="*/ 223837 h 244475"/>
                <a:gd name="connsiteX7" fmla="*/ 1485900 w 2500313"/>
                <a:gd name="connsiteY7" fmla="*/ 28574 h 244475"/>
                <a:gd name="connsiteX8" fmla="*/ 1728788 w 2500313"/>
                <a:gd name="connsiteY8" fmla="*/ 242887 h 244475"/>
                <a:gd name="connsiteX9" fmla="*/ 1976438 w 2500313"/>
                <a:gd name="connsiteY9" fmla="*/ 19049 h 244475"/>
                <a:gd name="connsiteX10" fmla="*/ 2200275 w 2500313"/>
                <a:gd name="connsiteY10" fmla="*/ 209549 h 244475"/>
                <a:gd name="connsiteX11" fmla="*/ 2414588 w 2500313"/>
                <a:gd name="connsiteY11" fmla="*/ 33337 h 244475"/>
                <a:gd name="connsiteX12" fmla="*/ 2500313 w 2500313"/>
                <a:gd name="connsiteY12" fmla="*/ 9524 h 244475"/>
                <a:gd name="connsiteX0" fmla="*/ 0 w 2500313"/>
                <a:gd name="connsiteY0" fmla="*/ 113506 h 248444"/>
                <a:gd name="connsiteX1" fmla="*/ 233363 w 2500313"/>
                <a:gd name="connsiteY1" fmla="*/ 42068 h 248444"/>
                <a:gd name="connsiteX2" fmla="*/ 409575 w 2500313"/>
                <a:gd name="connsiteY2" fmla="*/ 223043 h 248444"/>
                <a:gd name="connsiteX3" fmla="*/ 604838 w 2500313"/>
                <a:gd name="connsiteY3" fmla="*/ 42068 h 248444"/>
                <a:gd name="connsiteX4" fmla="*/ 842963 w 2500313"/>
                <a:gd name="connsiteY4" fmla="*/ 242093 h 248444"/>
                <a:gd name="connsiteX5" fmla="*/ 1042988 w 2500313"/>
                <a:gd name="connsiteY5" fmla="*/ 42068 h 248444"/>
                <a:gd name="connsiteX6" fmla="*/ 1276351 w 2500313"/>
                <a:gd name="connsiteY6" fmla="*/ 227806 h 248444"/>
                <a:gd name="connsiteX7" fmla="*/ 1485900 w 2500313"/>
                <a:gd name="connsiteY7" fmla="*/ 32543 h 248444"/>
                <a:gd name="connsiteX8" fmla="*/ 1728788 w 2500313"/>
                <a:gd name="connsiteY8" fmla="*/ 246856 h 248444"/>
                <a:gd name="connsiteX9" fmla="*/ 1976438 w 2500313"/>
                <a:gd name="connsiteY9" fmla="*/ 23018 h 248444"/>
                <a:gd name="connsiteX10" fmla="*/ 2176463 w 2500313"/>
                <a:gd name="connsiteY10" fmla="*/ 237331 h 248444"/>
                <a:gd name="connsiteX11" fmla="*/ 2414588 w 2500313"/>
                <a:gd name="connsiteY11" fmla="*/ 37306 h 248444"/>
                <a:gd name="connsiteX12" fmla="*/ 2500313 w 2500313"/>
                <a:gd name="connsiteY12" fmla="*/ 13493 h 248444"/>
                <a:gd name="connsiteX0" fmla="*/ 0 w 2500313"/>
                <a:gd name="connsiteY0" fmla="*/ 125413 h 260351"/>
                <a:gd name="connsiteX1" fmla="*/ 233363 w 2500313"/>
                <a:gd name="connsiteY1" fmla="*/ 53975 h 260351"/>
                <a:gd name="connsiteX2" fmla="*/ 409575 w 2500313"/>
                <a:gd name="connsiteY2" fmla="*/ 234950 h 260351"/>
                <a:gd name="connsiteX3" fmla="*/ 604838 w 2500313"/>
                <a:gd name="connsiteY3" fmla="*/ 53975 h 260351"/>
                <a:gd name="connsiteX4" fmla="*/ 842963 w 2500313"/>
                <a:gd name="connsiteY4" fmla="*/ 254000 h 260351"/>
                <a:gd name="connsiteX5" fmla="*/ 1042988 w 2500313"/>
                <a:gd name="connsiteY5" fmla="*/ 53975 h 260351"/>
                <a:gd name="connsiteX6" fmla="*/ 1276351 w 2500313"/>
                <a:gd name="connsiteY6" fmla="*/ 239713 h 260351"/>
                <a:gd name="connsiteX7" fmla="*/ 1485900 w 2500313"/>
                <a:gd name="connsiteY7" fmla="*/ 44450 h 260351"/>
                <a:gd name="connsiteX8" fmla="*/ 1728788 w 2500313"/>
                <a:gd name="connsiteY8" fmla="*/ 258763 h 260351"/>
                <a:gd name="connsiteX9" fmla="*/ 1976438 w 2500313"/>
                <a:gd name="connsiteY9" fmla="*/ 34925 h 260351"/>
                <a:gd name="connsiteX10" fmla="*/ 2414588 w 2500313"/>
                <a:gd name="connsiteY10" fmla="*/ 49213 h 260351"/>
                <a:gd name="connsiteX11" fmla="*/ 2500313 w 2500313"/>
                <a:gd name="connsiteY11" fmla="*/ 25400 h 260351"/>
                <a:gd name="connsiteX0" fmla="*/ 0 w 2500313"/>
                <a:gd name="connsiteY0" fmla="*/ 125413 h 292894"/>
                <a:gd name="connsiteX1" fmla="*/ 233363 w 2500313"/>
                <a:gd name="connsiteY1" fmla="*/ 53975 h 292894"/>
                <a:gd name="connsiteX2" fmla="*/ 409575 w 2500313"/>
                <a:gd name="connsiteY2" fmla="*/ 234950 h 292894"/>
                <a:gd name="connsiteX3" fmla="*/ 604838 w 2500313"/>
                <a:gd name="connsiteY3" fmla="*/ 53975 h 292894"/>
                <a:gd name="connsiteX4" fmla="*/ 842963 w 2500313"/>
                <a:gd name="connsiteY4" fmla="*/ 254000 h 292894"/>
                <a:gd name="connsiteX5" fmla="*/ 1042988 w 2500313"/>
                <a:gd name="connsiteY5" fmla="*/ 53975 h 292894"/>
                <a:gd name="connsiteX6" fmla="*/ 1276351 w 2500313"/>
                <a:gd name="connsiteY6" fmla="*/ 239713 h 292894"/>
                <a:gd name="connsiteX7" fmla="*/ 1728788 w 2500313"/>
                <a:gd name="connsiteY7" fmla="*/ 258763 h 292894"/>
                <a:gd name="connsiteX8" fmla="*/ 1976438 w 2500313"/>
                <a:gd name="connsiteY8" fmla="*/ 34925 h 292894"/>
                <a:gd name="connsiteX9" fmla="*/ 2414588 w 2500313"/>
                <a:gd name="connsiteY9" fmla="*/ 49213 h 292894"/>
                <a:gd name="connsiteX10" fmla="*/ 2500313 w 2500313"/>
                <a:gd name="connsiteY10" fmla="*/ 25400 h 292894"/>
                <a:gd name="connsiteX0" fmla="*/ 0 w 2414588"/>
                <a:gd name="connsiteY0" fmla="*/ 125413 h 292894"/>
                <a:gd name="connsiteX1" fmla="*/ 233363 w 2414588"/>
                <a:gd name="connsiteY1" fmla="*/ 53975 h 292894"/>
                <a:gd name="connsiteX2" fmla="*/ 409575 w 2414588"/>
                <a:gd name="connsiteY2" fmla="*/ 234950 h 292894"/>
                <a:gd name="connsiteX3" fmla="*/ 604838 w 2414588"/>
                <a:gd name="connsiteY3" fmla="*/ 53975 h 292894"/>
                <a:gd name="connsiteX4" fmla="*/ 842963 w 2414588"/>
                <a:gd name="connsiteY4" fmla="*/ 254000 h 292894"/>
                <a:gd name="connsiteX5" fmla="*/ 1042988 w 2414588"/>
                <a:gd name="connsiteY5" fmla="*/ 53975 h 292894"/>
                <a:gd name="connsiteX6" fmla="*/ 1276351 w 2414588"/>
                <a:gd name="connsiteY6" fmla="*/ 239713 h 292894"/>
                <a:gd name="connsiteX7" fmla="*/ 1728788 w 2414588"/>
                <a:gd name="connsiteY7" fmla="*/ 258763 h 292894"/>
                <a:gd name="connsiteX8" fmla="*/ 1976438 w 2414588"/>
                <a:gd name="connsiteY8" fmla="*/ 34925 h 292894"/>
                <a:gd name="connsiteX9" fmla="*/ 2414588 w 2414588"/>
                <a:gd name="connsiteY9" fmla="*/ 49213 h 292894"/>
                <a:gd name="connsiteX0" fmla="*/ 0 w 2414588"/>
                <a:gd name="connsiteY0" fmla="*/ 89694 h 254794"/>
                <a:gd name="connsiteX1" fmla="*/ 233363 w 2414588"/>
                <a:gd name="connsiteY1" fmla="*/ 18256 h 254794"/>
                <a:gd name="connsiteX2" fmla="*/ 409575 w 2414588"/>
                <a:gd name="connsiteY2" fmla="*/ 199231 h 254794"/>
                <a:gd name="connsiteX3" fmla="*/ 604838 w 2414588"/>
                <a:gd name="connsiteY3" fmla="*/ 18256 h 254794"/>
                <a:gd name="connsiteX4" fmla="*/ 842963 w 2414588"/>
                <a:gd name="connsiteY4" fmla="*/ 218281 h 254794"/>
                <a:gd name="connsiteX5" fmla="*/ 1042988 w 2414588"/>
                <a:gd name="connsiteY5" fmla="*/ 18256 h 254794"/>
                <a:gd name="connsiteX6" fmla="*/ 1276351 w 2414588"/>
                <a:gd name="connsiteY6" fmla="*/ 203994 h 254794"/>
                <a:gd name="connsiteX7" fmla="*/ 1728788 w 2414588"/>
                <a:gd name="connsiteY7" fmla="*/ 223044 h 254794"/>
                <a:gd name="connsiteX8" fmla="*/ 2414588 w 2414588"/>
                <a:gd name="connsiteY8" fmla="*/ 13494 h 254794"/>
                <a:gd name="connsiteX0" fmla="*/ 0 w 2414588"/>
                <a:gd name="connsiteY0" fmla="*/ 102394 h 267494"/>
                <a:gd name="connsiteX1" fmla="*/ 233363 w 2414588"/>
                <a:gd name="connsiteY1" fmla="*/ 30956 h 267494"/>
                <a:gd name="connsiteX2" fmla="*/ 409575 w 2414588"/>
                <a:gd name="connsiteY2" fmla="*/ 211931 h 267494"/>
                <a:gd name="connsiteX3" fmla="*/ 604838 w 2414588"/>
                <a:gd name="connsiteY3" fmla="*/ 30956 h 267494"/>
                <a:gd name="connsiteX4" fmla="*/ 1042988 w 2414588"/>
                <a:gd name="connsiteY4" fmla="*/ 30956 h 267494"/>
                <a:gd name="connsiteX5" fmla="*/ 1276351 w 2414588"/>
                <a:gd name="connsiteY5" fmla="*/ 216694 h 267494"/>
                <a:gd name="connsiteX6" fmla="*/ 1728788 w 2414588"/>
                <a:gd name="connsiteY6" fmla="*/ 235744 h 267494"/>
                <a:gd name="connsiteX7" fmla="*/ 2414588 w 2414588"/>
                <a:gd name="connsiteY7" fmla="*/ 26194 h 267494"/>
                <a:gd name="connsiteX0" fmla="*/ 0 w 2414588"/>
                <a:gd name="connsiteY0" fmla="*/ 102394 h 267494"/>
                <a:gd name="connsiteX1" fmla="*/ 233363 w 2414588"/>
                <a:gd name="connsiteY1" fmla="*/ 30956 h 267494"/>
                <a:gd name="connsiteX2" fmla="*/ 604838 w 2414588"/>
                <a:gd name="connsiteY2" fmla="*/ 30956 h 267494"/>
                <a:gd name="connsiteX3" fmla="*/ 1042988 w 2414588"/>
                <a:gd name="connsiteY3" fmla="*/ 30956 h 267494"/>
                <a:gd name="connsiteX4" fmla="*/ 1276351 w 2414588"/>
                <a:gd name="connsiteY4" fmla="*/ 216694 h 267494"/>
                <a:gd name="connsiteX5" fmla="*/ 1728788 w 2414588"/>
                <a:gd name="connsiteY5" fmla="*/ 235744 h 267494"/>
                <a:gd name="connsiteX6" fmla="*/ 2414588 w 2414588"/>
                <a:gd name="connsiteY6" fmla="*/ 26194 h 267494"/>
                <a:gd name="connsiteX0" fmla="*/ 0 w 2414588"/>
                <a:gd name="connsiteY0" fmla="*/ 105569 h 239713"/>
                <a:gd name="connsiteX1" fmla="*/ 233363 w 2414588"/>
                <a:gd name="connsiteY1" fmla="*/ 34131 h 239713"/>
                <a:gd name="connsiteX2" fmla="*/ 604838 w 2414588"/>
                <a:gd name="connsiteY2" fmla="*/ 34131 h 239713"/>
                <a:gd name="connsiteX3" fmla="*/ 1042988 w 2414588"/>
                <a:gd name="connsiteY3" fmla="*/ 34131 h 239713"/>
                <a:gd name="connsiteX4" fmla="*/ 1728788 w 2414588"/>
                <a:gd name="connsiteY4" fmla="*/ 238919 h 239713"/>
                <a:gd name="connsiteX5" fmla="*/ 2414588 w 2414588"/>
                <a:gd name="connsiteY5" fmla="*/ 29369 h 239713"/>
                <a:gd name="connsiteX0" fmla="*/ 0 w 2414588"/>
                <a:gd name="connsiteY0" fmla="*/ 90488 h 224632"/>
                <a:gd name="connsiteX1" fmla="*/ 233363 w 2414588"/>
                <a:gd name="connsiteY1" fmla="*/ 19050 h 224632"/>
                <a:gd name="connsiteX2" fmla="*/ 1009650 w 2414588"/>
                <a:gd name="connsiteY2" fmla="*/ 204788 h 224632"/>
                <a:gd name="connsiteX3" fmla="*/ 1042988 w 2414588"/>
                <a:gd name="connsiteY3" fmla="*/ 19050 h 224632"/>
                <a:gd name="connsiteX4" fmla="*/ 1728788 w 2414588"/>
                <a:gd name="connsiteY4" fmla="*/ 223838 h 224632"/>
                <a:gd name="connsiteX5" fmla="*/ 2414588 w 2414588"/>
                <a:gd name="connsiteY5" fmla="*/ 14288 h 224632"/>
                <a:gd name="connsiteX0" fmla="*/ 0 w 2414588"/>
                <a:gd name="connsiteY0" fmla="*/ 133351 h 267495"/>
                <a:gd name="connsiteX1" fmla="*/ 781050 w 2414588"/>
                <a:gd name="connsiteY1" fmla="*/ 19050 h 267495"/>
                <a:gd name="connsiteX2" fmla="*/ 1009650 w 2414588"/>
                <a:gd name="connsiteY2" fmla="*/ 247651 h 267495"/>
                <a:gd name="connsiteX3" fmla="*/ 1042988 w 2414588"/>
                <a:gd name="connsiteY3" fmla="*/ 61913 h 267495"/>
                <a:gd name="connsiteX4" fmla="*/ 1728788 w 2414588"/>
                <a:gd name="connsiteY4" fmla="*/ 266701 h 267495"/>
                <a:gd name="connsiteX5" fmla="*/ 2414588 w 2414588"/>
                <a:gd name="connsiteY5" fmla="*/ 57151 h 267495"/>
                <a:gd name="connsiteX0" fmla="*/ 0 w 1728788"/>
                <a:gd name="connsiteY0" fmla="*/ 133351 h 267495"/>
                <a:gd name="connsiteX1" fmla="*/ 781050 w 1728788"/>
                <a:gd name="connsiteY1" fmla="*/ 19050 h 267495"/>
                <a:gd name="connsiteX2" fmla="*/ 1009650 w 1728788"/>
                <a:gd name="connsiteY2" fmla="*/ 247651 h 267495"/>
                <a:gd name="connsiteX3" fmla="*/ 1042988 w 1728788"/>
                <a:gd name="connsiteY3" fmla="*/ 61913 h 267495"/>
                <a:gd name="connsiteX4" fmla="*/ 1728788 w 1728788"/>
                <a:gd name="connsiteY4" fmla="*/ 266701 h 267495"/>
                <a:gd name="connsiteX0" fmla="*/ 0 w 3105150"/>
                <a:gd name="connsiteY0" fmla="*/ 133351 h 281782"/>
                <a:gd name="connsiteX1" fmla="*/ 781050 w 3105150"/>
                <a:gd name="connsiteY1" fmla="*/ 19050 h 281782"/>
                <a:gd name="connsiteX2" fmla="*/ 1009650 w 3105150"/>
                <a:gd name="connsiteY2" fmla="*/ 247651 h 281782"/>
                <a:gd name="connsiteX3" fmla="*/ 1042988 w 3105150"/>
                <a:gd name="connsiteY3" fmla="*/ 61913 h 281782"/>
                <a:gd name="connsiteX4" fmla="*/ 2990850 w 3105150"/>
                <a:gd name="connsiteY4" fmla="*/ 247651 h 281782"/>
                <a:gd name="connsiteX5" fmla="*/ 1728788 w 3105150"/>
                <a:gd name="connsiteY5" fmla="*/ 266701 h 281782"/>
                <a:gd name="connsiteX0" fmla="*/ 0 w 3315493"/>
                <a:gd name="connsiteY0" fmla="*/ 133351 h 552450"/>
                <a:gd name="connsiteX1" fmla="*/ 781050 w 3315493"/>
                <a:gd name="connsiteY1" fmla="*/ 19050 h 552450"/>
                <a:gd name="connsiteX2" fmla="*/ 1009650 w 3315493"/>
                <a:gd name="connsiteY2" fmla="*/ 247651 h 552450"/>
                <a:gd name="connsiteX3" fmla="*/ 1042988 w 3315493"/>
                <a:gd name="connsiteY3" fmla="*/ 61913 h 552450"/>
                <a:gd name="connsiteX4" fmla="*/ 2990850 w 3315493"/>
                <a:gd name="connsiteY4" fmla="*/ 247651 h 552450"/>
                <a:gd name="connsiteX5" fmla="*/ 2990850 w 3315493"/>
                <a:gd name="connsiteY5" fmla="*/ 552450 h 552450"/>
                <a:gd name="connsiteX0" fmla="*/ 0 w 3130550"/>
                <a:gd name="connsiteY0" fmla="*/ 133351 h 552450"/>
                <a:gd name="connsiteX1" fmla="*/ 781050 w 3130550"/>
                <a:gd name="connsiteY1" fmla="*/ 19050 h 552450"/>
                <a:gd name="connsiteX2" fmla="*/ 1009650 w 3130550"/>
                <a:gd name="connsiteY2" fmla="*/ 247651 h 552450"/>
                <a:gd name="connsiteX3" fmla="*/ 2152650 w 3130550"/>
                <a:gd name="connsiteY3" fmla="*/ 19050 h 552450"/>
                <a:gd name="connsiteX4" fmla="*/ 2990850 w 3130550"/>
                <a:gd name="connsiteY4" fmla="*/ 247651 h 552450"/>
                <a:gd name="connsiteX5" fmla="*/ 2990850 w 3130550"/>
                <a:gd name="connsiteY5" fmla="*/ 552450 h 552450"/>
                <a:gd name="connsiteX0" fmla="*/ 0 w 3130550"/>
                <a:gd name="connsiteY0" fmla="*/ 133351 h 552450"/>
                <a:gd name="connsiteX1" fmla="*/ 781050 w 3130550"/>
                <a:gd name="connsiteY1" fmla="*/ 19050 h 552450"/>
                <a:gd name="connsiteX2" fmla="*/ 1771650 w 3130550"/>
                <a:gd name="connsiteY2" fmla="*/ 247650 h 552450"/>
                <a:gd name="connsiteX3" fmla="*/ 2152650 w 3130550"/>
                <a:gd name="connsiteY3" fmla="*/ 19050 h 552450"/>
                <a:gd name="connsiteX4" fmla="*/ 2990850 w 3130550"/>
                <a:gd name="connsiteY4" fmla="*/ 247651 h 552450"/>
                <a:gd name="connsiteX5" fmla="*/ 2990850 w 3130550"/>
                <a:gd name="connsiteY5" fmla="*/ 552450 h 552450"/>
                <a:gd name="connsiteX0" fmla="*/ 0 w 2990850"/>
                <a:gd name="connsiteY0" fmla="*/ 133351 h 247651"/>
                <a:gd name="connsiteX1" fmla="*/ 781050 w 2990850"/>
                <a:gd name="connsiteY1" fmla="*/ 19050 h 247651"/>
                <a:gd name="connsiteX2" fmla="*/ 1771650 w 2990850"/>
                <a:gd name="connsiteY2" fmla="*/ 247650 h 247651"/>
                <a:gd name="connsiteX3" fmla="*/ 2152650 w 2990850"/>
                <a:gd name="connsiteY3" fmla="*/ 19050 h 247651"/>
                <a:gd name="connsiteX4" fmla="*/ 2990850 w 2990850"/>
                <a:gd name="connsiteY4" fmla="*/ 247651 h 247651"/>
                <a:gd name="connsiteX0" fmla="*/ 0 w 2152650"/>
                <a:gd name="connsiteY0" fmla="*/ 133351 h 247650"/>
                <a:gd name="connsiteX1" fmla="*/ 781050 w 2152650"/>
                <a:gd name="connsiteY1" fmla="*/ 19050 h 247650"/>
                <a:gd name="connsiteX2" fmla="*/ 1771650 w 2152650"/>
                <a:gd name="connsiteY2" fmla="*/ 247650 h 247650"/>
                <a:gd name="connsiteX3" fmla="*/ 2152650 w 2152650"/>
                <a:gd name="connsiteY3" fmla="*/ 19050 h 247650"/>
                <a:gd name="connsiteX0" fmla="*/ 0 w 3219450"/>
                <a:gd name="connsiteY0" fmla="*/ 133351 h 247650"/>
                <a:gd name="connsiteX1" fmla="*/ 781050 w 3219450"/>
                <a:gd name="connsiteY1" fmla="*/ 19050 h 247650"/>
                <a:gd name="connsiteX2" fmla="*/ 1771650 w 3219450"/>
                <a:gd name="connsiteY2" fmla="*/ 247650 h 247650"/>
                <a:gd name="connsiteX3" fmla="*/ 3219450 w 3219450"/>
                <a:gd name="connsiteY3" fmla="*/ 19051 h 247650"/>
                <a:gd name="connsiteX0" fmla="*/ 0 w 3219450"/>
                <a:gd name="connsiteY0" fmla="*/ 133351 h 247651"/>
                <a:gd name="connsiteX1" fmla="*/ 781050 w 3219450"/>
                <a:gd name="connsiteY1" fmla="*/ 19050 h 247651"/>
                <a:gd name="connsiteX2" fmla="*/ 2000250 w 3219450"/>
                <a:gd name="connsiteY2" fmla="*/ 247651 h 247651"/>
                <a:gd name="connsiteX3" fmla="*/ 3219450 w 3219450"/>
                <a:gd name="connsiteY3" fmla="*/ 19051 h 24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9450" h="247651">
                  <a:moveTo>
                    <a:pt x="0" y="133351"/>
                  </a:moveTo>
                  <a:cubicBezTo>
                    <a:pt x="82550" y="88504"/>
                    <a:pt x="447675" y="0"/>
                    <a:pt x="781050" y="19050"/>
                  </a:cubicBezTo>
                  <a:cubicBezTo>
                    <a:pt x="1114425" y="38100"/>
                    <a:pt x="1593850" y="247651"/>
                    <a:pt x="2000250" y="247651"/>
                  </a:cubicBezTo>
                  <a:cubicBezTo>
                    <a:pt x="2406650" y="247651"/>
                    <a:pt x="3016250" y="19051"/>
                    <a:pt x="3219450" y="19051"/>
                  </a:cubicBezTo>
                </a:path>
              </a:pathLst>
            </a:custGeom>
            <a:ln w="22225">
              <a:solidFill>
                <a:srgbClr val="FF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 bwMode="auto">
            <a:xfrm rot="21195033">
              <a:off x="14124" y="3471739"/>
              <a:ext cx="3338482" cy="272061"/>
            </a:xfrm>
            <a:custGeom>
              <a:avLst/>
              <a:gdLst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52488 w 2500313"/>
                <a:gd name="connsiteY4" fmla="*/ 226219 h 264319"/>
                <a:gd name="connsiteX5" fmla="*/ 1042988 w 2500313"/>
                <a:gd name="connsiteY5" fmla="*/ 45244 h 264319"/>
                <a:gd name="connsiteX6" fmla="*/ 1243013 w 2500313"/>
                <a:gd name="connsiteY6" fmla="*/ 235744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42963 w 2500313"/>
                <a:gd name="connsiteY4" fmla="*/ 245269 h 264319"/>
                <a:gd name="connsiteX5" fmla="*/ 1042988 w 2500313"/>
                <a:gd name="connsiteY5" fmla="*/ 45244 h 264319"/>
                <a:gd name="connsiteX6" fmla="*/ 1243013 w 2500313"/>
                <a:gd name="connsiteY6" fmla="*/ 235744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42963 w 2500313"/>
                <a:gd name="connsiteY4" fmla="*/ 245269 h 264319"/>
                <a:gd name="connsiteX5" fmla="*/ 1042988 w 2500313"/>
                <a:gd name="connsiteY5" fmla="*/ 45244 h 264319"/>
                <a:gd name="connsiteX6" fmla="*/ 1262063 w 2500313"/>
                <a:gd name="connsiteY6" fmla="*/ 230982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42963 w 2500313"/>
                <a:gd name="connsiteY4" fmla="*/ 245269 h 264319"/>
                <a:gd name="connsiteX5" fmla="*/ 1042988 w 2500313"/>
                <a:gd name="connsiteY5" fmla="*/ 45244 h 264319"/>
                <a:gd name="connsiteX6" fmla="*/ 1276351 w 2500313"/>
                <a:gd name="connsiteY6" fmla="*/ 230982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5094 h 253206"/>
                <a:gd name="connsiteX1" fmla="*/ 233363 w 2500313"/>
                <a:gd name="connsiteY1" fmla="*/ 43656 h 253206"/>
                <a:gd name="connsiteX2" fmla="*/ 409575 w 2500313"/>
                <a:gd name="connsiteY2" fmla="*/ 224631 h 253206"/>
                <a:gd name="connsiteX3" fmla="*/ 604838 w 2500313"/>
                <a:gd name="connsiteY3" fmla="*/ 43656 h 253206"/>
                <a:gd name="connsiteX4" fmla="*/ 842963 w 2500313"/>
                <a:gd name="connsiteY4" fmla="*/ 243681 h 253206"/>
                <a:gd name="connsiteX5" fmla="*/ 1042988 w 2500313"/>
                <a:gd name="connsiteY5" fmla="*/ 43656 h 253206"/>
                <a:gd name="connsiteX6" fmla="*/ 1276351 w 2500313"/>
                <a:gd name="connsiteY6" fmla="*/ 229394 h 253206"/>
                <a:gd name="connsiteX7" fmla="*/ 1485900 w 2500313"/>
                <a:gd name="connsiteY7" fmla="*/ 34131 h 253206"/>
                <a:gd name="connsiteX8" fmla="*/ 1728788 w 2500313"/>
                <a:gd name="connsiteY8" fmla="*/ 248444 h 253206"/>
                <a:gd name="connsiteX9" fmla="*/ 2000250 w 2500313"/>
                <a:gd name="connsiteY9" fmla="*/ 5556 h 253206"/>
                <a:gd name="connsiteX10" fmla="*/ 2200275 w 2500313"/>
                <a:gd name="connsiteY10" fmla="*/ 215106 h 253206"/>
                <a:gd name="connsiteX11" fmla="*/ 2414588 w 2500313"/>
                <a:gd name="connsiteY11" fmla="*/ 38894 h 253206"/>
                <a:gd name="connsiteX12" fmla="*/ 2500313 w 2500313"/>
                <a:gd name="connsiteY12" fmla="*/ 15081 h 253206"/>
                <a:gd name="connsiteX0" fmla="*/ 0 w 2500313"/>
                <a:gd name="connsiteY0" fmla="*/ 109537 h 244475"/>
                <a:gd name="connsiteX1" fmla="*/ 233363 w 2500313"/>
                <a:gd name="connsiteY1" fmla="*/ 38099 h 244475"/>
                <a:gd name="connsiteX2" fmla="*/ 409575 w 2500313"/>
                <a:gd name="connsiteY2" fmla="*/ 219074 h 244475"/>
                <a:gd name="connsiteX3" fmla="*/ 604838 w 2500313"/>
                <a:gd name="connsiteY3" fmla="*/ 38099 h 244475"/>
                <a:gd name="connsiteX4" fmla="*/ 842963 w 2500313"/>
                <a:gd name="connsiteY4" fmla="*/ 238124 h 244475"/>
                <a:gd name="connsiteX5" fmla="*/ 1042988 w 2500313"/>
                <a:gd name="connsiteY5" fmla="*/ 38099 h 244475"/>
                <a:gd name="connsiteX6" fmla="*/ 1276351 w 2500313"/>
                <a:gd name="connsiteY6" fmla="*/ 223837 h 244475"/>
                <a:gd name="connsiteX7" fmla="*/ 1485900 w 2500313"/>
                <a:gd name="connsiteY7" fmla="*/ 28574 h 244475"/>
                <a:gd name="connsiteX8" fmla="*/ 1728788 w 2500313"/>
                <a:gd name="connsiteY8" fmla="*/ 242887 h 244475"/>
                <a:gd name="connsiteX9" fmla="*/ 1976438 w 2500313"/>
                <a:gd name="connsiteY9" fmla="*/ 19049 h 244475"/>
                <a:gd name="connsiteX10" fmla="*/ 2200275 w 2500313"/>
                <a:gd name="connsiteY10" fmla="*/ 209549 h 244475"/>
                <a:gd name="connsiteX11" fmla="*/ 2414588 w 2500313"/>
                <a:gd name="connsiteY11" fmla="*/ 33337 h 244475"/>
                <a:gd name="connsiteX12" fmla="*/ 2500313 w 2500313"/>
                <a:gd name="connsiteY12" fmla="*/ 9524 h 244475"/>
                <a:gd name="connsiteX0" fmla="*/ 0 w 2500313"/>
                <a:gd name="connsiteY0" fmla="*/ 113506 h 248444"/>
                <a:gd name="connsiteX1" fmla="*/ 233363 w 2500313"/>
                <a:gd name="connsiteY1" fmla="*/ 42068 h 248444"/>
                <a:gd name="connsiteX2" fmla="*/ 409575 w 2500313"/>
                <a:gd name="connsiteY2" fmla="*/ 223043 h 248444"/>
                <a:gd name="connsiteX3" fmla="*/ 604838 w 2500313"/>
                <a:gd name="connsiteY3" fmla="*/ 42068 h 248444"/>
                <a:gd name="connsiteX4" fmla="*/ 842963 w 2500313"/>
                <a:gd name="connsiteY4" fmla="*/ 242093 h 248444"/>
                <a:gd name="connsiteX5" fmla="*/ 1042988 w 2500313"/>
                <a:gd name="connsiteY5" fmla="*/ 42068 h 248444"/>
                <a:gd name="connsiteX6" fmla="*/ 1276351 w 2500313"/>
                <a:gd name="connsiteY6" fmla="*/ 227806 h 248444"/>
                <a:gd name="connsiteX7" fmla="*/ 1485900 w 2500313"/>
                <a:gd name="connsiteY7" fmla="*/ 32543 h 248444"/>
                <a:gd name="connsiteX8" fmla="*/ 1728788 w 2500313"/>
                <a:gd name="connsiteY8" fmla="*/ 246856 h 248444"/>
                <a:gd name="connsiteX9" fmla="*/ 1976438 w 2500313"/>
                <a:gd name="connsiteY9" fmla="*/ 23018 h 248444"/>
                <a:gd name="connsiteX10" fmla="*/ 2176463 w 2500313"/>
                <a:gd name="connsiteY10" fmla="*/ 237331 h 248444"/>
                <a:gd name="connsiteX11" fmla="*/ 2414588 w 2500313"/>
                <a:gd name="connsiteY11" fmla="*/ 37306 h 248444"/>
                <a:gd name="connsiteX12" fmla="*/ 2500313 w 2500313"/>
                <a:gd name="connsiteY12" fmla="*/ 13493 h 248444"/>
                <a:gd name="connsiteX0" fmla="*/ 0 w 2500313"/>
                <a:gd name="connsiteY0" fmla="*/ 125413 h 260351"/>
                <a:gd name="connsiteX1" fmla="*/ 233363 w 2500313"/>
                <a:gd name="connsiteY1" fmla="*/ 53975 h 260351"/>
                <a:gd name="connsiteX2" fmla="*/ 409575 w 2500313"/>
                <a:gd name="connsiteY2" fmla="*/ 234950 h 260351"/>
                <a:gd name="connsiteX3" fmla="*/ 604838 w 2500313"/>
                <a:gd name="connsiteY3" fmla="*/ 53975 h 260351"/>
                <a:gd name="connsiteX4" fmla="*/ 842963 w 2500313"/>
                <a:gd name="connsiteY4" fmla="*/ 254000 h 260351"/>
                <a:gd name="connsiteX5" fmla="*/ 1042988 w 2500313"/>
                <a:gd name="connsiteY5" fmla="*/ 53975 h 260351"/>
                <a:gd name="connsiteX6" fmla="*/ 1276351 w 2500313"/>
                <a:gd name="connsiteY6" fmla="*/ 239713 h 260351"/>
                <a:gd name="connsiteX7" fmla="*/ 1485900 w 2500313"/>
                <a:gd name="connsiteY7" fmla="*/ 44450 h 260351"/>
                <a:gd name="connsiteX8" fmla="*/ 1728788 w 2500313"/>
                <a:gd name="connsiteY8" fmla="*/ 258763 h 260351"/>
                <a:gd name="connsiteX9" fmla="*/ 1976438 w 2500313"/>
                <a:gd name="connsiteY9" fmla="*/ 34925 h 260351"/>
                <a:gd name="connsiteX10" fmla="*/ 2414588 w 2500313"/>
                <a:gd name="connsiteY10" fmla="*/ 49213 h 260351"/>
                <a:gd name="connsiteX11" fmla="*/ 2500313 w 2500313"/>
                <a:gd name="connsiteY11" fmla="*/ 25400 h 260351"/>
                <a:gd name="connsiteX0" fmla="*/ 0 w 2500313"/>
                <a:gd name="connsiteY0" fmla="*/ 125413 h 292894"/>
                <a:gd name="connsiteX1" fmla="*/ 233363 w 2500313"/>
                <a:gd name="connsiteY1" fmla="*/ 53975 h 292894"/>
                <a:gd name="connsiteX2" fmla="*/ 409575 w 2500313"/>
                <a:gd name="connsiteY2" fmla="*/ 234950 h 292894"/>
                <a:gd name="connsiteX3" fmla="*/ 604838 w 2500313"/>
                <a:gd name="connsiteY3" fmla="*/ 53975 h 292894"/>
                <a:gd name="connsiteX4" fmla="*/ 842963 w 2500313"/>
                <a:gd name="connsiteY4" fmla="*/ 254000 h 292894"/>
                <a:gd name="connsiteX5" fmla="*/ 1042988 w 2500313"/>
                <a:gd name="connsiteY5" fmla="*/ 53975 h 292894"/>
                <a:gd name="connsiteX6" fmla="*/ 1276351 w 2500313"/>
                <a:gd name="connsiteY6" fmla="*/ 239713 h 292894"/>
                <a:gd name="connsiteX7" fmla="*/ 1728788 w 2500313"/>
                <a:gd name="connsiteY7" fmla="*/ 258763 h 292894"/>
                <a:gd name="connsiteX8" fmla="*/ 1976438 w 2500313"/>
                <a:gd name="connsiteY8" fmla="*/ 34925 h 292894"/>
                <a:gd name="connsiteX9" fmla="*/ 2414588 w 2500313"/>
                <a:gd name="connsiteY9" fmla="*/ 49213 h 292894"/>
                <a:gd name="connsiteX10" fmla="*/ 2500313 w 2500313"/>
                <a:gd name="connsiteY10" fmla="*/ 25400 h 292894"/>
                <a:gd name="connsiteX0" fmla="*/ 0 w 2414588"/>
                <a:gd name="connsiteY0" fmla="*/ 125413 h 292894"/>
                <a:gd name="connsiteX1" fmla="*/ 233363 w 2414588"/>
                <a:gd name="connsiteY1" fmla="*/ 53975 h 292894"/>
                <a:gd name="connsiteX2" fmla="*/ 409575 w 2414588"/>
                <a:gd name="connsiteY2" fmla="*/ 234950 h 292894"/>
                <a:gd name="connsiteX3" fmla="*/ 604838 w 2414588"/>
                <a:gd name="connsiteY3" fmla="*/ 53975 h 292894"/>
                <a:gd name="connsiteX4" fmla="*/ 842963 w 2414588"/>
                <a:gd name="connsiteY4" fmla="*/ 254000 h 292894"/>
                <a:gd name="connsiteX5" fmla="*/ 1042988 w 2414588"/>
                <a:gd name="connsiteY5" fmla="*/ 53975 h 292894"/>
                <a:gd name="connsiteX6" fmla="*/ 1276351 w 2414588"/>
                <a:gd name="connsiteY6" fmla="*/ 239713 h 292894"/>
                <a:gd name="connsiteX7" fmla="*/ 1728788 w 2414588"/>
                <a:gd name="connsiteY7" fmla="*/ 258763 h 292894"/>
                <a:gd name="connsiteX8" fmla="*/ 1976438 w 2414588"/>
                <a:gd name="connsiteY8" fmla="*/ 34925 h 292894"/>
                <a:gd name="connsiteX9" fmla="*/ 2414588 w 2414588"/>
                <a:gd name="connsiteY9" fmla="*/ 49213 h 292894"/>
                <a:gd name="connsiteX0" fmla="*/ 0 w 2414588"/>
                <a:gd name="connsiteY0" fmla="*/ 89694 h 254794"/>
                <a:gd name="connsiteX1" fmla="*/ 233363 w 2414588"/>
                <a:gd name="connsiteY1" fmla="*/ 18256 h 254794"/>
                <a:gd name="connsiteX2" fmla="*/ 409575 w 2414588"/>
                <a:gd name="connsiteY2" fmla="*/ 199231 h 254794"/>
                <a:gd name="connsiteX3" fmla="*/ 604838 w 2414588"/>
                <a:gd name="connsiteY3" fmla="*/ 18256 h 254794"/>
                <a:gd name="connsiteX4" fmla="*/ 842963 w 2414588"/>
                <a:gd name="connsiteY4" fmla="*/ 218281 h 254794"/>
                <a:gd name="connsiteX5" fmla="*/ 1042988 w 2414588"/>
                <a:gd name="connsiteY5" fmla="*/ 18256 h 254794"/>
                <a:gd name="connsiteX6" fmla="*/ 1276351 w 2414588"/>
                <a:gd name="connsiteY6" fmla="*/ 203994 h 254794"/>
                <a:gd name="connsiteX7" fmla="*/ 1728788 w 2414588"/>
                <a:gd name="connsiteY7" fmla="*/ 223044 h 254794"/>
                <a:gd name="connsiteX8" fmla="*/ 2414588 w 2414588"/>
                <a:gd name="connsiteY8" fmla="*/ 13494 h 254794"/>
                <a:gd name="connsiteX0" fmla="*/ 0 w 2414588"/>
                <a:gd name="connsiteY0" fmla="*/ 102394 h 267494"/>
                <a:gd name="connsiteX1" fmla="*/ 233363 w 2414588"/>
                <a:gd name="connsiteY1" fmla="*/ 30956 h 267494"/>
                <a:gd name="connsiteX2" fmla="*/ 409575 w 2414588"/>
                <a:gd name="connsiteY2" fmla="*/ 211931 h 267494"/>
                <a:gd name="connsiteX3" fmla="*/ 604838 w 2414588"/>
                <a:gd name="connsiteY3" fmla="*/ 30956 h 267494"/>
                <a:gd name="connsiteX4" fmla="*/ 1042988 w 2414588"/>
                <a:gd name="connsiteY4" fmla="*/ 30956 h 267494"/>
                <a:gd name="connsiteX5" fmla="*/ 1276351 w 2414588"/>
                <a:gd name="connsiteY5" fmla="*/ 216694 h 267494"/>
                <a:gd name="connsiteX6" fmla="*/ 1728788 w 2414588"/>
                <a:gd name="connsiteY6" fmla="*/ 235744 h 267494"/>
                <a:gd name="connsiteX7" fmla="*/ 2414588 w 2414588"/>
                <a:gd name="connsiteY7" fmla="*/ 26194 h 267494"/>
                <a:gd name="connsiteX0" fmla="*/ 0 w 2414588"/>
                <a:gd name="connsiteY0" fmla="*/ 102394 h 267494"/>
                <a:gd name="connsiteX1" fmla="*/ 233363 w 2414588"/>
                <a:gd name="connsiteY1" fmla="*/ 30956 h 267494"/>
                <a:gd name="connsiteX2" fmla="*/ 604838 w 2414588"/>
                <a:gd name="connsiteY2" fmla="*/ 30956 h 267494"/>
                <a:gd name="connsiteX3" fmla="*/ 1042988 w 2414588"/>
                <a:gd name="connsiteY3" fmla="*/ 30956 h 267494"/>
                <a:gd name="connsiteX4" fmla="*/ 1276351 w 2414588"/>
                <a:gd name="connsiteY4" fmla="*/ 216694 h 267494"/>
                <a:gd name="connsiteX5" fmla="*/ 1728788 w 2414588"/>
                <a:gd name="connsiteY5" fmla="*/ 235744 h 267494"/>
                <a:gd name="connsiteX6" fmla="*/ 2414588 w 2414588"/>
                <a:gd name="connsiteY6" fmla="*/ 26194 h 267494"/>
                <a:gd name="connsiteX0" fmla="*/ 0 w 2414588"/>
                <a:gd name="connsiteY0" fmla="*/ 105569 h 239713"/>
                <a:gd name="connsiteX1" fmla="*/ 233363 w 2414588"/>
                <a:gd name="connsiteY1" fmla="*/ 34131 h 239713"/>
                <a:gd name="connsiteX2" fmla="*/ 604838 w 2414588"/>
                <a:gd name="connsiteY2" fmla="*/ 34131 h 239713"/>
                <a:gd name="connsiteX3" fmla="*/ 1042988 w 2414588"/>
                <a:gd name="connsiteY3" fmla="*/ 34131 h 239713"/>
                <a:gd name="connsiteX4" fmla="*/ 1728788 w 2414588"/>
                <a:gd name="connsiteY4" fmla="*/ 238919 h 239713"/>
                <a:gd name="connsiteX5" fmla="*/ 2414588 w 2414588"/>
                <a:gd name="connsiteY5" fmla="*/ 29369 h 239713"/>
                <a:gd name="connsiteX0" fmla="*/ 0 w 2414588"/>
                <a:gd name="connsiteY0" fmla="*/ 90488 h 224632"/>
                <a:gd name="connsiteX1" fmla="*/ 233363 w 2414588"/>
                <a:gd name="connsiteY1" fmla="*/ 19050 h 224632"/>
                <a:gd name="connsiteX2" fmla="*/ 1009650 w 2414588"/>
                <a:gd name="connsiteY2" fmla="*/ 204788 h 224632"/>
                <a:gd name="connsiteX3" fmla="*/ 1042988 w 2414588"/>
                <a:gd name="connsiteY3" fmla="*/ 19050 h 224632"/>
                <a:gd name="connsiteX4" fmla="*/ 1728788 w 2414588"/>
                <a:gd name="connsiteY4" fmla="*/ 223838 h 224632"/>
                <a:gd name="connsiteX5" fmla="*/ 2414588 w 2414588"/>
                <a:gd name="connsiteY5" fmla="*/ 14288 h 224632"/>
                <a:gd name="connsiteX0" fmla="*/ 0 w 2414588"/>
                <a:gd name="connsiteY0" fmla="*/ 133351 h 267495"/>
                <a:gd name="connsiteX1" fmla="*/ 781050 w 2414588"/>
                <a:gd name="connsiteY1" fmla="*/ 19050 h 267495"/>
                <a:gd name="connsiteX2" fmla="*/ 1009650 w 2414588"/>
                <a:gd name="connsiteY2" fmla="*/ 247651 h 267495"/>
                <a:gd name="connsiteX3" fmla="*/ 1042988 w 2414588"/>
                <a:gd name="connsiteY3" fmla="*/ 61913 h 267495"/>
                <a:gd name="connsiteX4" fmla="*/ 1728788 w 2414588"/>
                <a:gd name="connsiteY4" fmla="*/ 266701 h 267495"/>
                <a:gd name="connsiteX5" fmla="*/ 2414588 w 2414588"/>
                <a:gd name="connsiteY5" fmla="*/ 57151 h 267495"/>
                <a:gd name="connsiteX0" fmla="*/ 0 w 1728788"/>
                <a:gd name="connsiteY0" fmla="*/ 133351 h 267495"/>
                <a:gd name="connsiteX1" fmla="*/ 781050 w 1728788"/>
                <a:gd name="connsiteY1" fmla="*/ 19050 h 267495"/>
                <a:gd name="connsiteX2" fmla="*/ 1009650 w 1728788"/>
                <a:gd name="connsiteY2" fmla="*/ 247651 h 267495"/>
                <a:gd name="connsiteX3" fmla="*/ 1042988 w 1728788"/>
                <a:gd name="connsiteY3" fmla="*/ 61913 h 267495"/>
                <a:gd name="connsiteX4" fmla="*/ 1728788 w 1728788"/>
                <a:gd name="connsiteY4" fmla="*/ 266701 h 267495"/>
                <a:gd name="connsiteX0" fmla="*/ 0 w 3105150"/>
                <a:gd name="connsiteY0" fmla="*/ 133351 h 281782"/>
                <a:gd name="connsiteX1" fmla="*/ 781050 w 3105150"/>
                <a:gd name="connsiteY1" fmla="*/ 19050 h 281782"/>
                <a:gd name="connsiteX2" fmla="*/ 1009650 w 3105150"/>
                <a:gd name="connsiteY2" fmla="*/ 247651 h 281782"/>
                <a:gd name="connsiteX3" fmla="*/ 1042988 w 3105150"/>
                <a:gd name="connsiteY3" fmla="*/ 61913 h 281782"/>
                <a:gd name="connsiteX4" fmla="*/ 2990850 w 3105150"/>
                <a:gd name="connsiteY4" fmla="*/ 247651 h 281782"/>
                <a:gd name="connsiteX5" fmla="*/ 1728788 w 3105150"/>
                <a:gd name="connsiteY5" fmla="*/ 266701 h 281782"/>
                <a:gd name="connsiteX0" fmla="*/ 0 w 3315493"/>
                <a:gd name="connsiteY0" fmla="*/ 133351 h 552450"/>
                <a:gd name="connsiteX1" fmla="*/ 781050 w 3315493"/>
                <a:gd name="connsiteY1" fmla="*/ 19050 h 552450"/>
                <a:gd name="connsiteX2" fmla="*/ 1009650 w 3315493"/>
                <a:gd name="connsiteY2" fmla="*/ 247651 h 552450"/>
                <a:gd name="connsiteX3" fmla="*/ 1042988 w 3315493"/>
                <a:gd name="connsiteY3" fmla="*/ 61913 h 552450"/>
                <a:gd name="connsiteX4" fmla="*/ 2990850 w 3315493"/>
                <a:gd name="connsiteY4" fmla="*/ 247651 h 552450"/>
                <a:gd name="connsiteX5" fmla="*/ 2990850 w 3315493"/>
                <a:gd name="connsiteY5" fmla="*/ 552450 h 552450"/>
                <a:gd name="connsiteX0" fmla="*/ 0 w 3130550"/>
                <a:gd name="connsiteY0" fmla="*/ 133351 h 552450"/>
                <a:gd name="connsiteX1" fmla="*/ 781050 w 3130550"/>
                <a:gd name="connsiteY1" fmla="*/ 19050 h 552450"/>
                <a:gd name="connsiteX2" fmla="*/ 1009650 w 3130550"/>
                <a:gd name="connsiteY2" fmla="*/ 247651 h 552450"/>
                <a:gd name="connsiteX3" fmla="*/ 2152650 w 3130550"/>
                <a:gd name="connsiteY3" fmla="*/ 19050 h 552450"/>
                <a:gd name="connsiteX4" fmla="*/ 2990850 w 3130550"/>
                <a:gd name="connsiteY4" fmla="*/ 247651 h 552450"/>
                <a:gd name="connsiteX5" fmla="*/ 2990850 w 3130550"/>
                <a:gd name="connsiteY5" fmla="*/ 552450 h 552450"/>
                <a:gd name="connsiteX0" fmla="*/ 0 w 3130550"/>
                <a:gd name="connsiteY0" fmla="*/ 133351 h 552450"/>
                <a:gd name="connsiteX1" fmla="*/ 781050 w 3130550"/>
                <a:gd name="connsiteY1" fmla="*/ 19050 h 552450"/>
                <a:gd name="connsiteX2" fmla="*/ 1771650 w 3130550"/>
                <a:gd name="connsiteY2" fmla="*/ 247650 h 552450"/>
                <a:gd name="connsiteX3" fmla="*/ 2152650 w 3130550"/>
                <a:gd name="connsiteY3" fmla="*/ 19050 h 552450"/>
                <a:gd name="connsiteX4" fmla="*/ 2990850 w 3130550"/>
                <a:gd name="connsiteY4" fmla="*/ 247651 h 552450"/>
                <a:gd name="connsiteX5" fmla="*/ 2990850 w 3130550"/>
                <a:gd name="connsiteY5" fmla="*/ 552450 h 552450"/>
                <a:gd name="connsiteX0" fmla="*/ 0 w 2990850"/>
                <a:gd name="connsiteY0" fmla="*/ 133351 h 247651"/>
                <a:gd name="connsiteX1" fmla="*/ 781050 w 2990850"/>
                <a:gd name="connsiteY1" fmla="*/ 19050 h 247651"/>
                <a:gd name="connsiteX2" fmla="*/ 1771650 w 2990850"/>
                <a:gd name="connsiteY2" fmla="*/ 247650 h 247651"/>
                <a:gd name="connsiteX3" fmla="*/ 2152650 w 2990850"/>
                <a:gd name="connsiteY3" fmla="*/ 19050 h 247651"/>
                <a:gd name="connsiteX4" fmla="*/ 2990850 w 2990850"/>
                <a:gd name="connsiteY4" fmla="*/ 247651 h 247651"/>
                <a:gd name="connsiteX0" fmla="*/ 0 w 2152650"/>
                <a:gd name="connsiteY0" fmla="*/ 133351 h 247650"/>
                <a:gd name="connsiteX1" fmla="*/ 781050 w 2152650"/>
                <a:gd name="connsiteY1" fmla="*/ 19050 h 247650"/>
                <a:gd name="connsiteX2" fmla="*/ 1771650 w 2152650"/>
                <a:gd name="connsiteY2" fmla="*/ 247650 h 247650"/>
                <a:gd name="connsiteX3" fmla="*/ 2152650 w 2152650"/>
                <a:gd name="connsiteY3" fmla="*/ 19050 h 247650"/>
                <a:gd name="connsiteX0" fmla="*/ 0 w 3219450"/>
                <a:gd name="connsiteY0" fmla="*/ 133351 h 247650"/>
                <a:gd name="connsiteX1" fmla="*/ 781050 w 3219450"/>
                <a:gd name="connsiteY1" fmla="*/ 19050 h 247650"/>
                <a:gd name="connsiteX2" fmla="*/ 1771650 w 3219450"/>
                <a:gd name="connsiteY2" fmla="*/ 247650 h 247650"/>
                <a:gd name="connsiteX3" fmla="*/ 3219450 w 3219450"/>
                <a:gd name="connsiteY3" fmla="*/ 19051 h 247650"/>
                <a:gd name="connsiteX0" fmla="*/ 0 w 2438400"/>
                <a:gd name="connsiteY0" fmla="*/ 0 h 228600"/>
                <a:gd name="connsiteX1" fmla="*/ 990600 w 2438400"/>
                <a:gd name="connsiteY1" fmla="*/ 228600 h 228600"/>
                <a:gd name="connsiteX2" fmla="*/ 2438400 w 2438400"/>
                <a:gd name="connsiteY2" fmla="*/ 1 h 228600"/>
                <a:gd name="connsiteX0" fmla="*/ 0 w 2438400"/>
                <a:gd name="connsiteY0" fmla="*/ 0 h 209550"/>
                <a:gd name="connsiteX1" fmla="*/ 1733550 w 2438400"/>
                <a:gd name="connsiteY1" fmla="*/ 209550 h 209550"/>
                <a:gd name="connsiteX2" fmla="*/ 2438400 w 2438400"/>
                <a:gd name="connsiteY2" fmla="*/ 1 h 209550"/>
                <a:gd name="connsiteX0" fmla="*/ 0 w 3070225"/>
                <a:gd name="connsiteY0" fmla="*/ 53975 h 265113"/>
                <a:gd name="connsiteX1" fmla="*/ 1733550 w 3070225"/>
                <a:gd name="connsiteY1" fmla="*/ 263525 h 265113"/>
                <a:gd name="connsiteX2" fmla="*/ 2952750 w 3070225"/>
                <a:gd name="connsiteY2" fmla="*/ 34925 h 265113"/>
                <a:gd name="connsiteX3" fmla="*/ 2438400 w 3070225"/>
                <a:gd name="connsiteY3" fmla="*/ 53976 h 265113"/>
                <a:gd name="connsiteX0" fmla="*/ 0 w 2952750"/>
                <a:gd name="connsiteY0" fmla="*/ 19050 h 230188"/>
                <a:gd name="connsiteX1" fmla="*/ 1733550 w 2952750"/>
                <a:gd name="connsiteY1" fmla="*/ 228600 h 230188"/>
                <a:gd name="connsiteX2" fmla="*/ 2952750 w 2952750"/>
                <a:gd name="connsiteY2" fmla="*/ 0 h 230188"/>
                <a:gd name="connsiteX0" fmla="*/ 0 w 3151981"/>
                <a:gd name="connsiteY0" fmla="*/ 55563 h 266701"/>
                <a:gd name="connsiteX1" fmla="*/ 1733550 w 3151981"/>
                <a:gd name="connsiteY1" fmla="*/ 265113 h 266701"/>
                <a:gd name="connsiteX2" fmla="*/ 2952750 w 3151981"/>
                <a:gd name="connsiteY2" fmla="*/ 36513 h 266701"/>
                <a:gd name="connsiteX3" fmla="*/ 2928938 w 3151981"/>
                <a:gd name="connsiteY3" fmla="*/ 46038 h 266701"/>
                <a:gd name="connsiteX0" fmla="*/ 0 w 3337719"/>
                <a:gd name="connsiteY0" fmla="*/ 60325 h 271463"/>
                <a:gd name="connsiteX1" fmla="*/ 1733550 w 3337719"/>
                <a:gd name="connsiteY1" fmla="*/ 269875 h 271463"/>
                <a:gd name="connsiteX2" fmla="*/ 2952750 w 3337719"/>
                <a:gd name="connsiteY2" fmla="*/ 41275 h 271463"/>
                <a:gd name="connsiteX3" fmla="*/ 3333750 w 3337719"/>
                <a:gd name="connsiteY3" fmla="*/ 117476 h 271463"/>
                <a:gd name="connsiteX4" fmla="*/ 2928938 w 3337719"/>
                <a:gd name="connsiteY4" fmla="*/ 50800 h 271463"/>
                <a:gd name="connsiteX0" fmla="*/ 0 w 3337719"/>
                <a:gd name="connsiteY0" fmla="*/ 60325 h 271463"/>
                <a:gd name="connsiteX1" fmla="*/ 1733550 w 3337719"/>
                <a:gd name="connsiteY1" fmla="*/ 269875 h 271463"/>
                <a:gd name="connsiteX2" fmla="*/ 2952750 w 3337719"/>
                <a:gd name="connsiteY2" fmla="*/ 41275 h 271463"/>
                <a:gd name="connsiteX3" fmla="*/ 3333750 w 3337719"/>
                <a:gd name="connsiteY3" fmla="*/ 117476 h 271463"/>
                <a:gd name="connsiteX0" fmla="*/ 0 w 3337719"/>
                <a:gd name="connsiteY0" fmla="*/ 60324 h 271462"/>
                <a:gd name="connsiteX1" fmla="*/ 1733550 w 3337719"/>
                <a:gd name="connsiteY1" fmla="*/ 269874 h 271462"/>
                <a:gd name="connsiteX2" fmla="*/ 2724150 w 3337719"/>
                <a:gd name="connsiteY2" fmla="*/ 41275 h 271462"/>
                <a:gd name="connsiteX3" fmla="*/ 3333750 w 3337719"/>
                <a:gd name="connsiteY3" fmla="*/ 117475 h 271462"/>
                <a:gd name="connsiteX0" fmla="*/ 0 w 3337719"/>
                <a:gd name="connsiteY0" fmla="*/ 60324 h 271462"/>
                <a:gd name="connsiteX1" fmla="*/ 1504950 w 3337719"/>
                <a:gd name="connsiteY1" fmla="*/ 269874 h 271462"/>
                <a:gd name="connsiteX2" fmla="*/ 2724150 w 3337719"/>
                <a:gd name="connsiteY2" fmla="*/ 41275 h 271462"/>
                <a:gd name="connsiteX3" fmla="*/ 3333750 w 3337719"/>
                <a:gd name="connsiteY3" fmla="*/ 117475 h 27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7719" h="271462">
                  <a:moveTo>
                    <a:pt x="0" y="60324"/>
                  </a:moveTo>
                  <a:cubicBezTo>
                    <a:pt x="295275" y="79374"/>
                    <a:pt x="1098550" y="269874"/>
                    <a:pt x="1504950" y="269874"/>
                  </a:cubicBezTo>
                  <a:cubicBezTo>
                    <a:pt x="1905794" y="271462"/>
                    <a:pt x="2606675" y="76200"/>
                    <a:pt x="2724150" y="41275"/>
                  </a:cubicBezTo>
                  <a:cubicBezTo>
                    <a:pt x="2941638" y="0"/>
                    <a:pt x="3337719" y="115888"/>
                    <a:pt x="3333750" y="117475"/>
                  </a:cubicBezTo>
                </a:path>
              </a:pathLst>
            </a:custGeom>
            <a:ln w="22225">
              <a:solidFill>
                <a:srgbClr val="FF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19697" y="4113555"/>
              <a:ext cx="3218966" cy="247328"/>
            </a:xfrm>
            <a:custGeom>
              <a:avLst/>
              <a:gdLst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52488 w 2500313"/>
                <a:gd name="connsiteY4" fmla="*/ 226219 h 264319"/>
                <a:gd name="connsiteX5" fmla="*/ 1042988 w 2500313"/>
                <a:gd name="connsiteY5" fmla="*/ 45244 h 264319"/>
                <a:gd name="connsiteX6" fmla="*/ 1243013 w 2500313"/>
                <a:gd name="connsiteY6" fmla="*/ 235744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42963 w 2500313"/>
                <a:gd name="connsiteY4" fmla="*/ 245269 h 264319"/>
                <a:gd name="connsiteX5" fmla="*/ 1042988 w 2500313"/>
                <a:gd name="connsiteY5" fmla="*/ 45244 h 264319"/>
                <a:gd name="connsiteX6" fmla="*/ 1243013 w 2500313"/>
                <a:gd name="connsiteY6" fmla="*/ 235744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42963 w 2500313"/>
                <a:gd name="connsiteY4" fmla="*/ 245269 h 264319"/>
                <a:gd name="connsiteX5" fmla="*/ 1042988 w 2500313"/>
                <a:gd name="connsiteY5" fmla="*/ 45244 h 264319"/>
                <a:gd name="connsiteX6" fmla="*/ 1262063 w 2500313"/>
                <a:gd name="connsiteY6" fmla="*/ 230982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42963 w 2500313"/>
                <a:gd name="connsiteY4" fmla="*/ 245269 h 264319"/>
                <a:gd name="connsiteX5" fmla="*/ 1042988 w 2500313"/>
                <a:gd name="connsiteY5" fmla="*/ 45244 h 264319"/>
                <a:gd name="connsiteX6" fmla="*/ 1276351 w 2500313"/>
                <a:gd name="connsiteY6" fmla="*/ 230982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5094 h 253206"/>
                <a:gd name="connsiteX1" fmla="*/ 233363 w 2500313"/>
                <a:gd name="connsiteY1" fmla="*/ 43656 h 253206"/>
                <a:gd name="connsiteX2" fmla="*/ 409575 w 2500313"/>
                <a:gd name="connsiteY2" fmla="*/ 224631 h 253206"/>
                <a:gd name="connsiteX3" fmla="*/ 604838 w 2500313"/>
                <a:gd name="connsiteY3" fmla="*/ 43656 h 253206"/>
                <a:gd name="connsiteX4" fmla="*/ 842963 w 2500313"/>
                <a:gd name="connsiteY4" fmla="*/ 243681 h 253206"/>
                <a:gd name="connsiteX5" fmla="*/ 1042988 w 2500313"/>
                <a:gd name="connsiteY5" fmla="*/ 43656 h 253206"/>
                <a:gd name="connsiteX6" fmla="*/ 1276351 w 2500313"/>
                <a:gd name="connsiteY6" fmla="*/ 229394 h 253206"/>
                <a:gd name="connsiteX7" fmla="*/ 1485900 w 2500313"/>
                <a:gd name="connsiteY7" fmla="*/ 34131 h 253206"/>
                <a:gd name="connsiteX8" fmla="*/ 1728788 w 2500313"/>
                <a:gd name="connsiteY8" fmla="*/ 248444 h 253206"/>
                <a:gd name="connsiteX9" fmla="*/ 2000250 w 2500313"/>
                <a:gd name="connsiteY9" fmla="*/ 5556 h 253206"/>
                <a:gd name="connsiteX10" fmla="*/ 2200275 w 2500313"/>
                <a:gd name="connsiteY10" fmla="*/ 215106 h 253206"/>
                <a:gd name="connsiteX11" fmla="*/ 2414588 w 2500313"/>
                <a:gd name="connsiteY11" fmla="*/ 38894 h 253206"/>
                <a:gd name="connsiteX12" fmla="*/ 2500313 w 2500313"/>
                <a:gd name="connsiteY12" fmla="*/ 15081 h 253206"/>
                <a:gd name="connsiteX0" fmla="*/ 0 w 2500313"/>
                <a:gd name="connsiteY0" fmla="*/ 109537 h 244475"/>
                <a:gd name="connsiteX1" fmla="*/ 233363 w 2500313"/>
                <a:gd name="connsiteY1" fmla="*/ 38099 h 244475"/>
                <a:gd name="connsiteX2" fmla="*/ 409575 w 2500313"/>
                <a:gd name="connsiteY2" fmla="*/ 219074 h 244475"/>
                <a:gd name="connsiteX3" fmla="*/ 604838 w 2500313"/>
                <a:gd name="connsiteY3" fmla="*/ 38099 h 244475"/>
                <a:gd name="connsiteX4" fmla="*/ 842963 w 2500313"/>
                <a:gd name="connsiteY4" fmla="*/ 238124 h 244475"/>
                <a:gd name="connsiteX5" fmla="*/ 1042988 w 2500313"/>
                <a:gd name="connsiteY5" fmla="*/ 38099 h 244475"/>
                <a:gd name="connsiteX6" fmla="*/ 1276351 w 2500313"/>
                <a:gd name="connsiteY6" fmla="*/ 223837 h 244475"/>
                <a:gd name="connsiteX7" fmla="*/ 1485900 w 2500313"/>
                <a:gd name="connsiteY7" fmla="*/ 28574 h 244475"/>
                <a:gd name="connsiteX8" fmla="*/ 1728788 w 2500313"/>
                <a:gd name="connsiteY8" fmla="*/ 242887 h 244475"/>
                <a:gd name="connsiteX9" fmla="*/ 1976438 w 2500313"/>
                <a:gd name="connsiteY9" fmla="*/ 19049 h 244475"/>
                <a:gd name="connsiteX10" fmla="*/ 2200275 w 2500313"/>
                <a:gd name="connsiteY10" fmla="*/ 209549 h 244475"/>
                <a:gd name="connsiteX11" fmla="*/ 2414588 w 2500313"/>
                <a:gd name="connsiteY11" fmla="*/ 33337 h 244475"/>
                <a:gd name="connsiteX12" fmla="*/ 2500313 w 2500313"/>
                <a:gd name="connsiteY12" fmla="*/ 9524 h 244475"/>
                <a:gd name="connsiteX0" fmla="*/ 0 w 2500313"/>
                <a:gd name="connsiteY0" fmla="*/ 113506 h 248444"/>
                <a:gd name="connsiteX1" fmla="*/ 233363 w 2500313"/>
                <a:gd name="connsiteY1" fmla="*/ 42068 h 248444"/>
                <a:gd name="connsiteX2" fmla="*/ 409575 w 2500313"/>
                <a:gd name="connsiteY2" fmla="*/ 223043 h 248444"/>
                <a:gd name="connsiteX3" fmla="*/ 604838 w 2500313"/>
                <a:gd name="connsiteY3" fmla="*/ 42068 h 248444"/>
                <a:gd name="connsiteX4" fmla="*/ 842963 w 2500313"/>
                <a:gd name="connsiteY4" fmla="*/ 242093 h 248444"/>
                <a:gd name="connsiteX5" fmla="*/ 1042988 w 2500313"/>
                <a:gd name="connsiteY5" fmla="*/ 42068 h 248444"/>
                <a:gd name="connsiteX6" fmla="*/ 1276351 w 2500313"/>
                <a:gd name="connsiteY6" fmla="*/ 227806 h 248444"/>
                <a:gd name="connsiteX7" fmla="*/ 1485900 w 2500313"/>
                <a:gd name="connsiteY7" fmla="*/ 32543 h 248444"/>
                <a:gd name="connsiteX8" fmla="*/ 1728788 w 2500313"/>
                <a:gd name="connsiteY8" fmla="*/ 246856 h 248444"/>
                <a:gd name="connsiteX9" fmla="*/ 1976438 w 2500313"/>
                <a:gd name="connsiteY9" fmla="*/ 23018 h 248444"/>
                <a:gd name="connsiteX10" fmla="*/ 2176463 w 2500313"/>
                <a:gd name="connsiteY10" fmla="*/ 237331 h 248444"/>
                <a:gd name="connsiteX11" fmla="*/ 2414588 w 2500313"/>
                <a:gd name="connsiteY11" fmla="*/ 37306 h 248444"/>
                <a:gd name="connsiteX12" fmla="*/ 2500313 w 2500313"/>
                <a:gd name="connsiteY12" fmla="*/ 13493 h 248444"/>
                <a:gd name="connsiteX0" fmla="*/ 0 w 2500313"/>
                <a:gd name="connsiteY0" fmla="*/ 125413 h 260351"/>
                <a:gd name="connsiteX1" fmla="*/ 233363 w 2500313"/>
                <a:gd name="connsiteY1" fmla="*/ 53975 h 260351"/>
                <a:gd name="connsiteX2" fmla="*/ 409575 w 2500313"/>
                <a:gd name="connsiteY2" fmla="*/ 234950 h 260351"/>
                <a:gd name="connsiteX3" fmla="*/ 604838 w 2500313"/>
                <a:gd name="connsiteY3" fmla="*/ 53975 h 260351"/>
                <a:gd name="connsiteX4" fmla="*/ 842963 w 2500313"/>
                <a:gd name="connsiteY4" fmla="*/ 254000 h 260351"/>
                <a:gd name="connsiteX5" fmla="*/ 1042988 w 2500313"/>
                <a:gd name="connsiteY5" fmla="*/ 53975 h 260351"/>
                <a:gd name="connsiteX6" fmla="*/ 1276351 w 2500313"/>
                <a:gd name="connsiteY6" fmla="*/ 239713 h 260351"/>
                <a:gd name="connsiteX7" fmla="*/ 1485900 w 2500313"/>
                <a:gd name="connsiteY7" fmla="*/ 44450 h 260351"/>
                <a:gd name="connsiteX8" fmla="*/ 1728788 w 2500313"/>
                <a:gd name="connsiteY8" fmla="*/ 258763 h 260351"/>
                <a:gd name="connsiteX9" fmla="*/ 1976438 w 2500313"/>
                <a:gd name="connsiteY9" fmla="*/ 34925 h 260351"/>
                <a:gd name="connsiteX10" fmla="*/ 2414588 w 2500313"/>
                <a:gd name="connsiteY10" fmla="*/ 49213 h 260351"/>
                <a:gd name="connsiteX11" fmla="*/ 2500313 w 2500313"/>
                <a:gd name="connsiteY11" fmla="*/ 25400 h 260351"/>
                <a:gd name="connsiteX0" fmla="*/ 0 w 2500313"/>
                <a:gd name="connsiteY0" fmla="*/ 125413 h 292894"/>
                <a:gd name="connsiteX1" fmla="*/ 233363 w 2500313"/>
                <a:gd name="connsiteY1" fmla="*/ 53975 h 292894"/>
                <a:gd name="connsiteX2" fmla="*/ 409575 w 2500313"/>
                <a:gd name="connsiteY2" fmla="*/ 234950 h 292894"/>
                <a:gd name="connsiteX3" fmla="*/ 604838 w 2500313"/>
                <a:gd name="connsiteY3" fmla="*/ 53975 h 292894"/>
                <a:gd name="connsiteX4" fmla="*/ 842963 w 2500313"/>
                <a:gd name="connsiteY4" fmla="*/ 254000 h 292894"/>
                <a:gd name="connsiteX5" fmla="*/ 1042988 w 2500313"/>
                <a:gd name="connsiteY5" fmla="*/ 53975 h 292894"/>
                <a:gd name="connsiteX6" fmla="*/ 1276351 w 2500313"/>
                <a:gd name="connsiteY6" fmla="*/ 239713 h 292894"/>
                <a:gd name="connsiteX7" fmla="*/ 1728788 w 2500313"/>
                <a:gd name="connsiteY7" fmla="*/ 258763 h 292894"/>
                <a:gd name="connsiteX8" fmla="*/ 1976438 w 2500313"/>
                <a:gd name="connsiteY8" fmla="*/ 34925 h 292894"/>
                <a:gd name="connsiteX9" fmla="*/ 2414588 w 2500313"/>
                <a:gd name="connsiteY9" fmla="*/ 49213 h 292894"/>
                <a:gd name="connsiteX10" fmla="*/ 2500313 w 2500313"/>
                <a:gd name="connsiteY10" fmla="*/ 25400 h 292894"/>
                <a:gd name="connsiteX0" fmla="*/ 0 w 2414588"/>
                <a:gd name="connsiteY0" fmla="*/ 125413 h 292894"/>
                <a:gd name="connsiteX1" fmla="*/ 233363 w 2414588"/>
                <a:gd name="connsiteY1" fmla="*/ 53975 h 292894"/>
                <a:gd name="connsiteX2" fmla="*/ 409575 w 2414588"/>
                <a:gd name="connsiteY2" fmla="*/ 234950 h 292894"/>
                <a:gd name="connsiteX3" fmla="*/ 604838 w 2414588"/>
                <a:gd name="connsiteY3" fmla="*/ 53975 h 292894"/>
                <a:gd name="connsiteX4" fmla="*/ 842963 w 2414588"/>
                <a:gd name="connsiteY4" fmla="*/ 254000 h 292894"/>
                <a:gd name="connsiteX5" fmla="*/ 1042988 w 2414588"/>
                <a:gd name="connsiteY5" fmla="*/ 53975 h 292894"/>
                <a:gd name="connsiteX6" fmla="*/ 1276351 w 2414588"/>
                <a:gd name="connsiteY6" fmla="*/ 239713 h 292894"/>
                <a:gd name="connsiteX7" fmla="*/ 1728788 w 2414588"/>
                <a:gd name="connsiteY7" fmla="*/ 258763 h 292894"/>
                <a:gd name="connsiteX8" fmla="*/ 1976438 w 2414588"/>
                <a:gd name="connsiteY8" fmla="*/ 34925 h 292894"/>
                <a:gd name="connsiteX9" fmla="*/ 2414588 w 2414588"/>
                <a:gd name="connsiteY9" fmla="*/ 49213 h 292894"/>
                <a:gd name="connsiteX0" fmla="*/ 0 w 2414588"/>
                <a:gd name="connsiteY0" fmla="*/ 89694 h 254794"/>
                <a:gd name="connsiteX1" fmla="*/ 233363 w 2414588"/>
                <a:gd name="connsiteY1" fmla="*/ 18256 h 254794"/>
                <a:gd name="connsiteX2" fmla="*/ 409575 w 2414588"/>
                <a:gd name="connsiteY2" fmla="*/ 199231 h 254794"/>
                <a:gd name="connsiteX3" fmla="*/ 604838 w 2414588"/>
                <a:gd name="connsiteY3" fmla="*/ 18256 h 254794"/>
                <a:gd name="connsiteX4" fmla="*/ 842963 w 2414588"/>
                <a:gd name="connsiteY4" fmla="*/ 218281 h 254794"/>
                <a:gd name="connsiteX5" fmla="*/ 1042988 w 2414588"/>
                <a:gd name="connsiteY5" fmla="*/ 18256 h 254794"/>
                <a:gd name="connsiteX6" fmla="*/ 1276351 w 2414588"/>
                <a:gd name="connsiteY6" fmla="*/ 203994 h 254794"/>
                <a:gd name="connsiteX7" fmla="*/ 1728788 w 2414588"/>
                <a:gd name="connsiteY7" fmla="*/ 223044 h 254794"/>
                <a:gd name="connsiteX8" fmla="*/ 2414588 w 2414588"/>
                <a:gd name="connsiteY8" fmla="*/ 13494 h 254794"/>
                <a:gd name="connsiteX0" fmla="*/ 0 w 2414588"/>
                <a:gd name="connsiteY0" fmla="*/ 102394 h 267494"/>
                <a:gd name="connsiteX1" fmla="*/ 233363 w 2414588"/>
                <a:gd name="connsiteY1" fmla="*/ 30956 h 267494"/>
                <a:gd name="connsiteX2" fmla="*/ 409575 w 2414588"/>
                <a:gd name="connsiteY2" fmla="*/ 211931 h 267494"/>
                <a:gd name="connsiteX3" fmla="*/ 604838 w 2414588"/>
                <a:gd name="connsiteY3" fmla="*/ 30956 h 267494"/>
                <a:gd name="connsiteX4" fmla="*/ 1042988 w 2414588"/>
                <a:gd name="connsiteY4" fmla="*/ 30956 h 267494"/>
                <a:gd name="connsiteX5" fmla="*/ 1276351 w 2414588"/>
                <a:gd name="connsiteY5" fmla="*/ 216694 h 267494"/>
                <a:gd name="connsiteX6" fmla="*/ 1728788 w 2414588"/>
                <a:gd name="connsiteY6" fmla="*/ 235744 h 267494"/>
                <a:gd name="connsiteX7" fmla="*/ 2414588 w 2414588"/>
                <a:gd name="connsiteY7" fmla="*/ 26194 h 267494"/>
                <a:gd name="connsiteX0" fmla="*/ 0 w 2414588"/>
                <a:gd name="connsiteY0" fmla="*/ 102394 h 267494"/>
                <a:gd name="connsiteX1" fmla="*/ 233363 w 2414588"/>
                <a:gd name="connsiteY1" fmla="*/ 30956 h 267494"/>
                <a:gd name="connsiteX2" fmla="*/ 604838 w 2414588"/>
                <a:gd name="connsiteY2" fmla="*/ 30956 h 267494"/>
                <a:gd name="connsiteX3" fmla="*/ 1042988 w 2414588"/>
                <a:gd name="connsiteY3" fmla="*/ 30956 h 267494"/>
                <a:gd name="connsiteX4" fmla="*/ 1276351 w 2414588"/>
                <a:gd name="connsiteY4" fmla="*/ 216694 h 267494"/>
                <a:gd name="connsiteX5" fmla="*/ 1728788 w 2414588"/>
                <a:gd name="connsiteY5" fmla="*/ 235744 h 267494"/>
                <a:gd name="connsiteX6" fmla="*/ 2414588 w 2414588"/>
                <a:gd name="connsiteY6" fmla="*/ 26194 h 267494"/>
                <a:gd name="connsiteX0" fmla="*/ 0 w 2414588"/>
                <a:gd name="connsiteY0" fmla="*/ 105569 h 239713"/>
                <a:gd name="connsiteX1" fmla="*/ 233363 w 2414588"/>
                <a:gd name="connsiteY1" fmla="*/ 34131 h 239713"/>
                <a:gd name="connsiteX2" fmla="*/ 604838 w 2414588"/>
                <a:gd name="connsiteY2" fmla="*/ 34131 h 239713"/>
                <a:gd name="connsiteX3" fmla="*/ 1042988 w 2414588"/>
                <a:gd name="connsiteY3" fmla="*/ 34131 h 239713"/>
                <a:gd name="connsiteX4" fmla="*/ 1728788 w 2414588"/>
                <a:gd name="connsiteY4" fmla="*/ 238919 h 239713"/>
                <a:gd name="connsiteX5" fmla="*/ 2414588 w 2414588"/>
                <a:gd name="connsiteY5" fmla="*/ 29369 h 239713"/>
                <a:gd name="connsiteX0" fmla="*/ 0 w 2414588"/>
                <a:gd name="connsiteY0" fmla="*/ 90488 h 224632"/>
                <a:gd name="connsiteX1" fmla="*/ 233363 w 2414588"/>
                <a:gd name="connsiteY1" fmla="*/ 19050 h 224632"/>
                <a:gd name="connsiteX2" fmla="*/ 1009650 w 2414588"/>
                <a:gd name="connsiteY2" fmla="*/ 204788 h 224632"/>
                <a:gd name="connsiteX3" fmla="*/ 1042988 w 2414588"/>
                <a:gd name="connsiteY3" fmla="*/ 19050 h 224632"/>
                <a:gd name="connsiteX4" fmla="*/ 1728788 w 2414588"/>
                <a:gd name="connsiteY4" fmla="*/ 223838 h 224632"/>
                <a:gd name="connsiteX5" fmla="*/ 2414588 w 2414588"/>
                <a:gd name="connsiteY5" fmla="*/ 14288 h 224632"/>
                <a:gd name="connsiteX0" fmla="*/ 0 w 2414588"/>
                <a:gd name="connsiteY0" fmla="*/ 133351 h 267495"/>
                <a:gd name="connsiteX1" fmla="*/ 781050 w 2414588"/>
                <a:gd name="connsiteY1" fmla="*/ 19050 h 267495"/>
                <a:gd name="connsiteX2" fmla="*/ 1009650 w 2414588"/>
                <a:gd name="connsiteY2" fmla="*/ 247651 h 267495"/>
                <a:gd name="connsiteX3" fmla="*/ 1042988 w 2414588"/>
                <a:gd name="connsiteY3" fmla="*/ 61913 h 267495"/>
                <a:gd name="connsiteX4" fmla="*/ 1728788 w 2414588"/>
                <a:gd name="connsiteY4" fmla="*/ 266701 h 267495"/>
                <a:gd name="connsiteX5" fmla="*/ 2414588 w 2414588"/>
                <a:gd name="connsiteY5" fmla="*/ 57151 h 267495"/>
                <a:gd name="connsiteX0" fmla="*/ 0 w 1728788"/>
                <a:gd name="connsiteY0" fmla="*/ 133351 h 267495"/>
                <a:gd name="connsiteX1" fmla="*/ 781050 w 1728788"/>
                <a:gd name="connsiteY1" fmla="*/ 19050 h 267495"/>
                <a:gd name="connsiteX2" fmla="*/ 1009650 w 1728788"/>
                <a:gd name="connsiteY2" fmla="*/ 247651 h 267495"/>
                <a:gd name="connsiteX3" fmla="*/ 1042988 w 1728788"/>
                <a:gd name="connsiteY3" fmla="*/ 61913 h 267495"/>
                <a:gd name="connsiteX4" fmla="*/ 1728788 w 1728788"/>
                <a:gd name="connsiteY4" fmla="*/ 266701 h 267495"/>
                <a:gd name="connsiteX0" fmla="*/ 0 w 3105150"/>
                <a:gd name="connsiteY0" fmla="*/ 133351 h 281782"/>
                <a:gd name="connsiteX1" fmla="*/ 781050 w 3105150"/>
                <a:gd name="connsiteY1" fmla="*/ 19050 h 281782"/>
                <a:gd name="connsiteX2" fmla="*/ 1009650 w 3105150"/>
                <a:gd name="connsiteY2" fmla="*/ 247651 h 281782"/>
                <a:gd name="connsiteX3" fmla="*/ 1042988 w 3105150"/>
                <a:gd name="connsiteY3" fmla="*/ 61913 h 281782"/>
                <a:gd name="connsiteX4" fmla="*/ 2990850 w 3105150"/>
                <a:gd name="connsiteY4" fmla="*/ 247651 h 281782"/>
                <a:gd name="connsiteX5" fmla="*/ 1728788 w 3105150"/>
                <a:gd name="connsiteY5" fmla="*/ 266701 h 281782"/>
                <a:gd name="connsiteX0" fmla="*/ 0 w 3315493"/>
                <a:gd name="connsiteY0" fmla="*/ 133351 h 552450"/>
                <a:gd name="connsiteX1" fmla="*/ 781050 w 3315493"/>
                <a:gd name="connsiteY1" fmla="*/ 19050 h 552450"/>
                <a:gd name="connsiteX2" fmla="*/ 1009650 w 3315493"/>
                <a:gd name="connsiteY2" fmla="*/ 247651 h 552450"/>
                <a:gd name="connsiteX3" fmla="*/ 1042988 w 3315493"/>
                <a:gd name="connsiteY3" fmla="*/ 61913 h 552450"/>
                <a:gd name="connsiteX4" fmla="*/ 2990850 w 3315493"/>
                <a:gd name="connsiteY4" fmla="*/ 247651 h 552450"/>
                <a:gd name="connsiteX5" fmla="*/ 2990850 w 3315493"/>
                <a:gd name="connsiteY5" fmla="*/ 552450 h 552450"/>
                <a:gd name="connsiteX0" fmla="*/ 0 w 3130550"/>
                <a:gd name="connsiteY0" fmla="*/ 133351 h 552450"/>
                <a:gd name="connsiteX1" fmla="*/ 781050 w 3130550"/>
                <a:gd name="connsiteY1" fmla="*/ 19050 h 552450"/>
                <a:gd name="connsiteX2" fmla="*/ 1009650 w 3130550"/>
                <a:gd name="connsiteY2" fmla="*/ 247651 h 552450"/>
                <a:gd name="connsiteX3" fmla="*/ 2152650 w 3130550"/>
                <a:gd name="connsiteY3" fmla="*/ 19050 h 552450"/>
                <a:gd name="connsiteX4" fmla="*/ 2990850 w 3130550"/>
                <a:gd name="connsiteY4" fmla="*/ 247651 h 552450"/>
                <a:gd name="connsiteX5" fmla="*/ 2990850 w 3130550"/>
                <a:gd name="connsiteY5" fmla="*/ 552450 h 552450"/>
                <a:gd name="connsiteX0" fmla="*/ 0 w 3130550"/>
                <a:gd name="connsiteY0" fmla="*/ 133351 h 552450"/>
                <a:gd name="connsiteX1" fmla="*/ 781050 w 3130550"/>
                <a:gd name="connsiteY1" fmla="*/ 19050 h 552450"/>
                <a:gd name="connsiteX2" fmla="*/ 1771650 w 3130550"/>
                <a:gd name="connsiteY2" fmla="*/ 247650 h 552450"/>
                <a:gd name="connsiteX3" fmla="*/ 2152650 w 3130550"/>
                <a:gd name="connsiteY3" fmla="*/ 19050 h 552450"/>
                <a:gd name="connsiteX4" fmla="*/ 2990850 w 3130550"/>
                <a:gd name="connsiteY4" fmla="*/ 247651 h 552450"/>
                <a:gd name="connsiteX5" fmla="*/ 2990850 w 3130550"/>
                <a:gd name="connsiteY5" fmla="*/ 552450 h 552450"/>
                <a:gd name="connsiteX0" fmla="*/ 0 w 2990850"/>
                <a:gd name="connsiteY0" fmla="*/ 133351 h 247651"/>
                <a:gd name="connsiteX1" fmla="*/ 781050 w 2990850"/>
                <a:gd name="connsiteY1" fmla="*/ 19050 h 247651"/>
                <a:gd name="connsiteX2" fmla="*/ 1771650 w 2990850"/>
                <a:gd name="connsiteY2" fmla="*/ 247650 h 247651"/>
                <a:gd name="connsiteX3" fmla="*/ 2152650 w 2990850"/>
                <a:gd name="connsiteY3" fmla="*/ 19050 h 247651"/>
                <a:gd name="connsiteX4" fmla="*/ 2990850 w 2990850"/>
                <a:gd name="connsiteY4" fmla="*/ 247651 h 247651"/>
                <a:gd name="connsiteX0" fmla="*/ 0 w 2152650"/>
                <a:gd name="connsiteY0" fmla="*/ 133351 h 247650"/>
                <a:gd name="connsiteX1" fmla="*/ 781050 w 2152650"/>
                <a:gd name="connsiteY1" fmla="*/ 19050 h 247650"/>
                <a:gd name="connsiteX2" fmla="*/ 1771650 w 2152650"/>
                <a:gd name="connsiteY2" fmla="*/ 247650 h 247650"/>
                <a:gd name="connsiteX3" fmla="*/ 2152650 w 2152650"/>
                <a:gd name="connsiteY3" fmla="*/ 19050 h 247650"/>
                <a:gd name="connsiteX0" fmla="*/ 0 w 3219450"/>
                <a:gd name="connsiteY0" fmla="*/ 133351 h 247650"/>
                <a:gd name="connsiteX1" fmla="*/ 781050 w 3219450"/>
                <a:gd name="connsiteY1" fmla="*/ 19050 h 247650"/>
                <a:gd name="connsiteX2" fmla="*/ 1771650 w 3219450"/>
                <a:gd name="connsiteY2" fmla="*/ 247650 h 247650"/>
                <a:gd name="connsiteX3" fmla="*/ 3219450 w 3219450"/>
                <a:gd name="connsiteY3" fmla="*/ 19051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9450" h="247650">
                  <a:moveTo>
                    <a:pt x="0" y="133351"/>
                  </a:moveTo>
                  <a:cubicBezTo>
                    <a:pt x="82550" y="88504"/>
                    <a:pt x="485775" y="0"/>
                    <a:pt x="781050" y="19050"/>
                  </a:cubicBezTo>
                  <a:cubicBezTo>
                    <a:pt x="1076325" y="38100"/>
                    <a:pt x="1365250" y="247650"/>
                    <a:pt x="1771650" y="247650"/>
                  </a:cubicBezTo>
                  <a:cubicBezTo>
                    <a:pt x="2178050" y="247650"/>
                    <a:pt x="3016250" y="19051"/>
                    <a:pt x="3219450" y="19051"/>
                  </a:cubicBezTo>
                </a:path>
              </a:pathLst>
            </a:custGeom>
            <a:ln w="22225">
              <a:solidFill>
                <a:srgbClr val="FF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 bwMode="auto">
            <a:xfrm rot="30072" flipH="1">
              <a:off x="57946" y="4517936"/>
              <a:ext cx="3220959" cy="208992"/>
            </a:xfrm>
            <a:custGeom>
              <a:avLst/>
              <a:gdLst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52488 w 2500313"/>
                <a:gd name="connsiteY4" fmla="*/ 226219 h 264319"/>
                <a:gd name="connsiteX5" fmla="*/ 1042988 w 2500313"/>
                <a:gd name="connsiteY5" fmla="*/ 45244 h 264319"/>
                <a:gd name="connsiteX6" fmla="*/ 1243013 w 2500313"/>
                <a:gd name="connsiteY6" fmla="*/ 235744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42963 w 2500313"/>
                <a:gd name="connsiteY4" fmla="*/ 245269 h 264319"/>
                <a:gd name="connsiteX5" fmla="*/ 1042988 w 2500313"/>
                <a:gd name="connsiteY5" fmla="*/ 45244 h 264319"/>
                <a:gd name="connsiteX6" fmla="*/ 1243013 w 2500313"/>
                <a:gd name="connsiteY6" fmla="*/ 235744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42963 w 2500313"/>
                <a:gd name="connsiteY4" fmla="*/ 245269 h 264319"/>
                <a:gd name="connsiteX5" fmla="*/ 1042988 w 2500313"/>
                <a:gd name="connsiteY5" fmla="*/ 45244 h 264319"/>
                <a:gd name="connsiteX6" fmla="*/ 1262063 w 2500313"/>
                <a:gd name="connsiteY6" fmla="*/ 230982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42963 w 2500313"/>
                <a:gd name="connsiteY4" fmla="*/ 245269 h 264319"/>
                <a:gd name="connsiteX5" fmla="*/ 1042988 w 2500313"/>
                <a:gd name="connsiteY5" fmla="*/ 45244 h 264319"/>
                <a:gd name="connsiteX6" fmla="*/ 1276351 w 2500313"/>
                <a:gd name="connsiteY6" fmla="*/ 230982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5094 h 253206"/>
                <a:gd name="connsiteX1" fmla="*/ 233363 w 2500313"/>
                <a:gd name="connsiteY1" fmla="*/ 43656 h 253206"/>
                <a:gd name="connsiteX2" fmla="*/ 409575 w 2500313"/>
                <a:gd name="connsiteY2" fmla="*/ 224631 h 253206"/>
                <a:gd name="connsiteX3" fmla="*/ 604838 w 2500313"/>
                <a:gd name="connsiteY3" fmla="*/ 43656 h 253206"/>
                <a:gd name="connsiteX4" fmla="*/ 842963 w 2500313"/>
                <a:gd name="connsiteY4" fmla="*/ 243681 h 253206"/>
                <a:gd name="connsiteX5" fmla="*/ 1042988 w 2500313"/>
                <a:gd name="connsiteY5" fmla="*/ 43656 h 253206"/>
                <a:gd name="connsiteX6" fmla="*/ 1276351 w 2500313"/>
                <a:gd name="connsiteY6" fmla="*/ 229394 h 253206"/>
                <a:gd name="connsiteX7" fmla="*/ 1485900 w 2500313"/>
                <a:gd name="connsiteY7" fmla="*/ 34131 h 253206"/>
                <a:gd name="connsiteX8" fmla="*/ 1728788 w 2500313"/>
                <a:gd name="connsiteY8" fmla="*/ 248444 h 253206"/>
                <a:gd name="connsiteX9" fmla="*/ 2000250 w 2500313"/>
                <a:gd name="connsiteY9" fmla="*/ 5556 h 253206"/>
                <a:gd name="connsiteX10" fmla="*/ 2200275 w 2500313"/>
                <a:gd name="connsiteY10" fmla="*/ 215106 h 253206"/>
                <a:gd name="connsiteX11" fmla="*/ 2414588 w 2500313"/>
                <a:gd name="connsiteY11" fmla="*/ 38894 h 253206"/>
                <a:gd name="connsiteX12" fmla="*/ 2500313 w 2500313"/>
                <a:gd name="connsiteY12" fmla="*/ 15081 h 253206"/>
                <a:gd name="connsiteX0" fmla="*/ 0 w 2500313"/>
                <a:gd name="connsiteY0" fmla="*/ 109537 h 244475"/>
                <a:gd name="connsiteX1" fmla="*/ 233363 w 2500313"/>
                <a:gd name="connsiteY1" fmla="*/ 38099 h 244475"/>
                <a:gd name="connsiteX2" fmla="*/ 409575 w 2500313"/>
                <a:gd name="connsiteY2" fmla="*/ 219074 h 244475"/>
                <a:gd name="connsiteX3" fmla="*/ 604838 w 2500313"/>
                <a:gd name="connsiteY3" fmla="*/ 38099 h 244475"/>
                <a:gd name="connsiteX4" fmla="*/ 842963 w 2500313"/>
                <a:gd name="connsiteY4" fmla="*/ 238124 h 244475"/>
                <a:gd name="connsiteX5" fmla="*/ 1042988 w 2500313"/>
                <a:gd name="connsiteY5" fmla="*/ 38099 h 244475"/>
                <a:gd name="connsiteX6" fmla="*/ 1276351 w 2500313"/>
                <a:gd name="connsiteY6" fmla="*/ 223837 h 244475"/>
                <a:gd name="connsiteX7" fmla="*/ 1485900 w 2500313"/>
                <a:gd name="connsiteY7" fmla="*/ 28574 h 244475"/>
                <a:gd name="connsiteX8" fmla="*/ 1728788 w 2500313"/>
                <a:gd name="connsiteY8" fmla="*/ 242887 h 244475"/>
                <a:gd name="connsiteX9" fmla="*/ 1976438 w 2500313"/>
                <a:gd name="connsiteY9" fmla="*/ 19049 h 244475"/>
                <a:gd name="connsiteX10" fmla="*/ 2200275 w 2500313"/>
                <a:gd name="connsiteY10" fmla="*/ 209549 h 244475"/>
                <a:gd name="connsiteX11" fmla="*/ 2414588 w 2500313"/>
                <a:gd name="connsiteY11" fmla="*/ 33337 h 244475"/>
                <a:gd name="connsiteX12" fmla="*/ 2500313 w 2500313"/>
                <a:gd name="connsiteY12" fmla="*/ 9524 h 244475"/>
                <a:gd name="connsiteX0" fmla="*/ 0 w 2500313"/>
                <a:gd name="connsiteY0" fmla="*/ 113506 h 248444"/>
                <a:gd name="connsiteX1" fmla="*/ 233363 w 2500313"/>
                <a:gd name="connsiteY1" fmla="*/ 42068 h 248444"/>
                <a:gd name="connsiteX2" fmla="*/ 409575 w 2500313"/>
                <a:gd name="connsiteY2" fmla="*/ 223043 h 248444"/>
                <a:gd name="connsiteX3" fmla="*/ 604838 w 2500313"/>
                <a:gd name="connsiteY3" fmla="*/ 42068 h 248444"/>
                <a:gd name="connsiteX4" fmla="*/ 842963 w 2500313"/>
                <a:gd name="connsiteY4" fmla="*/ 242093 h 248444"/>
                <a:gd name="connsiteX5" fmla="*/ 1042988 w 2500313"/>
                <a:gd name="connsiteY5" fmla="*/ 42068 h 248444"/>
                <a:gd name="connsiteX6" fmla="*/ 1276351 w 2500313"/>
                <a:gd name="connsiteY6" fmla="*/ 227806 h 248444"/>
                <a:gd name="connsiteX7" fmla="*/ 1485900 w 2500313"/>
                <a:gd name="connsiteY7" fmla="*/ 32543 h 248444"/>
                <a:gd name="connsiteX8" fmla="*/ 1728788 w 2500313"/>
                <a:gd name="connsiteY8" fmla="*/ 246856 h 248444"/>
                <a:gd name="connsiteX9" fmla="*/ 1976438 w 2500313"/>
                <a:gd name="connsiteY9" fmla="*/ 23018 h 248444"/>
                <a:gd name="connsiteX10" fmla="*/ 2176463 w 2500313"/>
                <a:gd name="connsiteY10" fmla="*/ 237331 h 248444"/>
                <a:gd name="connsiteX11" fmla="*/ 2414588 w 2500313"/>
                <a:gd name="connsiteY11" fmla="*/ 37306 h 248444"/>
                <a:gd name="connsiteX12" fmla="*/ 2500313 w 2500313"/>
                <a:gd name="connsiteY12" fmla="*/ 13493 h 248444"/>
                <a:gd name="connsiteX0" fmla="*/ 0 w 2500313"/>
                <a:gd name="connsiteY0" fmla="*/ 125413 h 260351"/>
                <a:gd name="connsiteX1" fmla="*/ 233363 w 2500313"/>
                <a:gd name="connsiteY1" fmla="*/ 53975 h 260351"/>
                <a:gd name="connsiteX2" fmla="*/ 409575 w 2500313"/>
                <a:gd name="connsiteY2" fmla="*/ 234950 h 260351"/>
                <a:gd name="connsiteX3" fmla="*/ 604838 w 2500313"/>
                <a:gd name="connsiteY3" fmla="*/ 53975 h 260351"/>
                <a:gd name="connsiteX4" fmla="*/ 842963 w 2500313"/>
                <a:gd name="connsiteY4" fmla="*/ 254000 h 260351"/>
                <a:gd name="connsiteX5" fmla="*/ 1042988 w 2500313"/>
                <a:gd name="connsiteY5" fmla="*/ 53975 h 260351"/>
                <a:gd name="connsiteX6" fmla="*/ 1276351 w 2500313"/>
                <a:gd name="connsiteY6" fmla="*/ 239713 h 260351"/>
                <a:gd name="connsiteX7" fmla="*/ 1485900 w 2500313"/>
                <a:gd name="connsiteY7" fmla="*/ 44450 h 260351"/>
                <a:gd name="connsiteX8" fmla="*/ 1728788 w 2500313"/>
                <a:gd name="connsiteY8" fmla="*/ 258763 h 260351"/>
                <a:gd name="connsiteX9" fmla="*/ 1976438 w 2500313"/>
                <a:gd name="connsiteY9" fmla="*/ 34925 h 260351"/>
                <a:gd name="connsiteX10" fmla="*/ 2414588 w 2500313"/>
                <a:gd name="connsiteY10" fmla="*/ 49213 h 260351"/>
                <a:gd name="connsiteX11" fmla="*/ 2500313 w 2500313"/>
                <a:gd name="connsiteY11" fmla="*/ 25400 h 260351"/>
                <a:gd name="connsiteX0" fmla="*/ 0 w 2500313"/>
                <a:gd name="connsiteY0" fmla="*/ 125413 h 292894"/>
                <a:gd name="connsiteX1" fmla="*/ 233363 w 2500313"/>
                <a:gd name="connsiteY1" fmla="*/ 53975 h 292894"/>
                <a:gd name="connsiteX2" fmla="*/ 409575 w 2500313"/>
                <a:gd name="connsiteY2" fmla="*/ 234950 h 292894"/>
                <a:gd name="connsiteX3" fmla="*/ 604838 w 2500313"/>
                <a:gd name="connsiteY3" fmla="*/ 53975 h 292894"/>
                <a:gd name="connsiteX4" fmla="*/ 842963 w 2500313"/>
                <a:gd name="connsiteY4" fmla="*/ 254000 h 292894"/>
                <a:gd name="connsiteX5" fmla="*/ 1042988 w 2500313"/>
                <a:gd name="connsiteY5" fmla="*/ 53975 h 292894"/>
                <a:gd name="connsiteX6" fmla="*/ 1276351 w 2500313"/>
                <a:gd name="connsiteY6" fmla="*/ 239713 h 292894"/>
                <a:gd name="connsiteX7" fmla="*/ 1728788 w 2500313"/>
                <a:gd name="connsiteY7" fmla="*/ 258763 h 292894"/>
                <a:gd name="connsiteX8" fmla="*/ 1976438 w 2500313"/>
                <a:gd name="connsiteY8" fmla="*/ 34925 h 292894"/>
                <a:gd name="connsiteX9" fmla="*/ 2414588 w 2500313"/>
                <a:gd name="connsiteY9" fmla="*/ 49213 h 292894"/>
                <a:gd name="connsiteX10" fmla="*/ 2500313 w 2500313"/>
                <a:gd name="connsiteY10" fmla="*/ 25400 h 292894"/>
                <a:gd name="connsiteX0" fmla="*/ 0 w 2414588"/>
                <a:gd name="connsiteY0" fmla="*/ 125413 h 292894"/>
                <a:gd name="connsiteX1" fmla="*/ 233363 w 2414588"/>
                <a:gd name="connsiteY1" fmla="*/ 53975 h 292894"/>
                <a:gd name="connsiteX2" fmla="*/ 409575 w 2414588"/>
                <a:gd name="connsiteY2" fmla="*/ 234950 h 292894"/>
                <a:gd name="connsiteX3" fmla="*/ 604838 w 2414588"/>
                <a:gd name="connsiteY3" fmla="*/ 53975 h 292894"/>
                <a:gd name="connsiteX4" fmla="*/ 842963 w 2414588"/>
                <a:gd name="connsiteY4" fmla="*/ 254000 h 292894"/>
                <a:gd name="connsiteX5" fmla="*/ 1042988 w 2414588"/>
                <a:gd name="connsiteY5" fmla="*/ 53975 h 292894"/>
                <a:gd name="connsiteX6" fmla="*/ 1276351 w 2414588"/>
                <a:gd name="connsiteY6" fmla="*/ 239713 h 292894"/>
                <a:gd name="connsiteX7" fmla="*/ 1728788 w 2414588"/>
                <a:gd name="connsiteY7" fmla="*/ 258763 h 292894"/>
                <a:gd name="connsiteX8" fmla="*/ 1976438 w 2414588"/>
                <a:gd name="connsiteY8" fmla="*/ 34925 h 292894"/>
                <a:gd name="connsiteX9" fmla="*/ 2414588 w 2414588"/>
                <a:gd name="connsiteY9" fmla="*/ 49213 h 292894"/>
                <a:gd name="connsiteX0" fmla="*/ 0 w 2414588"/>
                <a:gd name="connsiteY0" fmla="*/ 89694 h 254794"/>
                <a:gd name="connsiteX1" fmla="*/ 233363 w 2414588"/>
                <a:gd name="connsiteY1" fmla="*/ 18256 h 254794"/>
                <a:gd name="connsiteX2" fmla="*/ 409575 w 2414588"/>
                <a:gd name="connsiteY2" fmla="*/ 199231 h 254794"/>
                <a:gd name="connsiteX3" fmla="*/ 604838 w 2414588"/>
                <a:gd name="connsiteY3" fmla="*/ 18256 h 254794"/>
                <a:gd name="connsiteX4" fmla="*/ 842963 w 2414588"/>
                <a:gd name="connsiteY4" fmla="*/ 218281 h 254794"/>
                <a:gd name="connsiteX5" fmla="*/ 1042988 w 2414588"/>
                <a:gd name="connsiteY5" fmla="*/ 18256 h 254794"/>
                <a:gd name="connsiteX6" fmla="*/ 1276351 w 2414588"/>
                <a:gd name="connsiteY6" fmla="*/ 203994 h 254794"/>
                <a:gd name="connsiteX7" fmla="*/ 1728788 w 2414588"/>
                <a:gd name="connsiteY7" fmla="*/ 223044 h 254794"/>
                <a:gd name="connsiteX8" fmla="*/ 2414588 w 2414588"/>
                <a:gd name="connsiteY8" fmla="*/ 13494 h 254794"/>
                <a:gd name="connsiteX0" fmla="*/ 0 w 2414588"/>
                <a:gd name="connsiteY0" fmla="*/ 102394 h 267494"/>
                <a:gd name="connsiteX1" fmla="*/ 233363 w 2414588"/>
                <a:gd name="connsiteY1" fmla="*/ 30956 h 267494"/>
                <a:gd name="connsiteX2" fmla="*/ 409575 w 2414588"/>
                <a:gd name="connsiteY2" fmla="*/ 211931 h 267494"/>
                <a:gd name="connsiteX3" fmla="*/ 604838 w 2414588"/>
                <a:gd name="connsiteY3" fmla="*/ 30956 h 267494"/>
                <a:gd name="connsiteX4" fmla="*/ 1042988 w 2414588"/>
                <a:gd name="connsiteY4" fmla="*/ 30956 h 267494"/>
                <a:gd name="connsiteX5" fmla="*/ 1276351 w 2414588"/>
                <a:gd name="connsiteY5" fmla="*/ 216694 h 267494"/>
                <a:gd name="connsiteX6" fmla="*/ 1728788 w 2414588"/>
                <a:gd name="connsiteY6" fmla="*/ 235744 h 267494"/>
                <a:gd name="connsiteX7" fmla="*/ 2414588 w 2414588"/>
                <a:gd name="connsiteY7" fmla="*/ 26194 h 267494"/>
                <a:gd name="connsiteX0" fmla="*/ 0 w 2414588"/>
                <a:gd name="connsiteY0" fmla="*/ 102394 h 267494"/>
                <a:gd name="connsiteX1" fmla="*/ 233363 w 2414588"/>
                <a:gd name="connsiteY1" fmla="*/ 30956 h 267494"/>
                <a:gd name="connsiteX2" fmla="*/ 604838 w 2414588"/>
                <a:gd name="connsiteY2" fmla="*/ 30956 h 267494"/>
                <a:gd name="connsiteX3" fmla="*/ 1042988 w 2414588"/>
                <a:gd name="connsiteY3" fmla="*/ 30956 h 267494"/>
                <a:gd name="connsiteX4" fmla="*/ 1276351 w 2414588"/>
                <a:gd name="connsiteY4" fmla="*/ 216694 h 267494"/>
                <a:gd name="connsiteX5" fmla="*/ 1728788 w 2414588"/>
                <a:gd name="connsiteY5" fmla="*/ 235744 h 267494"/>
                <a:gd name="connsiteX6" fmla="*/ 2414588 w 2414588"/>
                <a:gd name="connsiteY6" fmla="*/ 26194 h 267494"/>
                <a:gd name="connsiteX0" fmla="*/ 0 w 2414588"/>
                <a:gd name="connsiteY0" fmla="*/ 105569 h 239713"/>
                <a:gd name="connsiteX1" fmla="*/ 233363 w 2414588"/>
                <a:gd name="connsiteY1" fmla="*/ 34131 h 239713"/>
                <a:gd name="connsiteX2" fmla="*/ 604838 w 2414588"/>
                <a:gd name="connsiteY2" fmla="*/ 34131 h 239713"/>
                <a:gd name="connsiteX3" fmla="*/ 1042988 w 2414588"/>
                <a:gd name="connsiteY3" fmla="*/ 34131 h 239713"/>
                <a:gd name="connsiteX4" fmla="*/ 1728788 w 2414588"/>
                <a:gd name="connsiteY4" fmla="*/ 238919 h 239713"/>
                <a:gd name="connsiteX5" fmla="*/ 2414588 w 2414588"/>
                <a:gd name="connsiteY5" fmla="*/ 29369 h 239713"/>
                <a:gd name="connsiteX0" fmla="*/ 0 w 2414588"/>
                <a:gd name="connsiteY0" fmla="*/ 90488 h 224632"/>
                <a:gd name="connsiteX1" fmla="*/ 233363 w 2414588"/>
                <a:gd name="connsiteY1" fmla="*/ 19050 h 224632"/>
                <a:gd name="connsiteX2" fmla="*/ 1009650 w 2414588"/>
                <a:gd name="connsiteY2" fmla="*/ 204788 h 224632"/>
                <a:gd name="connsiteX3" fmla="*/ 1042988 w 2414588"/>
                <a:gd name="connsiteY3" fmla="*/ 19050 h 224632"/>
                <a:gd name="connsiteX4" fmla="*/ 1728788 w 2414588"/>
                <a:gd name="connsiteY4" fmla="*/ 223838 h 224632"/>
                <a:gd name="connsiteX5" fmla="*/ 2414588 w 2414588"/>
                <a:gd name="connsiteY5" fmla="*/ 14288 h 224632"/>
                <a:gd name="connsiteX0" fmla="*/ 0 w 2414588"/>
                <a:gd name="connsiteY0" fmla="*/ 133351 h 267495"/>
                <a:gd name="connsiteX1" fmla="*/ 781050 w 2414588"/>
                <a:gd name="connsiteY1" fmla="*/ 19050 h 267495"/>
                <a:gd name="connsiteX2" fmla="*/ 1009650 w 2414588"/>
                <a:gd name="connsiteY2" fmla="*/ 247651 h 267495"/>
                <a:gd name="connsiteX3" fmla="*/ 1042988 w 2414588"/>
                <a:gd name="connsiteY3" fmla="*/ 61913 h 267495"/>
                <a:gd name="connsiteX4" fmla="*/ 1728788 w 2414588"/>
                <a:gd name="connsiteY4" fmla="*/ 266701 h 267495"/>
                <a:gd name="connsiteX5" fmla="*/ 2414588 w 2414588"/>
                <a:gd name="connsiteY5" fmla="*/ 57151 h 267495"/>
                <a:gd name="connsiteX0" fmla="*/ 0 w 1728788"/>
                <a:gd name="connsiteY0" fmla="*/ 133351 h 267495"/>
                <a:gd name="connsiteX1" fmla="*/ 781050 w 1728788"/>
                <a:gd name="connsiteY1" fmla="*/ 19050 h 267495"/>
                <a:gd name="connsiteX2" fmla="*/ 1009650 w 1728788"/>
                <a:gd name="connsiteY2" fmla="*/ 247651 h 267495"/>
                <a:gd name="connsiteX3" fmla="*/ 1042988 w 1728788"/>
                <a:gd name="connsiteY3" fmla="*/ 61913 h 267495"/>
                <a:gd name="connsiteX4" fmla="*/ 1728788 w 1728788"/>
                <a:gd name="connsiteY4" fmla="*/ 266701 h 267495"/>
                <a:gd name="connsiteX0" fmla="*/ 0 w 3105150"/>
                <a:gd name="connsiteY0" fmla="*/ 133351 h 281782"/>
                <a:gd name="connsiteX1" fmla="*/ 781050 w 3105150"/>
                <a:gd name="connsiteY1" fmla="*/ 19050 h 281782"/>
                <a:gd name="connsiteX2" fmla="*/ 1009650 w 3105150"/>
                <a:gd name="connsiteY2" fmla="*/ 247651 h 281782"/>
                <a:gd name="connsiteX3" fmla="*/ 1042988 w 3105150"/>
                <a:gd name="connsiteY3" fmla="*/ 61913 h 281782"/>
                <a:gd name="connsiteX4" fmla="*/ 2990850 w 3105150"/>
                <a:gd name="connsiteY4" fmla="*/ 247651 h 281782"/>
                <a:gd name="connsiteX5" fmla="*/ 1728788 w 3105150"/>
                <a:gd name="connsiteY5" fmla="*/ 266701 h 281782"/>
                <a:gd name="connsiteX0" fmla="*/ 0 w 3315493"/>
                <a:gd name="connsiteY0" fmla="*/ 133351 h 552450"/>
                <a:gd name="connsiteX1" fmla="*/ 781050 w 3315493"/>
                <a:gd name="connsiteY1" fmla="*/ 19050 h 552450"/>
                <a:gd name="connsiteX2" fmla="*/ 1009650 w 3315493"/>
                <a:gd name="connsiteY2" fmla="*/ 247651 h 552450"/>
                <a:gd name="connsiteX3" fmla="*/ 1042988 w 3315493"/>
                <a:gd name="connsiteY3" fmla="*/ 61913 h 552450"/>
                <a:gd name="connsiteX4" fmla="*/ 2990850 w 3315493"/>
                <a:gd name="connsiteY4" fmla="*/ 247651 h 552450"/>
                <a:gd name="connsiteX5" fmla="*/ 2990850 w 3315493"/>
                <a:gd name="connsiteY5" fmla="*/ 552450 h 552450"/>
                <a:gd name="connsiteX0" fmla="*/ 0 w 3130550"/>
                <a:gd name="connsiteY0" fmla="*/ 133351 h 552450"/>
                <a:gd name="connsiteX1" fmla="*/ 781050 w 3130550"/>
                <a:gd name="connsiteY1" fmla="*/ 19050 h 552450"/>
                <a:gd name="connsiteX2" fmla="*/ 1009650 w 3130550"/>
                <a:gd name="connsiteY2" fmla="*/ 247651 h 552450"/>
                <a:gd name="connsiteX3" fmla="*/ 2152650 w 3130550"/>
                <a:gd name="connsiteY3" fmla="*/ 19050 h 552450"/>
                <a:gd name="connsiteX4" fmla="*/ 2990850 w 3130550"/>
                <a:gd name="connsiteY4" fmla="*/ 247651 h 552450"/>
                <a:gd name="connsiteX5" fmla="*/ 2990850 w 3130550"/>
                <a:gd name="connsiteY5" fmla="*/ 552450 h 552450"/>
                <a:gd name="connsiteX0" fmla="*/ 0 w 3130550"/>
                <a:gd name="connsiteY0" fmla="*/ 133351 h 552450"/>
                <a:gd name="connsiteX1" fmla="*/ 781050 w 3130550"/>
                <a:gd name="connsiteY1" fmla="*/ 19050 h 552450"/>
                <a:gd name="connsiteX2" fmla="*/ 1771650 w 3130550"/>
                <a:gd name="connsiteY2" fmla="*/ 247650 h 552450"/>
                <a:gd name="connsiteX3" fmla="*/ 2152650 w 3130550"/>
                <a:gd name="connsiteY3" fmla="*/ 19050 h 552450"/>
                <a:gd name="connsiteX4" fmla="*/ 2990850 w 3130550"/>
                <a:gd name="connsiteY4" fmla="*/ 247651 h 552450"/>
                <a:gd name="connsiteX5" fmla="*/ 2990850 w 3130550"/>
                <a:gd name="connsiteY5" fmla="*/ 552450 h 552450"/>
                <a:gd name="connsiteX0" fmla="*/ 0 w 2990850"/>
                <a:gd name="connsiteY0" fmla="*/ 133351 h 247651"/>
                <a:gd name="connsiteX1" fmla="*/ 781050 w 2990850"/>
                <a:gd name="connsiteY1" fmla="*/ 19050 h 247651"/>
                <a:gd name="connsiteX2" fmla="*/ 1771650 w 2990850"/>
                <a:gd name="connsiteY2" fmla="*/ 247650 h 247651"/>
                <a:gd name="connsiteX3" fmla="*/ 2152650 w 2990850"/>
                <a:gd name="connsiteY3" fmla="*/ 19050 h 247651"/>
                <a:gd name="connsiteX4" fmla="*/ 2990850 w 2990850"/>
                <a:gd name="connsiteY4" fmla="*/ 247651 h 247651"/>
                <a:gd name="connsiteX0" fmla="*/ 0 w 2152650"/>
                <a:gd name="connsiteY0" fmla="*/ 133351 h 247650"/>
                <a:gd name="connsiteX1" fmla="*/ 781050 w 2152650"/>
                <a:gd name="connsiteY1" fmla="*/ 19050 h 247650"/>
                <a:gd name="connsiteX2" fmla="*/ 1771650 w 2152650"/>
                <a:gd name="connsiteY2" fmla="*/ 247650 h 247650"/>
                <a:gd name="connsiteX3" fmla="*/ 2152650 w 2152650"/>
                <a:gd name="connsiteY3" fmla="*/ 19050 h 247650"/>
                <a:gd name="connsiteX0" fmla="*/ 0 w 3219450"/>
                <a:gd name="connsiteY0" fmla="*/ 133351 h 247650"/>
                <a:gd name="connsiteX1" fmla="*/ 781050 w 3219450"/>
                <a:gd name="connsiteY1" fmla="*/ 19050 h 247650"/>
                <a:gd name="connsiteX2" fmla="*/ 1771650 w 3219450"/>
                <a:gd name="connsiteY2" fmla="*/ 247650 h 247650"/>
                <a:gd name="connsiteX3" fmla="*/ 3219450 w 3219450"/>
                <a:gd name="connsiteY3" fmla="*/ 19051 h 247650"/>
                <a:gd name="connsiteX0" fmla="*/ 0 w 3219450"/>
                <a:gd name="connsiteY0" fmla="*/ 127702 h 208107"/>
                <a:gd name="connsiteX1" fmla="*/ 781050 w 3219450"/>
                <a:gd name="connsiteY1" fmla="*/ 13401 h 208107"/>
                <a:gd name="connsiteX2" fmla="*/ 2065868 w 3219450"/>
                <a:gd name="connsiteY2" fmla="*/ 208107 h 208107"/>
                <a:gd name="connsiteX3" fmla="*/ 3219450 w 3219450"/>
                <a:gd name="connsiteY3" fmla="*/ 13402 h 20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9450" h="208107">
                  <a:moveTo>
                    <a:pt x="0" y="127702"/>
                  </a:moveTo>
                  <a:cubicBezTo>
                    <a:pt x="82550" y="82855"/>
                    <a:pt x="436739" y="0"/>
                    <a:pt x="781050" y="13401"/>
                  </a:cubicBezTo>
                  <a:cubicBezTo>
                    <a:pt x="1125361" y="26802"/>
                    <a:pt x="1659468" y="208107"/>
                    <a:pt x="2065868" y="208107"/>
                  </a:cubicBezTo>
                  <a:cubicBezTo>
                    <a:pt x="2472268" y="208107"/>
                    <a:pt x="3016250" y="13402"/>
                    <a:pt x="3219450" y="13402"/>
                  </a:cubicBezTo>
                </a:path>
              </a:pathLst>
            </a:custGeom>
            <a:ln w="22225">
              <a:solidFill>
                <a:srgbClr val="FF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 bwMode="auto">
            <a:xfrm rot="30072" flipH="1">
              <a:off x="55955" y="4600791"/>
              <a:ext cx="3149248" cy="236198"/>
            </a:xfrm>
            <a:custGeom>
              <a:avLst/>
              <a:gdLst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52488 w 2500313"/>
                <a:gd name="connsiteY4" fmla="*/ 226219 h 264319"/>
                <a:gd name="connsiteX5" fmla="*/ 1042988 w 2500313"/>
                <a:gd name="connsiteY5" fmla="*/ 45244 h 264319"/>
                <a:gd name="connsiteX6" fmla="*/ 1243013 w 2500313"/>
                <a:gd name="connsiteY6" fmla="*/ 235744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42963 w 2500313"/>
                <a:gd name="connsiteY4" fmla="*/ 245269 h 264319"/>
                <a:gd name="connsiteX5" fmla="*/ 1042988 w 2500313"/>
                <a:gd name="connsiteY5" fmla="*/ 45244 h 264319"/>
                <a:gd name="connsiteX6" fmla="*/ 1243013 w 2500313"/>
                <a:gd name="connsiteY6" fmla="*/ 235744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42963 w 2500313"/>
                <a:gd name="connsiteY4" fmla="*/ 245269 h 264319"/>
                <a:gd name="connsiteX5" fmla="*/ 1042988 w 2500313"/>
                <a:gd name="connsiteY5" fmla="*/ 45244 h 264319"/>
                <a:gd name="connsiteX6" fmla="*/ 1262063 w 2500313"/>
                <a:gd name="connsiteY6" fmla="*/ 230982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42963 w 2500313"/>
                <a:gd name="connsiteY4" fmla="*/ 245269 h 264319"/>
                <a:gd name="connsiteX5" fmla="*/ 1042988 w 2500313"/>
                <a:gd name="connsiteY5" fmla="*/ 45244 h 264319"/>
                <a:gd name="connsiteX6" fmla="*/ 1276351 w 2500313"/>
                <a:gd name="connsiteY6" fmla="*/ 230982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5094 h 253206"/>
                <a:gd name="connsiteX1" fmla="*/ 233363 w 2500313"/>
                <a:gd name="connsiteY1" fmla="*/ 43656 h 253206"/>
                <a:gd name="connsiteX2" fmla="*/ 409575 w 2500313"/>
                <a:gd name="connsiteY2" fmla="*/ 224631 h 253206"/>
                <a:gd name="connsiteX3" fmla="*/ 604838 w 2500313"/>
                <a:gd name="connsiteY3" fmla="*/ 43656 h 253206"/>
                <a:gd name="connsiteX4" fmla="*/ 842963 w 2500313"/>
                <a:gd name="connsiteY4" fmla="*/ 243681 h 253206"/>
                <a:gd name="connsiteX5" fmla="*/ 1042988 w 2500313"/>
                <a:gd name="connsiteY5" fmla="*/ 43656 h 253206"/>
                <a:gd name="connsiteX6" fmla="*/ 1276351 w 2500313"/>
                <a:gd name="connsiteY6" fmla="*/ 229394 h 253206"/>
                <a:gd name="connsiteX7" fmla="*/ 1485900 w 2500313"/>
                <a:gd name="connsiteY7" fmla="*/ 34131 h 253206"/>
                <a:gd name="connsiteX8" fmla="*/ 1728788 w 2500313"/>
                <a:gd name="connsiteY8" fmla="*/ 248444 h 253206"/>
                <a:gd name="connsiteX9" fmla="*/ 2000250 w 2500313"/>
                <a:gd name="connsiteY9" fmla="*/ 5556 h 253206"/>
                <a:gd name="connsiteX10" fmla="*/ 2200275 w 2500313"/>
                <a:gd name="connsiteY10" fmla="*/ 215106 h 253206"/>
                <a:gd name="connsiteX11" fmla="*/ 2414588 w 2500313"/>
                <a:gd name="connsiteY11" fmla="*/ 38894 h 253206"/>
                <a:gd name="connsiteX12" fmla="*/ 2500313 w 2500313"/>
                <a:gd name="connsiteY12" fmla="*/ 15081 h 253206"/>
                <a:gd name="connsiteX0" fmla="*/ 0 w 2500313"/>
                <a:gd name="connsiteY0" fmla="*/ 109537 h 244475"/>
                <a:gd name="connsiteX1" fmla="*/ 233363 w 2500313"/>
                <a:gd name="connsiteY1" fmla="*/ 38099 h 244475"/>
                <a:gd name="connsiteX2" fmla="*/ 409575 w 2500313"/>
                <a:gd name="connsiteY2" fmla="*/ 219074 h 244475"/>
                <a:gd name="connsiteX3" fmla="*/ 604838 w 2500313"/>
                <a:gd name="connsiteY3" fmla="*/ 38099 h 244475"/>
                <a:gd name="connsiteX4" fmla="*/ 842963 w 2500313"/>
                <a:gd name="connsiteY4" fmla="*/ 238124 h 244475"/>
                <a:gd name="connsiteX5" fmla="*/ 1042988 w 2500313"/>
                <a:gd name="connsiteY5" fmla="*/ 38099 h 244475"/>
                <a:gd name="connsiteX6" fmla="*/ 1276351 w 2500313"/>
                <a:gd name="connsiteY6" fmla="*/ 223837 h 244475"/>
                <a:gd name="connsiteX7" fmla="*/ 1485900 w 2500313"/>
                <a:gd name="connsiteY7" fmla="*/ 28574 h 244475"/>
                <a:gd name="connsiteX8" fmla="*/ 1728788 w 2500313"/>
                <a:gd name="connsiteY8" fmla="*/ 242887 h 244475"/>
                <a:gd name="connsiteX9" fmla="*/ 1976438 w 2500313"/>
                <a:gd name="connsiteY9" fmla="*/ 19049 h 244475"/>
                <a:gd name="connsiteX10" fmla="*/ 2200275 w 2500313"/>
                <a:gd name="connsiteY10" fmla="*/ 209549 h 244475"/>
                <a:gd name="connsiteX11" fmla="*/ 2414588 w 2500313"/>
                <a:gd name="connsiteY11" fmla="*/ 33337 h 244475"/>
                <a:gd name="connsiteX12" fmla="*/ 2500313 w 2500313"/>
                <a:gd name="connsiteY12" fmla="*/ 9524 h 244475"/>
                <a:gd name="connsiteX0" fmla="*/ 0 w 2500313"/>
                <a:gd name="connsiteY0" fmla="*/ 113506 h 248444"/>
                <a:gd name="connsiteX1" fmla="*/ 233363 w 2500313"/>
                <a:gd name="connsiteY1" fmla="*/ 42068 h 248444"/>
                <a:gd name="connsiteX2" fmla="*/ 409575 w 2500313"/>
                <a:gd name="connsiteY2" fmla="*/ 223043 h 248444"/>
                <a:gd name="connsiteX3" fmla="*/ 604838 w 2500313"/>
                <a:gd name="connsiteY3" fmla="*/ 42068 h 248444"/>
                <a:gd name="connsiteX4" fmla="*/ 842963 w 2500313"/>
                <a:gd name="connsiteY4" fmla="*/ 242093 h 248444"/>
                <a:gd name="connsiteX5" fmla="*/ 1042988 w 2500313"/>
                <a:gd name="connsiteY5" fmla="*/ 42068 h 248444"/>
                <a:gd name="connsiteX6" fmla="*/ 1276351 w 2500313"/>
                <a:gd name="connsiteY6" fmla="*/ 227806 h 248444"/>
                <a:gd name="connsiteX7" fmla="*/ 1485900 w 2500313"/>
                <a:gd name="connsiteY7" fmla="*/ 32543 h 248444"/>
                <a:gd name="connsiteX8" fmla="*/ 1728788 w 2500313"/>
                <a:gd name="connsiteY8" fmla="*/ 246856 h 248444"/>
                <a:gd name="connsiteX9" fmla="*/ 1976438 w 2500313"/>
                <a:gd name="connsiteY9" fmla="*/ 23018 h 248444"/>
                <a:gd name="connsiteX10" fmla="*/ 2176463 w 2500313"/>
                <a:gd name="connsiteY10" fmla="*/ 237331 h 248444"/>
                <a:gd name="connsiteX11" fmla="*/ 2414588 w 2500313"/>
                <a:gd name="connsiteY11" fmla="*/ 37306 h 248444"/>
                <a:gd name="connsiteX12" fmla="*/ 2500313 w 2500313"/>
                <a:gd name="connsiteY12" fmla="*/ 13493 h 248444"/>
                <a:gd name="connsiteX0" fmla="*/ 0 w 2500313"/>
                <a:gd name="connsiteY0" fmla="*/ 125413 h 260351"/>
                <a:gd name="connsiteX1" fmla="*/ 233363 w 2500313"/>
                <a:gd name="connsiteY1" fmla="*/ 53975 h 260351"/>
                <a:gd name="connsiteX2" fmla="*/ 409575 w 2500313"/>
                <a:gd name="connsiteY2" fmla="*/ 234950 h 260351"/>
                <a:gd name="connsiteX3" fmla="*/ 604838 w 2500313"/>
                <a:gd name="connsiteY3" fmla="*/ 53975 h 260351"/>
                <a:gd name="connsiteX4" fmla="*/ 842963 w 2500313"/>
                <a:gd name="connsiteY4" fmla="*/ 254000 h 260351"/>
                <a:gd name="connsiteX5" fmla="*/ 1042988 w 2500313"/>
                <a:gd name="connsiteY5" fmla="*/ 53975 h 260351"/>
                <a:gd name="connsiteX6" fmla="*/ 1276351 w 2500313"/>
                <a:gd name="connsiteY6" fmla="*/ 239713 h 260351"/>
                <a:gd name="connsiteX7" fmla="*/ 1485900 w 2500313"/>
                <a:gd name="connsiteY7" fmla="*/ 44450 h 260351"/>
                <a:gd name="connsiteX8" fmla="*/ 1728788 w 2500313"/>
                <a:gd name="connsiteY8" fmla="*/ 258763 h 260351"/>
                <a:gd name="connsiteX9" fmla="*/ 1976438 w 2500313"/>
                <a:gd name="connsiteY9" fmla="*/ 34925 h 260351"/>
                <a:gd name="connsiteX10" fmla="*/ 2414588 w 2500313"/>
                <a:gd name="connsiteY10" fmla="*/ 49213 h 260351"/>
                <a:gd name="connsiteX11" fmla="*/ 2500313 w 2500313"/>
                <a:gd name="connsiteY11" fmla="*/ 25400 h 260351"/>
                <a:gd name="connsiteX0" fmla="*/ 0 w 2500313"/>
                <a:gd name="connsiteY0" fmla="*/ 125413 h 292894"/>
                <a:gd name="connsiteX1" fmla="*/ 233363 w 2500313"/>
                <a:gd name="connsiteY1" fmla="*/ 53975 h 292894"/>
                <a:gd name="connsiteX2" fmla="*/ 409575 w 2500313"/>
                <a:gd name="connsiteY2" fmla="*/ 234950 h 292894"/>
                <a:gd name="connsiteX3" fmla="*/ 604838 w 2500313"/>
                <a:gd name="connsiteY3" fmla="*/ 53975 h 292894"/>
                <a:gd name="connsiteX4" fmla="*/ 842963 w 2500313"/>
                <a:gd name="connsiteY4" fmla="*/ 254000 h 292894"/>
                <a:gd name="connsiteX5" fmla="*/ 1042988 w 2500313"/>
                <a:gd name="connsiteY5" fmla="*/ 53975 h 292894"/>
                <a:gd name="connsiteX6" fmla="*/ 1276351 w 2500313"/>
                <a:gd name="connsiteY6" fmla="*/ 239713 h 292894"/>
                <a:gd name="connsiteX7" fmla="*/ 1728788 w 2500313"/>
                <a:gd name="connsiteY7" fmla="*/ 258763 h 292894"/>
                <a:gd name="connsiteX8" fmla="*/ 1976438 w 2500313"/>
                <a:gd name="connsiteY8" fmla="*/ 34925 h 292894"/>
                <a:gd name="connsiteX9" fmla="*/ 2414588 w 2500313"/>
                <a:gd name="connsiteY9" fmla="*/ 49213 h 292894"/>
                <a:gd name="connsiteX10" fmla="*/ 2500313 w 2500313"/>
                <a:gd name="connsiteY10" fmla="*/ 25400 h 292894"/>
                <a:gd name="connsiteX0" fmla="*/ 0 w 2414588"/>
                <a:gd name="connsiteY0" fmla="*/ 125413 h 292894"/>
                <a:gd name="connsiteX1" fmla="*/ 233363 w 2414588"/>
                <a:gd name="connsiteY1" fmla="*/ 53975 h 292894"/>
                <a:gd name="connsiteX2" fmla="*/ 409575 w 2414588"/>
                <a:gd name="connsiteY2" fmla="*/ 234950 h 292894"/>
                <a:gd name="connsiteX3" fmla="*/ 604838 w 2414588"/>
                <a:gd name="connsiteY3" fmla="*/ 53975 h 292894"/>
                <a:gd name="connsiteX4" fmla="*/ 842963 w 2414588"/>
                <a:gd name="connsiteY4" fmla="*/ 254000 h 292894"/>
                <a:gd name="connsiteX5" fmla="*/ 1042988 w 2414588"/>
                <a:gd name="connsiteY5" fmla="*/ 53975 h 292894"/>
                <a:gd name="connsiteX6" fmla="*/ 1276351 w 2414588"/>
                <a:gd name="connsiteY6" fmla="*/ 239713 h 292894"/>
                <a:gd name="connsiteX7" fmla="*/ 1728788 w 2414588"/>
                <a:gd name="connsiteY7" fmla="*/ 258763 h 292894"/>
                <a:gd name="connsiteX8" fmla="*/ 1976438 w 2414588"/>
                <a:gd name="connsiteY8" fmla="*/ 34925 h 292894"/>
                <a:gd name="connsiteX9" fmla="*/ 2414588 w 2414588"/>
                <a:gd name="connsiteY9" fmla="*/ 49213 h 292894"/>
                <a:gd name="connsiteX0" fmla="*/ 0 w 2414588"/>
                <a:gd name="connsiteY0" fmla="*/ 89694 h 254794"/>
                <a:gd name="connsiteX1" fmla="*/ 233363 w 2414588"/>
                <a:gd name="connsiteY1" fmla="*/ 18256 h 254794"/>
                <a:gd name="connsiteX2" fmla="*/ 409575 w 2414588"/>
                <a:gd name="connsiteY2" fmla="*/ 199231 h 254794"/>
                <a:gd name="connsiteX3" fmla="*/ 604838 w 2414588"/>
                <a:gd name="connsiteY3" fmla="*/ 18256 h 254794"/>
                <a:gd name="connsiteX4" fmla="*/ 842963 w 2414588"/>
                <a:gd name="connsiteY4" fmla="*/ 218281 h 254794"/>
                <a:gd name="connsiteX5" fmla="*/ 1042988 w 2414588"/>
                <a:gd name="connsiteY5" fmla="*/ 18256 h 254794"/>
                <a:gd name="connsiteX6" fmla="*/ 1276351 w 2414588"/>
                <a:gd name="connsiteY6" fmla="*/ 203994 h 254794"/>
                <a:gd name="connsiteX7" fmla="*/ 1728788 w 2414588"/>
                <a:gd name="connsiteY7" fmla="*/ 223044 h 254794"/>
                <a:gd name="connsiteX8" fmla="*/ 2414588 w 2414588"/>
                <a:gd name="connsiteY8" fmla="*/ 13494 h 254794"/>
                <a:gd name="connsiteX0" fmla="*/ 0 w 2414588"/>
                <a:gd name="connsiteY0" fmla="*/ 102394 h 267494"/>
                <a:gd name="connsiteX1" fmla="*/ 233363 w 2414588"/>
                <a:gd name="connsiteY1" fmla="*/ 30956 h 267494"/>
                <a:gd name="connsiteX2" fmla="*/ 409575 w 2414588"/>
                <a:gd name="connsiteY2" fmla="*/ 211931 h 267494"/>
                <a:gd name="connsiteX3" fmla="*/ 604838 w 2414588"/>
                <a:gd name="connsiteY3" fmla="*/ 30956 h 267494"/>
                <a:gd name="connsiteX4" fmla="*/ 1042988 w 2414588"/>
                <a:gd name="connsiteY4" fmla="*/ 30956 h 267494"/>
                <a:gd name="connsiteX5" fmla="*/ 1276351 w 2414588"/>
                <a:gd name="connsiteY5" fmla="*/ 216694 h 267494"/>
                <a:gd name="connsiteX6" fmla="*/ 1728788 w 2414588"/>
                <a:gd name="connsiteY6" fmla="*/ 235744 h 267494"/>
                <a:gd name="connsiteX7" fmla="*/ 2414588 w 2414588"/>
                <a:gd name="connsiteY7" fmla="*/ 26194 h 267494"/>
                <a:gd name="connsiteX0" fmla="*/ 0 w 2414588"/>
                <a:gd name="connsiteY0" fmla="*/ 102394 h 267494"/>
                <a:gd name="connsiteX1" fmla="*/ 233363 w 2414588"/>
                <a:gd name="connsiteY1" fmla="*/ 30956 h 267494"/>
                <a:gd name="connsiteX2" fmla="*/ 604838 w 2414588"/>
                <a:gd name="connsiteY2" fmla="*/ 30956 h 267494"/>
                <a:gd name="connsiteX3" fmla="*/ 1042988 w 2414588"/>
                <a:gd name="connsiteY3" fmla="*/ 30956 h 267494"/>
                <a:gd name="connsiteX4" fmla="*/ 1276351 w 2414588"/>
                <a:gd name="connsiteY4" fmla="*/ 216694 h 267494"/>
                <a:gd name="connsiteX5" fmla="*/ 1728788 w 2414588"/>
                <a:gd name="connsiteY5" fmla="*/ 235744 h 267494"/>
                <a:gd name="connsiteX6" fmla="*/ 2414588 w 2414588"/>
                <a:gd name="connsiteY6" fmla="*/ 26194 h 267494"/>
                <a:gd name="connsiteX0" fmla="*/ 0 w 2414588"/>
                <a:gd name="connsiteY0" fmla="*/ 105569 h 239713"/>
                <a:gd name="connsiteX1" fmla="*/ 233363 w 2414588"/>
                <a:gd name="connsiteY1" fmla="*/ 34131 h 239713"/>
                <a:gd name="connsiteX2" fmla="*/ 604838 w 2414588"/>
                <a:gd name="connsiteY2" fmla="*/ 34131 h 239713"/>
                <a:gd name="connsiteX3" fmla="*/ 1042988 w 2414588"/>
                <a:gd name="connsiteY3" fmla="*/ 34131 h 239713"/>
                <a:gd name="connsiteX4" fmla="*/ 1728788 w 2414588"/>
                <a:gd name="connsiteY4" fmla="*/ 238919 h 239713"/>
                <a:gd name="connsiteX5" fmla="*/ 2414588 w 2414588"/>
                <a:gd name="connsiteY5" fmla="*/ 29369 h 239713"/>
                <a:gd name="connsiteX0" fmla="*/ 0 w 2414588"/>
                <a:gd name="connsiteY0" fmla="*/ 90488 h 224632"/>
                <a:gd name="connsiteX1" fmla="*/ 233363 w 2414588"/>
                <a:gd name="connsiteY1" fmla="*/ 19050 h 224632"/>
                <a:gd name="connsiteX2" fmla="*/ 1009650 w 2414588"/>
                <a:gd name="connsiteY2" fmla="*/ 204788 h 224632"/>
                <a:gd name="connsiteX3" fmla="*/ 1042988 w 2414588"/>
                <a:gd name="connsiteY3" fmla="*/ 19050 h 224632"/>
                <a:gd name="connsiteX4" fmla="*/ 1728788 w 2414588"/>
                <a:gd name="connsiteY4" fmla="*/ 223838 h 224632"/>
                <a:gd name="connsiteX5" fmla="*/ 2414588 w 2414588"/>
                <a:gd name="connsiteY5" fmla="*/ 14288 h 224632"/>
                <a:gd name="connsiteX0" fmla="*/ 0 w 2414588"/>
                <a:gd name="connsiteY0" fmla="*/ 133351 h 267495"/>
                <a:gd name="connsiteX1" fmla="*/ 781050 w 2414588"/>
                <a:gd name="connsiteY1" fmla="*/ 19050 h 267495"/>
                <a:gd name="connsiteX2" fmla="*/ 1009650 w 2414588"/>
                <a:gd name="connsiteY2" fmla="*/ 247651 h 267495"/>
                <a:gd name="connsiteX3" fmla="*/ 1042988 w 2414588"/>
                <a:gd name="connsiteY3" fmla="*/ 61913 h 267495"/>
                <a:gd name="connsiteX4" fmla="*/ 1728788 w 2414588"/>
                <a:gd name="connsiteY4" fmla="*/ 266701 h 267495"/>
                <a:gd name="connsiteX5" fmla="*/ 2414588 w 2414588"/>
                <a:gd name="connsiteY5" fmla="*/ 57151 h 267495"/>
                <a:gd name="connsiteX0" fmla="*/ 0 w 1728788"/>
                <a:gd name="connsiteY0" fmla="*/ 133351 h 267495"/>
                <a:gd name="connsiteX1" fmla="*/ 781050 w 1728788"/>
                <a:gd name="connsiteY1" fmla="*/ 19050 h 267495"/>
                <a:gd name="connsiteX2" fmla="*/ 1009650 w 1728788"/>
                <a:gd name="connsiteY2" fmla="*/ 247651 h 267495"/>
                <a:gd name="connsiteX3" fmla="*/ 1042988 w 1728788"/>
                <a:gd name="connsiteY3" fmla="*/ 61913 h 267495"/>
                <a:gd name="connsiteX4" fmla="*/ 1728788 w 1728788"/>
                <a:gd name="connsiteY4" fmla="*/ 266701 h 267495"/>
                <a:gd name="connsiteX0" fmla="*/ 0 w 3105150"/>
                <a:gd name="connsiteY0" fmla="*/ 133351 h 281782"/>
                <a:gd name="connsiteX1" fmla="*/ 781050 w 3105150"/>
                <a:gd name="connsiteY1" fmla="*/ 19050 h 281782"/>
                <a:gd name="connsiteX2" fmla="*/ 1009650 w 3105150"/>
                <a:gd name="connsiteY2" fmla="*/ 247651 h 281782"/>
                <a:gd name="connsiteX3" fmla="*/ 1042988 w 3105150"/>
                <a:gd name="connsiteY3" fmla="*/ 61913 h 281782"/>
                <a:gd name="connsiteX4" fmla="*/ 2990850 w 3105150"/>
                <a:gd name="connsiteY4" fmla="*/ 247651 h 281782"/>
                <a:gd name="connsiteX5" fmla="*/ 1728788 w 3105150"/>
                <a:gd name="connsiteY5" fmla="*/ 266701 h 281782"/>
                <a:gd name="connsiteX0" fmla="*/ 0 w 3315493"/>
                <a:gd name="connsiteY0" fmla="*/ 133351 h 552450"/>
                <a:gd name="connsiteX1" fmla="*/ 781050 w 3315493"/>
                <a:gd name="connsiteY1" fmla="*/ 19050 h 552450"/>
                <a:gd name="connsiteX2" fmla="*/ 1009650 w 3315493"/>
                <a:gd name="connsiteY2" fmla="*/ 247651 h 552450"/>
                <a:gd name="connsiteX3" fmla="*/ 1042988 w 3315493"/>
                <a:gd name="connsiteY3" fmla="*/ 61913 h 552450"/>
                <a:gd name="connsiteX4" fmla="*/ 2990850 w 3315493"/>
                <a:gd name="connsiteY4" fmla="*/ 247651 h 552450"/>
                <a:gd name="connsiteX5" fmla="*/ 2990850 w 3315493"/>
                <a:gd name="connsiteY5" fmla="*/ 552450 h 552450"/>
                <a:gd name="connsiteX0" fmla="*/ 0 w 3130550"/>
                <a:gd name="connsiteY0" fmla="*/ 133351 h 552450"/>
                <a:gd name="connsiteX1" fmla="*/ 781050 w 3130550"/>
                <a:gd name="connsiteY1" fmla="*/ 19050 h 552450"/>
                <a:gd name="connsiteX2" fmla="*/ 1009650 w 3130550"/>
                <a:gd name="connsiteY2" fmla="*/ 247651 h 552450"/>
                <a:gd name="connsiteX3" fmla="*/ 2152650 w 3130550"/>
                <a:gd name="connsiteY3" fmla="*/ 19050 h 552450"/>
                <a:gd name="connsiteX4" fmla="*/ 2990850 w 3130550"/>
                <a:gd name="connsiteY4" fmla="*/ 247651 h 552450"/>
                <a:gd name="connsiteX5" fmla="*/ 2990850 w 3130550"/>
                <a:gd name="connsiteY5" fmla="*/ 552450 h 552450"/>
                <a:gd name="connsiteX0" fmla="*/ 0 w 3130550"/>
                <a:gd name="connsiteY0" fmla="*/ 133351 h 552450"/>
                <a:gd name="connsiteX1" fmla="*/ 781050 w 3130550"/>
                <a:gd name="connsiteY1" fmla="*/ 19050 h 552450"/>
                <a:gd name="connsiteX2" fmla="*/ 1771650 w 3130550"/>
                <a:gd name="connsiteY2" fmla="*/ 247650 h 552450"/>
                <a:gd name="connsiteX3" fmla="*/ 2152650 w 3130550"/>
                <a:gd name="connsiteY3" fmla="*/ 19050 h 552450"/>
                <a:gd name="connsiteX4" fmla="*/ 2990850 w 3130550"/>
                <a:gd name="connsiteY4" fmla="*/ 247651 h 552450"/>
                <a:gd name="connsiteX5" fmla="*/ 2990850 w 3130550"/>
                <a:gd name="connsiteY5" fmla="*/ 552450 h 552450"/>
                <a:gd name="connsiteX0" fmla="*/ 0 w 2990850"/>
                <a:gd name="connsiteY0" fmla="*/ 133351 h 247651"/>
                <a:gd name="connsiteX1" fmla="*/ 781050 w 2990850"/>
                <a:gd name="connsiteY1" fmla="*/ 19050 h 247651"/>
                <a:gd name="connsiteX2" fmla="*/ 1771650 w 2990850"/>
                <a:gd name="connsiteY2" fmla="*/ 247650 h 247651"/>
                <a:gd name="connsiteX3" fmla="*/ 2152650 w 2990850"/>
                <a:gd name="connsiteY3" fmla="*/ 19050 h 247651"/>
                <a:gd name="connsiteX4" fmla="*/ 2990850 w 2990850"/>
                <a:gd name="connsiteY4" fmla="*/ 247651 h 247651"/>
                <a:gd name="connsiteX0" fmla="*/ 0 w 2152650"/>
                <a:gd name="connsiteY0" fmla="*/ 133351 h 247650"/>
                <a:gd name="connsiteX1" fmla="*/ 781050 w 2152650"/>
                <a:gd name="connsiteY1" fmla="*/ 19050 h 247650"/>
                <a:gd name="connsiteX2" fmla="*/ 1771650 w 2152650"/>
                <a:gd name="connsiteY2" fmla="*/ 247650 h 247650"/>
                <a:gd name="connsiteX3" fmla="*/ 2152650 w 2152650"/>
                <a:gd name="connsiteY3" fmla="*/ 19050 h 247650"/>
                <a:gd name="connsiteX0" fmla="*/ 0 w 3219450"/>
                <a:gd name="connsiteY0" fmla="*/ 133351 h 247650"/>
                <a:gd name="connsiteX1" fmla="*/ 781050 w 3219450"/>
                <a:gd name="connsiteY1" fmla="*/ 19050 h 247650"/>
                <a:gd name="connsiteX2" fmla="*/ 1771650 w 3219450"/>
                <a:gd name="connsiteY2" fmla="*/ 247650 h 247650"/>
                <a:gd name="connsiteX3" fmla="*/ 3219450 w 3219450"/>
                <a:gd name="connsiteY3" fmla="*/ 19051 h 247650"/>
                <a:gd name="connsiteX0" fmla="*/ 60828 w 3280278"/>
                <a:gd name="connsiteY0" fmla="*/ 121725 h 236024"/>
                <a:gd name="connsiteX1" fmla="*/ 130175 w 3280278"/>
                <a:gd name="connsiteY1" fmla="*/ 191479 h 236024"/>
                <a:gd name="connsiteX2" fmla="*/ 841878 w 3280278"/>
                <a:gd name="connsiteY2" fmla="*/ 7424 h 236024"/>
                <a:gd name="connsiteX3" fmla="*/ 1832478 w 3280278"/>
                <a:gd name="connsiteY3" fmla="*/ 236024 h 236024"/>
                <a:gd name="connsiteX4" fmla="*/ 3280278 w 3280278"/>
                <a:gd name="connsiteY4" fmla="*/ 7425 h 236024"/>
                <a:gd name="connsiteX0" fmla="*/ 0 w 3150103"/>
                <a:gd name="connsiteY0" fmla="*/ 191479 h 236024"/>
                <a:gd name="connsiteX1" fmla="*/ 711703 w 3150103"/>
                <a:gd name="connsiteY1" fmla="*/ 7424 h 236024"/>
                <a:gd name="connsiteX2" fmla="*/ 1702303 w 3150103"/>
                <a:gd name="connsiteY2" fmla="*/ 236024 h 236024"/>
                <a:gd name="connsiteX3" fmla="*/ 3150103 w 3150103"/>
                <a:gd name="connsiteY3" fmla="*/ 7425 h 2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0103" h="236024">
                  <a:moveTo>
                    <a:pt x="0" y="191479"/>
                  </a:moveTo>
                  <a:cubicBezTo>
                    <a:pt x="130175" y="172429"/>
                    <a:pt x="427986" y="0"/>
                    <a:pt x="711703" y="7424"/>
                  </a:cubicBezTo>
                  <a:cubicBezTo>
                    <a:pt x="995420" y="14848"/>
                    <a:pt x="1295903" y="236024"/>
                    <a:pt x="1702303" y="236024"/>
                  </a:cubicBezTo>
                  <a:cubicBezTo>
                    <a:pt x="2108703" y="236024"/>
                    <a:pt x="2946903" y="7425"/>
                    <a:pt x="3150103" y="7425"/>
                  </a:cubicBezTo>
                </a:path>
              </a:pathLst>
            </a:custGeom>
            <a:ln w="22225">
              <a:solidFill>
                <a:srgbClr val="FF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 bwMode="auto">
            <a:xfrm rot="21195033">
              <a:off x="6156" y="3548411"/>
              <a:ext cx="3338482" cy="301740"/>
            </a:xfrm>
            <a:custGeom>
              <a:avLst/>
              <a:gdLst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52488 w 2500313"/>
                <a:gd name="connsiteY4" fmla="*/ 226219 h 264319"/>
                <a:gd name="connsiteX5" fmla="*/ 1042988 w 2500313"/>
                <a:gd name="connsiteY5" fmla="*/ 45244 h 264319"/>
                <a:gd name="connsiteX6" fmla="*/ 1243013 w 2500313"/>
                <a:gd name="connsiteY6" fmla="*/ 235744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42963 w 2500313"/>
                <a:gd name="connsiteY4" fmla="*/ 245269 h 264319"/>
                <a:gd name="connsiteX5" fmla="*/ 1042988 w 2500313"/>
                <a:gd name="connsiteY5" fmla="*/ 45244 h 264319"/>
                <a:gd name="connsiteX6" fmla="*/ 1243013 w 2500313"/>
                <a:gd name="connsiteY6" fmla="*/ 235744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42963 w 2500313"/>
                <a:gd name="connsiteY4" fmla="*/ 245269 h 264319"/>
                <a:gd name="connsiteX5" fmla="*/ 1042988 w 2500313"/>
                <a:gd name="connsiteY5" fmla="*/ 45244 h 264319"/>
                <a:gd name="connsiteX6" fmla="*/ 1262063 w 2500313"/>
                <a:gd name="connsiteY6" fmla="*/ 230982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6682 h 264319"/>
                <a:gd name="connsiteX1" fmla="*/ 233363 w 2500313"/>
                <a:gd name="connsiteY1" fmla="*/ 45244 h 264319"/>
                <a:gd name="connsiteX2" fmla="*/ 409575 w 2500313"/>
                <a:gd name="connsiteY2" fmla="*/ 226219 h 264319"/>
                <a:gd name="connsiteX3" fmla="*/ 604838 w 2500313"/>
                <a:gd name="connsiteY3" fmla="*/ 45244 h 264319"/>
                <a:gd name="connsiteX4" fmla="*/ 842963 w 2500313"/>
                <a:gd name="connsiteY4" fmla="*/ 245269 h 264319"/>
                <a:gd name="connsiteX5" fmla="*/ 1042988 w 2500313"/>
                <a:gd name="connsiteY5" fmla="*/ 45244 h 264319"/>
                <a:gd name="connsiteX6" fmla="*/ 1276351 w 2500313"/>
                <a:gd name="connsiteY6" fmla="*/ 230982 h 264319"/>
                <a:gd name="connsiteX7" fmla="*/ 1485900 w 2500313"/>
                <a:gd name="connsiteY7" fmla="*/ 35719 h 264319"/>
                <a:gd name="connsiteX8" fmla="*/ 1733550 w 2500313"/>
                <a:gd name="connsiteY8" fmla="*/ 259557 h 264319"/>
                <a:gd name="connsiteX9" fmla="*/ 2000250 w 2500313"/>
                <a:gd name="connsiteY9" fmla="*/ 7144 h 264319"/>
                <a:gd name="connsiteX10" fmla="*/ 2200275 w 2500313"/>
                <a:gd name="connsiteY10" fmla="*/ 216694 h 264319"/>
                <a:gd name="connsiteX11" fmla="*/ 2414588 w 2500313"/>
                <a:gd name="connsiteY11" fmla="*/ 40482 h 264319"/>
                <a:gd name="connsiteX12" fmla="*/ 2500313 w 2500313"/>
                <a:gd name="connsiteY12" fmla="*/ 16669 h 264319"/>
                <a:gd name="connsiteX0" fmla="*/ 0 w 2500313"/>
                <a:gd name="connsiteY0" fmla="*/ 115094 h 253206"/>
                <a:gd name="connsiteX1" fmla="*/ 233363 w 2500313"/>
                <a:gd name="connsiteY1" fmla="*/ 43656 h 253206"/>
                <a:gd name="connsiteX2" fmla="*/ 409575 w 2500313"/>
                <a:gd name="connsiteY2" fmla="*/ 224631 h 253206"/>
                <a:gd name="connsiteX3" fmla="*/ 604838 w 2500313"/>
                <a:gd name="connsiteY3" fmla="*/ 43656 h 253206"/>
                <a:gd name="connsiteX4" fmla="*/ 842963 w 2500313"/>
                <a:gd name="connsiteY4" fmla="*/ 243681 h 253206"/>
                <a:gd name="connsiteX5" fmla="*/ 1042988 w 2500313"/>
                <a:gd name="connsiteY5" fmla="*/ 43656 h 253206"/>
                <a:gd name="connsiteX6" fmla="*/ 1276351 w 2500313"/>
                <a:gd name="connsiteY6" fmla="*/ 229394 h 253206"/>
                <a:gd name="connsiteX7" fmla="*/ 1485900 w 2500313"/>
                <a:gd name="connsiteY7" fmla="*/ 34131 h 253206"/>
                <a:gd name="connsiteX8" fmla="*/ 1728788 w 2500313"/>
                <a:gd name="connsiteY8" fmla="*/ 248444 h 253206"/>
                <a:gd name="connsiteX9" fmla="*/ 2000250 w 2500313"/>
                <a:gd name="connsiteY9" fmla="*/ 5556 h 253206"/>
                <a:gd name="connsiteX10" fmla="*/ 2200275 w 2500313"/>
                <a:gd name="connsiteY10" fmla="*/ 215106 h 253206"/>
                <a:gd name="connsiteX11" fmla="*/ 2414588 w 2500313"/>
                <a:gd name="connsiteY11" fmla="*/ 38894 h 253206"/>
                <a:gd name="connsiteX12" fmla="*/ 2500313 w 2500313"/>
                <a:gd name="connsiteY12" fmla="*/ 15081 h 253206"/>
                <a:gd name="connsiteX0" fmla="*/ 0 w 2500313"/>
                <a:gd name="connsiteY0" fmla="*/ 109537 h 244475"/>
                <a:gd name="connsiteX1" fmla="*/ 233363 w 2500313"/>
                <a:gd name="connsiteY1" fmla="*/ 38099 h 244475"/>
                <a:gd name="connsiteX2" fmla="*/ 409575 w 2500313"/>
                <a:gd name="connsiteY2" fmla="*/ 219074 h 244475"/>
                <a:gd name="connsiteX3" fmla="*/ 604838 w 2500313"/>
                <a:gd name="connsiteY3" fmla="*/ 38099 h 244475"/>
                <a:gd name="connsiteX4" fmla="*/ 842963 w 2500313"/>
                <a:gd name="connsiteY4" fmla="*/ 238124 h 244475"/>
                <a:gd name="connsiteX5" fmla="*/ 1042988 w 2500313"/>
                <a:gd name="connsiteY5" fmla="*/ 38099 h 244475"/>
                <a:gd name="connsiteX6" fmla="*/ 1276351 w 2500313"/>
                <a:gd name="connsiteY6" fmla="*/ 223837 h 244475"/>
                <a:gd name="connsiteX7" fmla="*/ 1485900 w 2500313"/>
                <a:gd name="connsiteY7" fmla="*/ 28574 h 244475"/>
                <a:gd name="connsiteX8" fmla="*/ 1728788 w 2500313"/>
                <a:gd name="connsiteY8" fmla="*/ 242887 h 244475"/>
                <a:gd name="connsiteX9" fmla="*/ 1976438 w 2500313"/>
                <a:gd name="connsiteY9" fmla="*/ 19049 h 244475"/>
                <a:gd name="connsiteX10" fmla="*/ 2200275 w 2500313"/>
                <a:gd name="connsiteY10" fmla="*/ 209549 h 244475"/>
                <a:gd name="connsiteX11" fmla="*/ 2414588 w 2500313"/>
                <a:gd name="connsiteY11" fmla="*/ 33337 h 244475"/>
                <a:gd name="connsiteX12" fmla="*/ 2500313 w 2500313"/>
                <a:gd name="connsiteY12" fmla="*/ 9524 h 244475"/>
                <a:gd name="connsiteX0" fmla="*/ 0 w 2500313"/>
                <a:gd name="connsiteY0" fmla="*/ 113506 h 248444"/>
                <a:gd name="connsiteX1" fmla="*/ 233363 w 2500313"/>
                <a:gd name="connsiteY1" fmla="*/ 42068 h 248444"/>
                <a:gd name="connsiteX2" fmla="*/ 409575 w 2500313"/>
                <a:gd name="connsiteY2" fmla="*/ 223043 h 248444"/>
                <a:gd name="connsiteX3" fmla="*/ 604838 w 2500313"/>
                <a:gd name="connsiteY3" fmla="*/ 42068 h 248444"/>
                <a:gd name="connsiteX4" fmla="*/ 842963 w 2500313"/>
                <a:gd name="connsiteY4" fmla="*/ 242093 h 248444"/>
                <a:gd name="connsiteX5" fmla="*/ 1042988 w 2500313"/>
                <a:gd name="connsiteY5" fmla="*/ 42068 h 248444"/>
                <a:gd name="connsiteX6" fmla="*/ 1276351 w 2500313"/>
                <a:gd name="connsiteY6" fmla="*/ 227806 h 248444"/>
                <a:gd name="connsiteX7" fmla="*/ 1485900 w 2500313"/>
                <a:gd name="connsiteY7" fmla="*/ 32543 h 248444"/>
                <a:gd name="connsiteX8" fmla="*/ 1728788 w 2500313"/>
                <a:gd name="connsiteY8" fmla="*/ 246856 h 248444"/>
                <a:gd name="connsiteX9" fmla="*/ 1976438 w 2500313"/>
                <a:gd name="connsiteY9" fmla="*/ 23018 h 248444"/>
                <a:gd name="connsiteX10" fmla="*/ 2176463 w 2500313"/>
                <a:gd name="connsiteY10" fmla="*/ 237331 h 248444"/>
                <a:gd name="connsiteX11" fmla="*/ 2414588 w 2500313"/>
                <a:gd name="connsiteY11" fmla="*/ 37306 h 248444"/>
                <a:gd name="connsiteX12" fmla="*/ 2500313 w 2500313"/>
                <a:gd name="connsiteY12" fmla="*/ 13493 h 248444"/>
                <a:gd name="connsiteX0" fmla="*/ 0 w 2500313"/>
                <a:gd name="connsiteY0" fmla="*/ 125413 h 260351"/>
                <a:gd name="connsiteX1" fmla="*/ 233363 w 2500313"/>
                <a:gd name="connsiteY1" fmla="*/ 53975 h 260351"/>
                <a:gd name="connsiteX2" fmla="*/ 409575 w 2500313"/>
                <a:gd name="connsiteY2" fmla="*/ 234950 h 260351"/>
                <a:gd name="connsiteX3" fmla="*/ 604838 w 2500313"/>
                <a:gd name="connsiteY3" fmla="*/ 53975 h 260351"/>
                <a:gd name="connsiteX4" fmla="*/ 842963 w 2500313"/>
                <a:gd name="connsiteY4" fmla="*/ 254000 h 260351"/>
                <a:gd name="connsiteX5" fmla="*/ 1042988 w 2500313"/>
                <a:gd name="connsiteY5" fmla="*/ 53975 h 260351"/>
                <a:gd name="connsiteX6" fmla="*/ 1276351 w 2500313"/>
                <a:gd name="connsiteY6" fmla="*/ 239713 h 260351"/>
                <a:gd name="connsiteX7" fmla="*/ 1485900 w 2500313"/>
                <a:gd name="connsiteY7" fmla="*/ 44450 h 260351"/>
                <a:gd name="connsiteX8" fmla="*/ 1728788 w 2500313"/>
                <a:gd name="connsiteY8" fmla="*/ 258763 h 260351"/>
                <a:gd name="connsiteX9" fmla="*/ 1976438 w 2500313"/>
                <a:gd name="connsiteY9" fmla="*/ 34925 h 260351"/>
                <a:gd name="connsiteX10" fmla="*/ 2414588 w 2500313"/>
                <a:gd name="connsiteY10" fmla="*/ 49213 h 260351"/>
                <a:gd name="connsiteX11" fmla="*/ 2500313 w 2500313"/>
                <a:gd name="connsiteY11" fmla="*/ 25400 h 260351"/>
                <a:gd name="connsiteX0" fmla="*/ 0 w 2500313"/>
                <a:gd name="connsiteY0" fmla="*/ 125413 h 292894"/>
                <a:gd name="connsiteX1" fmla="*/ 233363 w 2500313"/>
                <a:gd name="connsiteY1" fmla="*/ 53975 h 292894"/>
                <a:gd name="connsiteX2" fmla="*/ 409575 w 2500313"/>
                <a:gd name="connsiteY2" fmla="*/ 234950 h 292894"/>
                <a:gd name="connsiteX3" fmla="*/ 604838 w 2500313"/>
                <a:gd name="connsiteY3" fmla="*/ 53975 h 292894"/>
                <a:gd name="connsiteX4" fmla="*/ 842963 w 2500313"/>
                <a:gd name="connsiteY4" fmla="*/ 254000 h 292894"/>
                <a:gd name="connsiteX5" fmla="*/ 1042988 w 2500313"/>
                <a:gd name="connsiteY5" fmla="*/ 53975 h 292894"/>
                <a:gd name="connsiteX6" fmla="*/ 1276351 w 2500313"/>
                <a:gd name="connsiteY6" fmla="*/ 239713 h 292894"/>
                <a:gd name="connsiteX7" fmla="*/ 1728788 w 2500313"/>
                <a:gd name="connsiteY7" fmla="*/ 258763 h 292894"/>
                <a:gd name="connsiteX8" fmla="*/ 1976438 w 2500313"/>
                <a:gd name="connsiteY8" fmla="*/ 34925 h 292894"/>
                <a:gd name="connsiteX9" fmla="*/ 2414588 w 2500313"/>
                <a:gd name="connsiteY9" fmla="*/ 49213 h 292894"/>
                <a:gd name="connsiteX10" fmla="*/ 2500313 w 2500313"/>
                <a:gd name="connsiteY10" fmla="*/ 25400 h 292894"/>
                <a:gd name="connsiteX0" fmla="*/ 0 w 2414588"/>
                <a:gd name="connsiteY0" fmla="*/ 125413 h 292894"/>
                <a:gd name="connsiteX1" fmla="*/ 233363 w 2414588"/>
                <a:gd name="connsiteY1" fmla="*/ 53975 h 292894"/>
                <a:gd name="connsiteX2" fmla="*/ 409575 w 2414588"/>
                <a:gd name="connsiteY2" fmla="*/ 234950 h 292894"/>
                <a:gd name="connsiteX3" fmla="*/ 604838 w 2414588"/>
                <a:gd name="connsiteY3" fmla="*/ 53975 h 292894"/>
                <a:gd name="connsiteX4" fmla="*/ 842963 w 2414588"/>
                <a:gd name="connsiteY4" fmla="*/ 254000 h 292894"/>
                <a:gd name="connsiteX5" fmla="*/ 1042988 w 2414588"/>
                <a:gd name="connsiteY5" fmla="*/ 53975 h 292894"/>
                <a:gd name="connsiteX6" fmla="*/ 1276351 w 2414588"/>
                <a:gd name="connsiteY6" fmla="*/ 239713 h 292894"/>
                <a:gd name="connsiteX7" fmla="*/ 1728788 w 2414588"/>
                <a:gd name="connsiteY7" fmla="*/ 258763 h 292894"/>
                <a:gd name="connsiteX8" fmla="*/ 1976438 w 2414588"/>
                <a:gd name="connsiteY8" fmla="*/ 34925 h 292894"/>
                <a:gd name="connsiteX9" fmla="*/ 2414588 w 2414588"/>
                <a:gd name="connsiteY9" fmla="*/ 49213 h 292894"/>
                <a:gd name="connsiteX0" fmla="*/ 0 w 2414588"/>
                <a:gd name="connsiteY0" fmla="*/ 89694 h 254794"/>
                <a:gd name="connsiteX1" fmla="*/ 233363 w 2414588"/>
                <a:gd name="connsiteY1" fmla="*/ 18256 h 254794"/>
                <a:gd name="connsiteX2" fmla="*/ 409575 w 2414588"/>
                <a:gd name="connsiteY2" fmla="*/ 199231 h 254794"/>
                <a:gd name="connsiteX3" fmla="*/ 604838 w 2414588"/>
                <a:gd name="connsiteY3" fmla="*/ 18256 h 254794"/>
                <a:gd name="connsiteX4" fmla="*/ 842963 w 2414588"/>
                <a:gd name="connsiteY4" fmla="*/ 218281 h 254794"/>
                <a:gd name="connsiteX5" fmla="*/ 1042988 w 2414588"/>
                <a:gd name="connsiteY5" fmla="*/ 18256 h 254794"/>
                <a:gd name="connsiteX6" fmla="*/ 1276351 w 2414588"/>
                <a:gd name="connsiteY6" fmla="*/ 203994 h 254794"/>
                <a:gd name="connsiteX7" fmla="*/ 1728788 w 2414588"/>
                <a:gd name="connsiteY7" fmla="*/ 223044 h 254794"/>
                <a:gd name="connsiteX8" fmla="*/ 2414588 w 2414588"/>
                <a:gd name="connsiteY8" fmla="*/ 13494 h 254794"/>
                <a:gd name="connsiteX0" fmla="*/ 0 w 2414588"/>
                <a:gd name="connsiteY0" fmla="*/ 102394 h 267494"/>
                <a:gd name="connsiteX1" fmla="*/ 233363 w 2414588"/>
                <a:gd name="connsiteY1" fmla="*/ 30956 h 267494"/>
                <a:gd name="connsiteX2" fmla="*/ 409575 w 2414588"/>
                <a:gd name="connsiteY2" fmla="*/ 211931 h 267494"/>
                <a:gd name="connsiteX3" fmla="*/ 604838 w 2414588"/>
                <a:gd name="connsiteY3" fmla="*/ 30956 h 267494"/>
                <a:gd name="connsiteX4" fmla="*/ 1042988 w 2414588"/>
                <a:gd name="connsiteY4" fmla="*/ 30956 h 267494"/>
                <a:gd name="connsiteX5" fmla="*/ 1276351 w 2414588"/>
                <a:gd name="connsiteY5" fmla="*/ 216694 h 267494"/>
                <a:gd name="connsiteX6" fmla="*/ 1728788 w 2414588"/>
                <a:gd name="connsiteY6" fmla="*/ 235744 h 267494"/>
                <a:gd name="connsiteX7" fmla="*/ 2414588 w 2414588"/>
                <a:gd name="connsiteY7" fmla="*/ 26194 h 267494"/>
                <a:gd name="connsiteX0" fmla="*/ 0 w 2414588"/>
                <a:gd name="connsiteY0" fmla="*/ 102394 h 267494"/>
                <a:gd name="connsiteX1" fmla="*/ 233363 w 2414588"/>
                <a:gd name="connsiteY1" fmla="*/ 30956 h 267494"/>
                <a:gd name="connsiteX2" fmla="*/ 604838 w 2414588"/>
                <a:gd name="connsiteY2" fmla="*/ 30956 h 267494"/>
                <a:gd name="connsiteX3" fmla="*/ 1042988 w 2414588"/>
                <a:gd name="connsiteY3" fmla="*/ 30956 h 267494"/>
                <a:gd name="connsiteX4" fmla="*/ 1276351 w 2414588"/>
                <a:gd name="connsiteY4" fmla="*/ 216694 h 267494"/>
                <a:gd name="connsiteX5" fmla="*/ 1728788 w 2414588"/>
                <a:gd name="connsiteY5" fmla="*/ 235744 h 267494"/>
                <a:gd name="connsiteX6" fmla="*/ 2414588 w 2414588"/>
                <a:gd name="connsiteY6" fmla="*/ 26194 h 267494"/>
                <a:gd name="connsiteX0" fmla="*/ 0 w 2414588"/>
                <a:gd name="connsiteY0" fmla="*/ 105569 h 239713"/>
                <a:gd name="connsiteX1" fmla="*/ 233363 w 2414588"/>
                <a:gd name="connsiteY1" fmla="*/ 34131 h 239713"/>
                <a:gd name="connsiteX2" fmla="*/ 604838 w 2414588"/>
                <a:gd name="connsiteY2" fmla="*/ 34131 h 239713"/>
                <a:gd name="connsiteX3" fmla="*/ 1042988 w 2414588"/>
                <a:gd name="connsiteY3" fmla="*/ 34131 h 239713"/>
                <a:gd name="connsiteX4" fmla="*/ 1728788 w 2414588"/>
                <a:gd name="connsiteY4" fmla="*/ 238919 h 239713"/>
                <a:gd name="connsiteX5" fmla="*/ 2414588 w 2414588"/>
                <a:gd name="connsiteY5" fmla="*/ 29369 h 239713"/>
                <a:gd name="connsiteX0" fmla="*/ 0 w 2414588"/>
                <a:gd name="connsiteY0" fmla="*/ 90488 h 224632"/>
                <a:gd name="connsiteX1" fmla="*/ 233363 w 2414588"/>
                <a:gd name="connsiteY1" fmla="*/ 19050 h 224632"/>
                <a:gd name="connsiteX2" fmla="*/ 1009650 w 2414588"/>
                <a:gd name="connsiteY2" fmla="*/ 204788 h 224632"/>
                <a:gd name="connsiteX3" fmla="*/ 1042988 w 2414588"/>
                <a:gd name="connsiteY3" fmla="*/ 19050 h 224632"/>
                <a:gd name="connsiteX4" fmla="*/ 1728788 w 2414588"/>
                <a:gd name="connsiteY4" fmla="*/ 223838 h 224632"/>
                <a:gd name="connsiteX5" fmla="*/ 2414588 w 2414588"/>
                <a:gd name="connsiteY5" fmla="*/ 14288 h 224632"/>
                <a:gd name="connsiteX0" fmla="*/ 0 w 2414588"/>
                <a:gd name="connsiteY0" fmla="*/ 133351 h 267495"/>
                <a:gd name="connsiteX1" fmla="*/ 781050 w 2414588"/>
                <a:gd name="connsiteY1" fmla="*/ 19050 h 267495"/>
                <a:gd name="connsiteX2" fmla="*/ 1009650 w 2414588"/>
                <a:gd name="connsiteY2" fmla="*/ 247651 h 267495"/>
                <a:gd name="connsiteX3" fmla="*/ 1042988 w 2414588"/>
                <a:gd name="connsiteY3" fmla="*/ 61913 h 267495"/>
                <a:gd name="connsiteX4" fmla="*/ 1728788 w 2414588"/>
                <a:gd name="connsiteY4" fmla="*/ 266701 h 267495"/>
                <a:gd name="connsiteX5" fmla="*/ 2414588 w 2414588"/>
                <a:gd name="connsiteY5" fmla="*/ 57151 h 267495"/>
                <a:gd name="connsiteX0" fmla="*/ 0 w 1728788"/>
                <a:gd name="connsiteY0" fmla="*/ 133351 h 267495"/>
                <a:gd name="connsiteX1" fmla="*/ 781050 w 1728788"/>
                <a:gd name="connsiteY1" fmla="*/ 19050 h 267495"/>
                <a:gd name="connsiteX2" fmla="*/ 1009650 w 1728788"/>
                <a:gd name="connsiteY2" fmla="*/ 247651 h 267495"/>
                <a:gd name="connsiteX3" fmla="*/ 1042988 w 1728788"/>
                <a:gd name="connsiteY3" fmla="*/ 61913 h 267495"/>
                <a:gd name="connsiteX4" fmla="*/ 1728788 w 1728788"/>
                <a:gd name="connsiteY4" fmla="*/ 266701 h 267495"/>
                <a:gd name="connsiteX0" fmla="*/ 0 w 3105150"/>
                <a:gd name="connsiteY0" fmla="*/ 133351 h 281782"/>
                <a:gd name="connsiteX1" fmla="*/ 781050 w 3105150"/>
                <a:gd name="connsiteY1" fmla="*/ 19050 h 281782"/>
                <a:gd name="connsiteX2" fmla="*/ 1009650 w 3105150"/>
                <a:gd name="connsiteY2" fmla="*/ 247651 h 281782"/>
                <a:gd name="connsiteX3" fmla="*/ 1042988 w 3105150"/>
                <a:gd name="connsiteY3" fmla="*/ 61913 h 281782"/>
                <a:gd name="connsiteX4" fmla="*/ 2990850 w 3105150"/>
                <a:gd name="connsiteY4" fmla="*/ 247651 h 281782"/>
                <a:gd name="connsiteX5" fmla="*/ 1728788 w 3105150"/>
                <a:gd name="connsiteY5" fmla="*/ 266701 h 281782"/>
                <a:gd name="connsiteX0" fmla="*/ 0 w 3315493"/>
                <a:gd name="connsiteY0" fmla="*/ 133351 h 552450"/>
                <a:gd name="connsiteX1" fmla="*/ 781050 w 3315493"/>
                <a:gd name="connsiteY1" fmla="*/ 19050 h 552450"/>
                <a:gd name="connsiteX2" fmla="*/ 1009650 w 3315493"/>
                <a:gd name="connsiteY2" fmla="*/ 247651 h 552450"/>
                <a:gd name="connsiteX3" fmla="*/ 1042988 w 3315493"/>
                <a:gd name="connsiteY3" fmla="*/ 61913 h 552450"/>
                <a:gd name="connsiteX4" fmla="*/ 2990850 w 3315493"/>
                <a:gd name="connsiteY4" fmla="*/ 247651 h 552450"/>
                <a:gd name="connsiteX5" fmla="*/ 2990850 w 3315493"/>
                <a:gd name="connsiteY5" fmla="*/ 552450 h 552450"/>
                <a:gd name="connsiteX0" fmla="*/ 0 w 3130550"/>
                <a:gd name="connsiteY0" fmla="*/ 133351 h 552450"/>
                <a:gd name="connsiteX1" fmla="*/ 781050 w 3130550"/>
                <a:gd name="connsiteY1" fmla="*/ 19050 h 552450"/>
                <a:gd name="connsiteX2" fmla="*/ 1009650 w 3130550"/>
                <a:gd name="connsiteY2" fmla="*/ 247651 h 552450"/>
                <a:gd name="connsiteX3" fmla="*/ 2152650 w 3130550"/>
                <a:gd name="connsiteY3" fmla="*/ 19050 h 552450"/>
                <a:gd name="connsiteX4" fmla="*/ 2990850 w 3130550"/>
                <a:gd name="connsiteY4" fmla="*/ 247651 h 552450"/>
                <a:gd name="connsiteX5" fmla="*/ 2990850 w 3130550"/>
                <a:gd name="connsiteY5" fmla="*/ 552450 h 552450"/>
                <a:gd name="connsiteX0" fmla="*/ 0 w 3130550"/>
                <a:gd name="connsiteY0" fmla="*/ 133351 h 552450"/>
                <a:gd name="connsiteX1" fmla="*/ 781050 w 3130550"/>
                <a:gd name="connsiteY1" fmla="*/ 19050 h 552450"/>
                <a:gd name="connsiteX2" fmla="*/ 1771650 w 3130550"/>
                <a:gd name="connsiteY2" fmla="*/ 247650 h 552450"/>
                <a:gd name="connsiteX3" fmla="*/ 2152650 w 3130550"/>
                <a:gd name="connsiteY3" fmla="*/ 19050 h 552450"/>
                <a:gd name="connsiteX4" fmla="*/ 2990850 w 3130550"/>
                <a:gd name="connsiteY4" fmla="*/ 247651 h 552450"/>
                <a:gd name="connsiteX5" fmla="*/ 2990850 w 3130550"/>
                <a:gd name="connsiteY5" fmla="*/ 552450 h 552450"/>
                <a:gd name="connsiteX0" fmla="*/ 0 w 2990850"/>
                <a:gd name="connsiteY0" fmla="*/ 133351 h 247651"/>
                <a:gd name="connsiteX1" fmla="*/ 781050 w 2990850"/>
                <a:gd name="connsiteY1" fmla="*/ 19050 h 247651"/>
                <a:gd name="connsiteX2" fmla="*/ 1771650 w 2990850"/>
                <a:gd name="connsiteY2" fmla="*/ 247650 h 247651"/>
                <a:gd name="connsiteX3" fmla="*/ 2152650 w 2990850"/>
                <a:gd name="connsiteY3" fmla="*/ 19050 h 247651"/>
                <a:gd name="connsiteX4" fmla="*/ 2990850 w 2990850"/>
                <a:gd name="connsiteY4" fmla="*/ 247651 h 247651"/>
                <a:gd name="connsiteX0" fmla="*/ 0 w 2152650"/>
                <a:gd name="connsiteY0" fmla="*/ 133351 h 247650"/>
                <a:gd name="connsiteX1" fmla="*/ 781050 w 2152650"/>
                <a:gd name="connsiteY1" fmla="*/ 19050 h 247650"/>
                <a:gd name="connsiteX2" fmla="*/ 1771650 w 2152650"/>
                <a:gd name="connsiteY2" fmla="*/ 247650 h 247650"/>
                <a:gd name="connsiteX3" fmla="*/ 2152650 w 2152650"/>
                <a:gd name="connsiteY3" fmla="*/ 19050 h 247650"/>
                <a:gd name="connsiteX0" fmla="*/ 0 w 3219450"/>
                <a:gd name="connsiteY0" fmla="*/ 133351 h 247650"/>
                <a:gd name="connsiteX1" fmla="*/ 781050 w 3219450"/>
                <a:gd name="connsiteY1" fmla="*/ 19050 h 247650"/>
                <a:gd name="connsiteX2" fmla="*/ 1771650 w 3219450"/>
                <a:gd name="connsiteY2" fmla="*/ 247650 h 247650"/>
                <a:gd name="connsiteX3" fmla="*/ 3219450 w 3219450"/>
                <a:gd name="connsiteY3" fmla="*/ 19051 h 247650"/>
                <a:gd name="connsiteX0" fmla="*/ 0 w 2438400"/>
                <a:gd name="connsiteY0" fmla="*/ 0 h 228600"/>
                <a:gd name="connsiteX1" fmla="*/ 990600 w 2438400"/>
                <a:gd name="connsiteY1" fmla="*/ 228600 h 228600"/>
                <a:gd name="connsiteX2" fmla="*/ 2438400 w 2438400"/>
                <a:gd name="connsiteY2" fmla="*/ 1 h 228600"/>
                <a:gd name="connsiteX0" fmla="*/ 0 w 2438400"/>
                <a:gd name="connsiteY0" fmla="*/ 0 h 209550"/>
                <a:gd name="connsiteX1" fmla="*/ 1733550 w 2438400"/>
                <a:gd name="connsiteY1" fmla="*/ 209550 h 209550"/>
                <a:gd name="connsiteX2" fmla="*/ 2438400 w 2438400"/>
                <a:gd name="connsiteY2" fmla="*/ 1 h 209550"/>
                <a:gd name="connsiteX0" fmla="*/ 0 w 3070225"/>
                <a:gd name="connsiteY0" fmla="*/ 53975 h 265113"/>
                <a:gd name="connsiteX1" fmla="*/ 1733550 w 3070225"/>
                <a:gd name="connsiteY1" fmla="*/ 263525 h 265113"/>
                <a:gd name="connsiteX2" fmla="*/ 2952750 w 3070225"/>
                <a:gd name="connsiteY2" fmla="*/ 34925 h 265113"/>
                <a:gd name="connsiteX3" fmla="*/ 2438400 w 3070225"/>
                <a:gd name="connsiteY3" fmla="*/ 53976 h 265113"/>
                <a:gd name="connsiteX0" fmla="*/ 0 w 2952750"/>
                <a:gd name="connsiteY0" fmla="*/ 19050 h 230188"/>
                <a:gd name="connsiteX1" fmla="*/ 1733550 w 2952750"/>
                <a:gd name="connsiteY1" fmla="*/ 228600 h 230188"/>
                <a:gd name="connsiteX2" fmla="*/ 2952750 w 2952750"/>
                <a:gd name="connsiteY2" fmla="*/ 0 h 230188"/>
                <a:gd name="connsiteX0" fmla="*/ 0 w 3151981"/>
                <a:gd name="connsiteY0" fmla="*/ 55563 h 266701"/>
                <a:gd name="connsiteX1" fmla="*/ 1733550 w 3151981"/>
                <a:gd name="connsiteY1" fmla="*/ 265113 h 266701"/>
                <a:gd name="connsiteX2" fmla="*/ 2952750 w 3151981"/>
                <a:gd name="connsiteY2" fmla="*/ 36513 h 266701"/>
                <a:gd name="connsiteX3" fmla="*/ 2928938 w 3151981"/>
                <a:gd name="connsiteY3" fmla="*/ 46038 h 266701"/>
                <a:gd name="connsiteX0" fmla="*/ 0 w 3337719"/>
                <a:gd name="connsiteY0" fmla="*/ 60325 h 271463"/>
                <a:gd name="connsiteX1" fmla="*/ 1733550 w 3337719"/>
                <a:gd name="connsiteY1" fmla="*/ 269875 h 271463"/>
                <a:gd name="connsiteX2" fmla="*/ 2952750 w 3337719"/>
                <a:gd name="connsiteY2" fmla="*/ 41275 h 271463"/>
                <a:gd name="connsiteX3" fmla="*/ 3333750 w 3337719"/>
                <a:gd name="connsiteY3" fmla="*/ 117476 h 271463"/>
                <a:gd name="connsiteX4" fmla="*/ 2928938 w 3337719"/>
                <a:gd name="connsiteY4" fmla="*/ 50800 h 271463"/>
                <a:gd name="connsiteX0" fmla="*/ 0 w 3337719"/>
                <a:gd name="connsiteY0" fmla="*/ 60325 h 271463"/>
                <a:gd name="connsiteX1" fmla="*/ 1733550 w 3337719"/>
                <a:gd name="connsiteY1" fmla="*/ 269875 h 271463"/>
                <a:gd name="connsiteX2" fmla="*/ 2952750 w 3337719"/>
                <a:gd name="connsiteY2" fmla="*/ 41275 h 271463"/>
                <a:gd name="connsiteX3" fmla="*/ 3333750 w 3337719"/>
                <a:gd name="connsiteY3" fmla="*/ 117476 h 271463"/>
                <a:gd name="connsiteX0" fmla="*/ 0 w 3337719"/>
                <a:gd name="connsiteY0" fmla="*/ 60324 h 271462"/>
                <a:gd name="connsiteX1" fmla="*/ 1733550 w 3337719"/>
                <a:gd name="connsiteY1" fmla="*/ 269874 h 271462"/>
                <a:gd name="connsiteX2" fmla="*/ 2724150 w 3337719"/>
                <a:gd name="connsiteY2" fmla="*/ 41275 h 271462"/>
                <a:gd name="connsiteX3" fmla="*/ 3333750 w 3337719"/>
                <a:gd name="connsiteY3" fmla="*/ 117475 h 271462"/>
                <a:gd name="connsiteX0" fmla="*/ 0 w 3337719"/>
                <a:gd name="connsiteY0" fmla="*/ 60324 h 271462"/>
                <a:gd name="connsiteX1" fmla="*/ 1504950 w 3337719"/>
                <a:gd name="connsiteY1" fmla="*/ 269874 h 271462"/>
                <a:gd name="connsiteX2" fmla="*/ 2724150 w 3337719"/>
                <a:gd name="connsiteY2" fmla="*/ 41275 h 271462"/>
                <a:gd name="connsiteX3" fmla="*/ 3333750 w 3337719"/>
                <a:gd name="connsiteY3" fmla="*/ 117475 h 271462"/>
                <a:gd name="connsiteX0" fmla="*/ 0 w 3337719"/>
                <a:gd name="connsiteY0" fmla="*/ 60324 h 301696"/>
                <a:gd name="connsiteX1" fmla="*/ 1187017 w 3337719"/>
                <a:gd name="connsiteY1" fmla="*/ 300108 h 301696"/>
                <a:gd name="connsiteX2" fmla="*/ 2724150 w 3337719"/>
                <a:gd name="connsiteY2" fmla="*/ 41275 h 301696"/>
                <a:gd name="connsiteX3" fmla="*/ 3333750 w 3337719"/>
                <a:gd name="connsiteY3" fmla="*/ 117475 h 30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7719" h="301696">
                  <a:moveTo>
                    <a:pt x="0" y="60324"/>
                  </a:moveTo>
                  <a:cubicBezTo>
                    <a:pt x="295275" y="79374"/>
                    <a:pt x="780617" y="300108"/>
                    <a:pt x="1187017" y="300108"/>
                  </a:cubicBezTo>
                  <a:cubicBezTo>
                    <a:pt x="1587861" y="301696"/>
                    <a:pt x="2606675" y="76200"/>
                    <a:pt x="2724150" y="41275"/>
                  </a:cubicBezTo>
                  <a:cubicBezTo>
                    <a:pt x="2941638" y="0"/>
                    <a:pt x="3337719" y="115888"/>
                    <a:pt x="3333750" y="117475"/>
                  </a:cubicBezTo>
                </a:path>
              </a:pathLst>
            </a:custGeom>
            <a:ln w="22225">
              <a:solidFill>
                <a:srgbClr val="FF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7" name="Chord 16"/>
          <p:cNvSpPr/>
          <p:nvPr/>
        </p:nvSpPr>
        <p:spPr bwMode="auto">
          <a:xfrm>
            <a:off x="-1828800" y="989013"/>
            <a:ext cx="2667000" cy="2667000"/>
          </a:xfrm>
          <a:prstGeom prst="chord">
            <a:avLst>
              <a:gd name="adj1" fmla="val 17505001"/>
              <a:gd name="adj2" fmla="val 4088404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52" name="Freeform 6"/>
          <p:cNvSpPr>
            <a:spLocks/>
          </p:cNvSpPr>
          <p:nvPr/>
        </p:nvSpPr>
        <p:spPr bwMode="auto">
          <a:xfrm rot="5400000">
            <a:off x="1875632" y="2086768"/>
            <a:ext cx="2743200" cy="550863"/>
          </a:xfrm>
          <a:custGeom>
            <a:avLst/>
            <a:gdLst>
              <a:gd name="T0" fmla="*/ 2147483647 w 1296"/>
              <a:gd name="T1" fmla="*/ 0 h 144"/>
              <a:gd name="T2" fmla="*/ 0 w 1296"/>
              <a:gd name="T3" fmla="*/ 2147483647 h 144"/>
              <a:gd name="T4" fmla="*/ 2147483647 w 1296"/>
              <a:gd name="T5" fmla="*/ 2147483647 h 144"/>
              <a:gd name="T6" fmla="*/ 2147483647 w 1296"/>
              <a:gd name="T7" fmla="*/ 0 h 144"/>
              <a:gd name="T8" fmla="*/ 2147483647 w 1296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6"/>
              <a:gd name="T16" fmla="*/ 0 h 144"/>
              <a:gd name="T17" fmla="*/ 1296 w 1296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6" h="144">
                <a:moveTo>
                  <a:pt x="336" y="0"/>
                </a:moveTo>
                <a:lnTo>
                  <a:pt x="0" y="144"/>
                </a:lnTo>
                <a:lnTo>
                  <a:pt x="1056" y="144"/>
                </a:lnTo>
                <a:lnTo>
                  <a:pt x="1296" y="0"/>
                </a:lnTo>
                <a:lnTo>
                  <a:pt x="336" y="0"/>
                </a:lnTo>
                <a:close/>
              </a:path>
            </a:pathLst>
          </a:custGeom>
          <a:noFill/>
          <a:ln w="22225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791200" y="3276600"/>
            <a:ext cx="312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...and cascade from large to small eddies, eventually dissipating to heat the plasma.</a:t>
            </a:r>
            <a:endParaRPr lang="en-US" sz="1800" b="1" baseline="-22000">
              <a:solidFill>
                <a:srgbClr val="FFFFCC"/>
              </a:solidFill>
              <a:cs typeface="Times New Roman" pitchFamily="18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88900" y="4191000"/>
            <a:ext cx="8839200" cy="1673225"/>
            <a:chOff x="89647" y="4269635"/>
            <a:chExt cx="8839200" cy="1673965"/>
          </a:xfrm>
        </p:grpSpPr>
        <p:pic>
          <p:nvPicPr>
            <p:cNvPr id="10255" name="Picture 3" descr="eqns_qheat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4764407"/>
              <a:ext cx="7924800" cy="1179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6" name="Text Box 1027"/>
            <p:cNvSpPr txBox="1">
              <a:spLocks noChangeArrowheads="1"/>
            </p:cNvSpPr>
            <p:nvPr/>
          </p:nvSpPr>
          <p:spPr bwMode="auto">
            <a:xfrm>
              <a:off x="89647" y="4269635"/>
              <a:ext cx="8839200" cy="37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>
                <a:lnSpc>
                  <a:spcPct val="93000"/>
                </a:lnSpc>
                <a:spcBef>
                  <a:spcPts val="1000"/>
                </a:spcBef>
                <a:buSzPct val="115000"/>
                <a:buFontTx/>
                <a:buChar char="•"/>
              </a:pPr>
              <a:r>
                <a:rPr lang="en-US" sz="2000" i="0" dirty="0">
                  <a:solidFill>
                    <a:srgbClr val="FFFFCC"/>
                  </a:solidFill>
                </a:rPr>
                <a:t>MHD simulations inspire “phenomenological” </a:t>
              </a:r>
              <a:r>
                <a:rPr lang="en-US" sz="2000" i="0" dirty="0" err="1">
                  <a:solidFill>
                    <a:srgbClr val="FFFFCC"/>
                  </a:solidFill>
                </a:rPr>
                <a:t>scalings</a:t>
              </a:r>
              <a:r>
                <a:rPr lang="en-US" sz="2000" i="0" dirty="0">
                  <a:solidFill>
                    <a:srgbClr val="FFFFCC"/>
                  </a:solidFill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0" y="1371600"/>
            <a:ext cx="4351421" cy="4648200"/>
            <a:chOff x="136358" y="1447800"/>
            <a:chExt cx="4351421" cy="4648200"/>
          </a:xfrm>
        </p:grpSpPr>
        <p:sp>
          <p:nvSpPr>
            <p:cNvPr id="8195" name="Text Box 1027"/>
            <p:cNvSpPr txBox="1">
              <a:spLocks noChangeArrowheads="1"/>
            </p:cNvSpPr>
            <p:nvPr/>
          </p:nvSpPr>
          <p:spPr bwMode="auto">
            <a:xfrm>
              <a:off x="136358" y="1447800"/>
              <a:ext cx="4351421" cy="112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>
                <a:lnSpc>
                  <a:spcPct val="91000"/>
                </a:lnSpc>
                <a:spcBef>
                  <a:spcPts val="1000"/>
                </a:spcBef>
                <a:buSzPct val="115000"/>
                <a:buFontTx/>
                <a:buChar char="•"/>
              </a:pPr>
              <a:r>
                <a:rPr lang="en-US" sz="2000" i="0" dirty="0">
                  <a:solidFill>
                    <a:srgbClr val="FFFFCC"/>
                  </a:solidFill>
                </a:rPr>
                <a:t>Mass flux depends on the area covered by </a:t>
              </a:r>
              <a:r>
                <a:rPr lang="en-US" sz="2000" b="1" i="0" dirty="0">
                  <a:solidFill>
                    <a:srgbClr val="FC7E56"/>
                  </a:solidFill>
                </a:rPr>
                <a:t>open</a:t>
              </a:r>
              <a:r>
                <a:rPr lang="en-US" sz="2000" i="0" dirty="0">
                  <a:solidFill>
                    <a:srgbClr val="FFFFCC"/>
                  </a:solidFill>
                </a:rPr>
                <a:t> field lines at the TR:</a:t>
              </a:r>
            </a:p>
            <a:p>
              <a:pPr marL="169863" indent="-169863" algn="ctr">
                <a:lnSpc>
                  <a:spcPct val="91000"/>
                </a:lnSpc>
                <a:spcBef>
                  <a:spcPts val="600"/>
                </a:spcBef>
                <a:buSzPct val="115000"/>
              </a:pPr>
              <a:r>
                <a:rPr lang="en-US" sz="2800" dirty="0">
                  <a:solidFill>
                    <a:srgbClr val="FFFFCC"/>
                  </a:solidFill>
                </a:rPr>
                <a:t>A</a:t>
              </a:r>
              <a:r>
                <a:rPr lang="en-US" sz="2800" i="0" dirty="0">
                  <a:solidFill>
                    <a:srgbClr val="FFFFCC"/>
                  </a:solidFill>
                </a:rPr>
                <a:t> = 4</a:t>
              </a:r>
              <a:r>
                <a:rPr lang="el-GR" sz="2800" i="0" dirty="0">
                  <a:solidFill>
                    <a:srgbClr val="FFFFCC"/>
                  </a:solidFill>
                </a:rPr>
                <a:t>π</a:t>
              </a:r>
              <a:r>
                <a:rPr lang="en-US" sz="2800" dirty="0">
                  <a:solidFill>
                    <a:srgbClr val="FFFFCC"/>
                  </a:solidFill>
                </a:rPr>
                <a:t>r</a:t>
              </a:r>
              <a:r>
                <a:rPr lang="en-US" sz="2800" i="0" baseline="30000" dirty="0">
                  <a:solidFill>
                    <a:srgbClr val="FFFFCC"/>
                  </a:solidFill>
                </a:rPr>
                <a:t>2</a:t>
              </a:r>
              <a:r>
                <a:rPr lang="en-US" sz="2800" i="0" dirty="0">
                  <a:solidFill>
                    <a:srgbClr val="FFFFCC"/>
                  </a:solidFill>
                </a:rPr>
                <a:t> </a:t>
              </a:r>
              <a:r>
                <a:rPr lang="en-US" sz="2800" dirty="0">
                  <a:solidFill>
                    <a:srgbClr val="FFFFCC"/>
                  </a:solidFill>
                </a:rPr>
                <a:t>f</a:t>
              </a:r>
            </a:p>
          </p:txBody>
        </p:sp>
        <p:pic>
          <p:nvPicPr>
            <p:cNvPr id="8197" name="Picture 18" descr="fig03_flux_tube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9738" y="2578100"/>
              <a:ext cx="3751262" cy="351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8" name="TextBox 20"/>
            <p:cNvSpPr txBox="1">
              <a:spLocks noChangeArrowheads="1"/>
            </p:cNvSpPr>
            <p:nvPr/>
          </p:nvSpPr>
          <p:spPr bwMode="auto">
            <a:xfrm>
              <a:off x="1828800" y="4249737"/>
              <a:ext cx="1447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f </a:t>
              </a:r>
              <a:r>
                <a:rPr lang="en-US" i="0" baseline="-25000" dirty="0"/>
                <a:t>TR</a:t>
              </a:r>
              <a:r>
                <a:rPr lang="en-US" dirty="0"/>
                <a:t> ≈ f</a:t>
              </a:r>
              <a:r>
                <a:rPr lang="en-US" sz="2800" baseline="-40000" dirty="0"/>
                <a:t>*</a:t>
              </a:r>
              <a:r>
                <a:rPr lang="el-GR" sz="2800" baseline="30000" dirty="0"/>
                <a:t>θ</a:t>
              </a:r>
              <a:endParaRPr lang="en-US" sz="2800" baseline="30000" dirty="0"/>
            </a:p>
          </p:txBody>
        </p:sp>
        <p:sp>
          <p:nvSpPr>
            <p:cNvPr id="8199" name="TextBox 21"/>
            <p:cNvSpPr txBox="1">
              <a:spLocks noChangeArrowheads="1"/>
            </p:cNvSpPr>
            <p:nvPr/>
          </p:nvSpPr>
          <p:spPr bwMode="auto">
            <a:xfrm>
              <a:off x="2895600" y="2649538"/>
              <a:ext cx="11430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f </a:t>
              </a:r>
              <a:r>
                <a:rPr lang="en-US" sz="2800" i="0" baseline="-25000" dirty="0"/>
                <a:t>∞ </a:t>
              </a:r>
              <a:r>
                <a:rPr lang="en-US" i="0" dirty="0"/>
                <a:t>→ 1</a:t>
              </a:r>
              <a:endParaRPr lang="en-US" sz="2800" dirty="0"/>
            </a:p>
          </p:txBody>
        </p:sp>
        <p:sp>
          <p:nvSpPr>
            <p:cNvPr id="8200" name="TextBox 22"/>
            <p:cNvSpPr txBox="1">
              <a:spLocks noChangeArrowheads="1"/>
            </p:cNvSpPr>
            <p:nvPr/>
          </p:nvSpPr>
          <p:spPr bwMode="auto">
            <a:xfrm>
              <a:off x="1038225" y="5087937"/>
              <a:ext cx="60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f</a:t>
              </a:r>
              <a:r>
                <a:rPr lang="en-US" sz="2800" baseline="-40000" dirty="0"/>
                <a:t>*</a:t>
              </a:r>
              <a:endParaRPr lang="en-US" sz="2800" baseline="30000" dirty="0"/>
            </a:p>
          </p:txBody>
        </p:sp>
        <p:sp>
          <p:nvSpPr>
            <p:cNvPr id="8196" name="Text Box 1027"/>
            <p:cNvSpPr txBox="1">
              <a:spLocks noChangeArrowheads="1"/>
            </p:cNvSpPr>
            <p:nvPr/>
          </p:nvSpPr>
          <p:spPr bwMode="auto">
            <a:xfrm>
              <a:off x="2438400" y="5504732"/>
              <a:ext cx="1676400" cy="349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3000"/>
                </a:lnSpc>
                <a:spcBef>
                  <a:spcPts val="1000"/>
                </a:spcBef>
                <a:buSzPct val="115000"/>
              </a:pPr>
              <a:r>
                <a:rPr lang="el-GR" sz="1800" b="1" dirty="0" smtClean="0">
                  <a:solidFill>
                    <a:srgbClr val="CC0000"/>
                  </a:solidFill>
                </a:rPr>
                <a:t>θ</a:t>
              </a:r>
              <a:r>
                <a:rPr lang="en-US" sz="1800" b="1" i="0" dirty="0" smtClean="0">
                  <a:solidFill>
                    <a:srgbClr val="CC0000"/>
                  </a:solidFill>
                </a:rPr>
                <a:t> </a:t>
              </a:r>
              <a:r>
                <a:rPr lang="el-GR" sz="1800" b="1" i="0" dirty="0">
                  <a:solidFill>
                    <a:srgbClr val="CC0000"/>
                  </a:solidFill>
                </a:rPr>
                <a:t>≈</a:t>
              </a:r>
              <a:r>
                <a:rPr lang="en-US" sz="1800" b="1" i="0" dirty="0">
                  <a:solidFill>
                    <a:srgbClr val="CC0000"/>
                  </a:solidFill>
                </a:rPr>
                <a:t> 0.3 to 0.5</a:t>
              </a:r>
            </a:p>
          </p:txBody>
        </p:sp>
      </p:grpSp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Open magnetic flux tubes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72000" y="1371600"/>
            <a:ext cx="4419600" cy="4648200"/>
            <a:chOff x="4572000" y="1447800"/>
            <a:chExt cx="4419600" cy="4648200"/>
          </a:xfrm>
        </p:grpSpPr>
        <p:sp>
          <p:nvSpPr>
            <p:cNvPr id="8202" name="Text Box 1027"/>
            <p:cNvSpPr txBox="1">
              <a:spLocks noChangeArrowheads="1"/>
            </p:cNvSpPr>
            <p:nvPr/>
          </p:nvSpPr>
          <p:spPr bwMode="auto">
            <a:xfrm>
              <a:off x="4572000" y="1447800"/>
              <a:ext cx="4419600" cy="951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>
                <a:lnSpc>
                  <a:spcPct val="91000"/>
                </a:lnSpc>
                <a:spcBef>
                  <a:spcPts val="1000"/>
                </a:spcBef>
                <a:buSzPct val="115000"/>
                <a:buFontTx/>
                <a:buChar char="•"/>
              </a:pPr>
              <a:r>
                <a:rPr lang="en-US" sz="2000" i="0" dirty="0">
                  <a:solidFill>
                    <a:srgbClr val="FFFFCC"/>
                  </a:solidFill>
                </a:rPr>
                <a:t>Measurements of Zeeman-broadened 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lines constrain the filling </a:t>
              </a:r>
              <a:r>
                <a:rPr lang="en-US" sz="2000" i="0" dirty="0">
                  <a:solidFill>
                    <a:srgbClr val="FFFFCC"/>
                  </a:solidFill>
                </a:rPr>
                <a:t>factor of (open </a:t>
              </a:r>
              <a:r>
                <a:rPr lang="en-US" sz="2000" b="1" i="0" dirty="0">
                  <a:solidFill>
                    <a:srgbClr val="FFFFCC"/>
                  </a:solidFill>
                </a:rPr>
                <a:t>+</a:t>
              </a:r>
              <a:r>
                <a:rPr lang="en-US" sz="2000" i="0" dirty="0">
                  <a:solidFill>
                    <a:srgbClr val="FFFFCC"/>
                  </a:solidFill>
                </a:rPr>
                <a:t> closed) </a:t>
              </a:r>
              <a:r>
                <a:rPr lang="en-US" sz="2000" i="0" dirty="0" err="1" smtClean="0">
                  <a:solidFill>
                    <a:srgbClr val="FFFFCC"/>
                  </a:solidFill>
                </a:rPr>
                <a:t>photospheric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 B-field.</a:t>
              </a:r>
              <a:endParaRPr lang="en-US" sz="2000" i="0" dirty="0">
                <a:solidFill>
                  <a:srgbClr val="FFFFCC"/>
                </a:solidFill>
              </a:endParaRPr>
            </a:p>
          </p:txBody>
        </p:sp>
        <p:pic>
          <p:nvPicPr>
            <p:cNvPr id="8203" name="Picture 19" descr="f07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2398326"/>
              <a:ext cx="4280647" cy="3697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4" name="TextBox 23"/>
            <p:cNvSpPr txBox="1">
              <a:spLocks noChangeArrowheads="1"/>
            </p:cNvSpPr>
            <p:nvPr/>
          </p:nvSpPr>
          <p:spPr bwMode="auto">
            <a:xfrm>
              <a:off x="5653088" y="4338740"/>
              <a:ext cx="1676400" cy="106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1400" i="0" dirty="0"/>
                <a:t>low-qual. data</a:t>
              </a:r>
            </a:p>
            <a:p>
              <a:pPr>
                <a:spcBef>
                  <a:spcPts val="300"/>
                </a:spcBef>
              </a:pPr>
              <a:endParaRPr lang="en-US" sz="1400" i="0" dirty="0"/>
            </a:p>
            <a:p>
              <a:pPr>
                <a:spcBef>
                  <a:spcPts val="300"/>
                </a:spcBef>
              </a:pPr>
              <a:endParaRPr lang="en-US" sz="1400" i="0" dirty="0"/>
            </a:p>
            <a:p>
              <a:pPr>
                <a:spcBef>
                  <a:spcPts val="300"/>
                </a:spcBef>
              </a:pPr>
              <a:r>
                <a:rPr lang="en-US" sz="1400" i="0" dirty="0"/>
                <a:t>high-qual. data</a:t>
              </a:r>
            </a:p>
          </p:txBody>
        </p:sp>
        <p:sp>
          <p:nvSpPr>
            <p:cNvPr id="8205" name="TextBox 24"/>
            <p:cNvSpPr txBox="1">
              <a:spLocks noChangeArrowheads="1"/>
            </p:cNvSpPr>
            <p:nvPr/>
          </p:nvSpPr>
          <p:spPr bwMode="auto">
            <a:xfrm>
              <a:off x="7391400" y="4948360"/>
              <a:ext cx="762000" cy="400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ts val="100"/>
                </a:spcBef>
              </a:pPr>
              <a:r>
                <a:rPr lang="en-US" sz="2000" b="1" i="0"/>
                <a:t>Sun</a:t>
              </a:r>
            </a:p>
          </p:txBody>
        </p:sp>
        <p:cxnSp>
          <p:nvCxnSpPr>
            <p:cNvPr id="8206" name="Straight Arrow Connector 26"/>
            <p:cNvCxnSpPr>
              <a:cxnSpLocks noChangeShapeType="1"/>
            </p:cNvCxnSpPr>
            <p:nvPr/>
          </p:nvCxnSpPr>
          <p:spPr bwMode="auto">
            <a:xfrm rot="5400000">
              <a:off x="5748577" y="4861510"/>
              <a:ext cx="494823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8207" name="Straight Arrow Connector 27"/>
            <p:cNvCxnSpPr>
              <a:cxnSpLocks noChangeShapeType="1"/>
            </p:cNvCxnSpPr>
            <p:nvPr/>
          </p:nvCxnSpPr>
          <p:spPr bwMode="auto">
            <a:xfrm rot="5400000">
              <a:off x="6210538" y="4856749"/>
              <a:ext cx="485302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8208" name="TextBox 28"/>
            <p:cNvSpPr txBox="1">
              <a:spLocks noChangeArrowheads="1"/>
            </p:cNvSpPr>
            <p:nvPr/>
          </p:nvSpPr>
          <p:spPr bwMode="auto">
            <a:xfrm>
              <a:off x="6781800" y="2586084"/>
              <a:ext cx="1905000" cy="369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ts val="100"/>
                </a:spcBef>
              </a:pPr>
              <a:r>
                <a:rPr lang="en-US" sz="1800" i="0" dirty="0"/>
                <a:t>G, K, M dwarfs</a:t>
              </a:r>
            </a:p>
          </p:txBody>
        </p:sp>
      </p:grpSp>
      <p:sp>
        <p:nvSpPr>
          <p:cNvPr id="21" name="Text Box 63"/>
          <p:cNvSpPr txBox="1">
            <a:spLocks noChangeArrowheads="1"/>
          </p:cNvSpPr>
          <p:nvPr/>
        </p:nvSpPr>
        <p:spPr bwMode="auto">
          <a:xfrm>
            <a:off x="76200" y="762000"/>
            <a:ext cx="89154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The evolution of </a:t>
            </a:r>
            <a:r>
              <a:rPr lang="en-US" sz="2000" b="1" dirty="0" err="1" smtClean="0">
                <a:solidFill>
                  <a:srgbClr val="FC7E56"/>
                </a:solidFill>
              </a:rPr>
              <a:t>Q</a:t>
            </a:r>
            <a:r>
              <a:rPr lang="en-US" b="1" i="0" baseline="-25000" dirty="0" err="1" smtClean="0">
                <a:solidFill>
                  <a:srgbClr val="FC7E56"/>
                </a:solidFill>
              </a:rPr>
              <a:t>heat</a:t>
            </a:r>
            <a:r>
              <a:rPr lang="en-US" sz="2000" i="0" dirty="0" smtClean="0">
                <a:solidFill>
                  <a:srgbClr val="FFFFCC"/>
                </a:solidFill>
              </a:rPr>
              <a:t> with height depends on the magnetic field . . .  </a:t>
            </a:r>
            <a:endParaRPr lang="en-US" sz="2000" i="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1_hr_diagram_black.gif"/>
          <p:cNvPicPr>
            <a:picLocks noChangeAspect="1"/>
          </p:cNvPicPr>
          <p:nvPr/>
        </p:nvPicPr>
        <p:blipFill>
          <a:blip r:embed="rId2" cstate="print"/>
          <a:srcRect l="2545"/>
          <a:stretch>
            <a:fillRect/>
          </a:stretch>
        </p:blipFill>
        <p:spPr>
          <a:xfrm>
            <a:off x="0" y="558548"/>
            <a:ext cx="8911256" cy="6223252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Stellar winds across the H-R Diagram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91256" y="903037"/>
            <a:ext cx="3295985" cy="2419683"/>
            <a:chOff x="1524000" y="903037"/>
            <a:chExt cx="3295985" cy="2419683"/>
          </a:xfrm>
        </p:grpSpPr>
        <p:sp>
          <p:nvSpPr>
            <p:cNvPr id="5" name="Freeform 4"/>
            <p:cNvSpPr/>
            <p:nvPr/>
          </p:nvSpPr>
          <p:spPr bwMode="auto">
            <a:xfrm>
              <a:off x="1626937" y="903037"/>
              <a:ext cx="3193048" cy="2419683"/>
            </a:xfrm>
            <a:custGeom>
              <a:avLst/>
              <a:gdLst>
                <a:gd name="connsiteX0" fmla="*/ 1289384 w 3027947"/>
                <a:gd name="connsiteY0" fmla="*/ 162426 h 2530642"/>
                <a:gd name="connsiteX1" fmla="*/ 302794 w 3027947"/>
                <a:gd name="connsiteY1" fmla="*/ 174458 h 2530642"/>
                <a:gd name="connsiteX2" fmla="*/ 387016 w 3027947"/>
                <a:gd name="connsiteY2" fmla="*/ 1209173 h 2530642"/>
                <a:gd name="connsiteX3" fmla="*/ 2624889 w 3027947"/>
                <a:gd name="connsiteY3" fmla="*/ 2448426 h 2530642"/>
                <a:gd name="connsiteX4" fmla="*/ 2805363 w 3027947"/>
                <a:gd name="connsiteY4" fmla="*/ 715879 h 2530642"/>
                <a:gd name="connsiteX5" fmla="*/ 2312068 w 3027947"/>
                <a:gd name="connsiteY5" fmla="*/ 378994 h 253064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63679 w 2854826"/>
                <a:gd name="connsiteY5" fmla="*/ 368299 h 250925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63679 w 2854826"/>
                <a:gd name="connsiteY5" fmla="*/ 368299 h 2509252"/>
                <a:gd name="connsiteX6" fmla="*/ 1140995 w 2854826"/>
                <a:gd name="connsiteY6" fmla="*/ 151731 h 250925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39615 w 2854826"/>
                <a:gd name="connsiteY5" fmla="*/ 372310 h 2509252"/>
                <a:gd name="connsiteX6" fmla="*/ 1140995 w 2854826"/>
                <a:gd name="connsiteY6" fmla="*/ 151731 h 250925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39615 w 2854826"/>
                <a:gd name="connsiteY5" fmla="*/ 372310 h 2509252"/>
                <a:gd name="connsiteX6" fmla="*/ 1140995 w 2854826"/>
                <a:gd name="connsiteY6" fmla="*/ 151731 h 2509252"/>
                <a:gd name="connsiteX0" fmla="*/ 1140995 w 2844800"/>
                <a:gd name="connsiteY0" fmla="*/ 151731 h 2475831"/>
                <a:gd name="connsiteX1" fmla="*/ 154405 w 2844800"/>
                <a:gd name="connsiteY1" fmla="*/ 163763 h 2475831"/>
                <a:gd name="connsiteX2" fmla="*/ 387016 w 2844800"/>
                <a:gd name="connsiteY2" fmla="*/ 1134310 h 2475831"/>
                <a:gd name="connsiteX3" fmla="*/ 2476500 w 2844800"/>
                <a:gd name="connsiteY3" fmla="*/ 2437731 h 2475831"/>
                <a:gd name="connsiteX4" fmla="*/ 2596815 w 2844800"/>
                <a:gd name="connsiteY4" fmla="*/ 905710 h 2475831"/>
                <a:gd name="connsiteX5" fmla="*/ 2139615 w 2844800"/>
                <a:gd name="connsiteY5" fmla="*/ 372310 h 2475831"/>
                <a:gd name="connsiteX6" fmla="*/ 1140995 w 2844800"/>
                <a:gd name="connsiteY6" fmla="*/ 151731 h 2475831"/>
                <a:gd name="connsiteX0" fmla="*/ 1140995 w 2844800"/>
                <a:gd name="connsiteY0" fmla="*/ 151731 h 2475831"/>
                <a:gd name="connsiteX1" fmla="*/ 154405 w 2844800"/>
                <a:gd name="connsiteY1" fmla="*/ 163763 h 2475831"/>
                <a:gd name="connsiteX2" fmla="*/ 387016 w 2844800"/>
                <a:gd name="connsiteY2" fmla="*/ 1134310 h 2475831"/>
                <a:gd name="connsiteX3" fmla="*/ 2476500 w 2844800"/>
                <a:gd name="connsiteY3" fmla="*/ 2437731 h 2475831"/>
                <a:gd name="connsiteX4" fmla="*/ 2596815 w 2844800"/>
                <a:gd name="connsiteY4" fmla="*/ 905710 h 2475831"/>
                <a:gd name="connsiteX5" fmla="*/ 2139615 w 2844800"/>
                <a:gd name="connsiteY5" fmla="*/ 372310 h 2475831"/>
                <a:gd name="connsiteX6" fmla="*/ 1140995 w 2844800"/>
                <a:gd name="connsiteY6" fmla="*/ 151731 h 2475831"/>
                <a:gd name="connsiteX0" fmla="*/ 1336843 w 3040648"/>
                <a:gd name="connsiteY0" fmla="*/ 171783 h 2495883"/>
                <a:gd name="connsiteX1" fmla="*/ 125663 w 3040648"/>
                <a:gd name="connsiteY1" fmla="*/ 163763 h 2495883"/>
                <a:gd name="connsiteX2" fmla="*/ 582864 w 3040648"/>
                <a:gd name="connsiteY2" fmla="*/ 1154362 h 2495883"/>
                <a:gd name="connsiteX3" fmla="*/ 2672348 w 3040648"/>
                <a:gd name="connsiteY3" fmla="*/ 2457783 h 2495883"/>
                <a:gd name="connsiteX4" fmla="*/ 2792663 w 3040648"/>
                <a:gd name="connsiteY4" fmla="*/ 925762 h 2495883"/>
                <a:gd name="connsiteX5" fmla="*/ 2335463 w 3040648"/>
                <a:gd name="connsiteY5" fmla="*/ 392362 h 2495883"/>
                <a:gd name="connsiteX6" fmla="*/ 1336843 w 3040648"/>
                <a:gd name="connsiteY6" fmla="*/ 171783 h 2495883"/>
                <a:gd name="connsiteX0" fmla="*/ 1489243 w 3193048"/>
                <a:gd name="connsiteY0" fmla="*/ 95583 h 2419683"/>
                <a:gd name="connsiteX1" fmla="*/ 125663 w 3193048"/>
                <a:gd name="connsiteY1" fmla="*/ 163763 h 2419683"/>
                <a:gd name="connsiteX2" fmla="*/ 735264 w 3193048"/>
                <a:gd name="connsiteY2" fmla="*/ 1078162 h 2419683"/>
                <a:gd name="connsiteX3" fmla="*/ 2824748 w 3193048"/>
                <a:gd name="connsiteY3" fmla="*/ 2381583 h 2419683"/>
                <a:gd name="connsiteX4" fmla="*/ 2945063 w 3193048"/>
                <a:gd name="connsiteY4" fmla="*/ 849562 h 2419683"/>
                <a:gd name="connsiteX5" fmla="*/ 2487863 w 3193048"/>
                <a:gd name="connsiteY5" fmla="*/ 316162 h 2419683"/>
                <a:gd name="connsiteX6" fmla="*/ 1489243 w 3193048"/>
                <a:gd name="connsiteY6" fmla="*/ 95583 h 241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048" h="2419683">
                  <a:moveTo>
                    <a:pt x="1489243" y="95583"/>
                  </a:moveTo>
                  <a:cubicBezTo>
                    <a:pt x="1071145" y="14370"/>
                    <a:pt x="251326" y="0"/>
                    <a:pt x="125663" y="163763"/>
                  </a:cubicBezTo>
                  <a:cubicBezTo>
                    <a:pt x="0" y="327526"/>
                    <a:pt x="285417" y="708525"/>
                    <a:pt x="735264" y="1078162"/>
                  </a:cubicBezTo>
                  <a:cubicBezTo>
                    <a:pt x="1185111" y="1447799"/>
                    <a:pt x="2456448" y="2419683"/>
                    <a:pt x="2824748" y="2381583"/>
                  </a:cubicBezTo>
                  <a:cubicBezTo>
                    <a:pt x="3193048" y="2343483"/>
                    <a:pt x="3001210" y="1193799"/>
                    <a:pt x="2945063" y="849562"/>
                  </a:cubicBezTo>
                  <a:cubicBezTo>
                    <a:pt x="2888916" y="505325"/>
                    <a:pt x="2856979" y="559363"/>
                    <a:pt x="2487863" y="316162"/>
                  </a:cubicBezTo>
                  <a:cubicBezTo>
                    <a:pt x="2129005" y="195230"/>
                    <a:pt x="1822116" y="169109"/>
                    <a:pt x="1489243" y="955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0" y="2209800"/>
              <a:ext cx="1981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50C1FA"/>
                  </a:solidFill>
                  <a:latin typeface="Arial" pitchFamily="34" charset="0"/>
                  <a:cs typeface="Arial" pitchFamily="34" charset="0"/>
                </a:rPr>
                <a:t>Massive stars: radiation-driven winds</a:t>
              </a:r>
              <a:endParaRPr lang="en-US" sz="1800" b="1" dirty="0">
                <a:solidFill>
                  <a:srgbClr val="50C1F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58256" y="1899987"/>
            <a:ext cx="2489200" cy="3872342"/>
            <a:chOff x="2895600" y="308476"/>
            <a:chExt cx="2489200" cy="3872342"/>
          </a:xfrm>
        </p:grpSpPr>
        <p:sp>
          <p:nvSpPr>
            <p:cNvPr id="8" name="Freeform 7"/>
            <p:cNvSpPr/>
            <p:nvPr/>
          </p:nvSpPr>
          <p:spPr bwMode="auto">
            <a:xfrm>
              <a:off x="3568700" y="308476"/>
              <a:ext cx="1816100" cy="3268244"/>
            </a:xfrm>
            <a:custGeom>
              <a:avLst/>
              <a:gdLst>
                <a:gd name="connsiteX0" fmla="*/ 1289384 w 3027947"/>
                <a:gd name="connsiteY0" fmla="*/ 162426 h 2530642"/>
                <a:gd name="connsiteX1" fmla="*/ 302794 w 3027947"/>
                <a:gd name="connsiteY1" fmla="*/ 174458 h 2530642"/>
                <a:gd name="connsiteX2" fmla="*/ 387016 w 3027947"/>
                <a:gd name="connsiteY2" fmla="*/ 1209173 h 2530642"/>
                <a:gd name="connsiteX3" fmla="*/ 2624889 w 3027947"/>
                <a:gd name="connsiteY3" fmla="*/ 2448426 h 2530642"/>
                <a:gd name="connsiteX4" fmla="*/ 2805363 w 3027947"/>
                <a:gd name="connsiteY4" fmla="*/ 715879 h 2530642"/>
                <a:gd name="connsiteX5" fmla="*/ 2312068 w 3027947"/>
                <a:gd name="connsiteY5" fmla="*/ 378994 h 253064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63679 w 2854826"/>
                <a:gd name="connsiteY5" fmla="*/ 368299 h 250925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63679 w 2854826"/>
                <a:gd name="connsiteY5" fmla="*/ 368299 h 2509252"/>
                <a:gd name="connsiteX6" fmla="*/ 1140995 w 2854826"/>
                <a:gd name="connsiteY6" fmla="*/ 151731 h 250925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39615 w 2854826"/>
                <a:gd name="connsiteY5" fmla="*/ 372310 h 2509252"/>
                <a:gd name="connsiteX6" fmla="*/ 1140995 w 2854826"/>
                <a:gd name="connsiteY6" fmla="*/ 151731 h 250925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39615 w 2854826"/>
                <a:gd name="connsiteY5" fmla="*/ 372310 h 2509252"/>
                <a:gd name="connsiteX6" fmla="*/ 1140995 w 2854826"/>
                <a:gd name="connsiteY6" fmla="*/ 151731 h 2509252"/>
                <a:gd name="connsiteX0" fmla="*/ 1140995 w 2844800"/>
                <a:gd name="connsiteY0" fmla="*/ 151731 h 2475831"/>
                <a:gd name="connsiteX1" fmla="*/ 154405 w 2844800"/>
                <a:gd name="connsiteY1" fmla="*/ 163763 h 2475831"/>
                <a:gd name="connsiteX2" fmla="*/ 387016 w 2844800"/>
                <a:gd name="connsiteY2" fmla="*/ 1134310 h 2475831"/>
                <a:gd name="connsiteX3" fmla="*/ 2476500 w 2844800"/>
                <a:gd name="connsiteY3" fmla="*/ 2437731 h 2475831"/>
                <a:gd name="connsiteX4" fmla="*/ 2596815 w 2844800"/>
                <a:gd name="connsiteY4" fmla="*/ 905710 h 2475831"/>
                <a:gd name="connsiteX5" fmla="*/ 2139615 w 2844800"/>
                <a:gd name="connsiteY5" fmla="*/ 372310 h 2475831"/>
                <a:gd name="connsiteX6" fmla="*/ 1140995 w 2844800"/>
                <a:gd name="connsiteY6" fmla="*/ 151731 h 2475831"/>
                <a:gd name="connsiteX0" fmla="*/ 1140995 w 2844800"/>
                <a:gd name="connsiteY0" fmla="*/ 151731 h 2475831"/>
                <a:gd name="connsiteX1" fmla="*/ 154405 w 2844800"/>
                <a:gd name="connsiteY1" fmla="*/ 163763 h 2475831"/>
                <a:gd name="connsiteX2" fmla="*/ 387016 w 2844800"/>
                <a:gd name="connsiteY2" fmla="*/ 1134310 h 2475831"/>
                <a:gd name="connsiteX3" fmla="*/ 2476500 w 2844800"/>
                <a:gd name="connsiteY3" fmla="*/ 2437731 h 2475831"/>
                <a:gd name="connsiteX4" fmla="*/ 2596815 w 2844800"/>
                <a:gd name="connsiteY4" fmla="*/ 905710 h 2475831"/>
                <a:gd name="connsiteX5" fmla="*/ 2139615 w 2844800"/>
                <a:gd name="connsiteY5" fmla="*/ 372310 h 2475831"/>
                <a:gd name="connsiteX6" fmla="*/ 1140995 w 2844800"/>
                <a:gd name="connsiteY6" fmla="*/ 151731 h 2475831"/>
                <a:gd name="connsiteX0" fmla="*/ 1037724 w 2564732"/>
                <a:gd name="connsiteY0" fmla="*/ 229380 h 2631128"/>
                <a:gd name="connsiteX1" fmla="*/ 51134 w 2564732"/>
                <a:gd name="connsiteY1" fmla="*/ 241412 h 2631128"/>
                <a:gd name="connsiteX2" fmla="*/ 1344529 w 2564732"/>
                <a:gd name="connsiteY2" fmla="*/ 1677849 h 2631128"/>
                <a:gd name="connsiteX3" fmla="*/ 2373229 w 2564732"/>
                <a:gd name="connsiteY3" fmla="*/ 2515380 h 2631128"/>
                <a:gd name="connsiteX4" fmla="*/ 2493544 w 2564732"/>
                <a:gd name="connsiteY4" fmla="*/ 983359 h 2631128"/>
                <a:gd name="connsiteX5" fmla="*/ 2036344 w 2564732"/>
                <a:gd name="connsiteY5" fmla="*/ 449959 h 2631128"/>
                <a:gd name="connsiteX6" fmla="*/ 1037724 w 2564732"/>
                <a:gd name="connsiteY6" fmla="*/ 229380 h 2631128"/>
                <a:gd name="connsiteX0" fmla="*/ 418098 w 1945106"/>
                <a:gd name="connsiteY0" fmla="*/ 81213 h 2482961"/>
                <a:gd name="connsiteX1" fmla="*/ 115303 w 1945106"/>
                <a:gd name="connsiteY1" fmla="*/ 539082 h 2482961"/>
                <a:gd name="connsiteX2" fmla="*/ 724903 w 1945106"/>
                <a:gd name="connsiteY2" fmla="*/ 1529682 h 2482961"/>
                <a:gd name="connsiteX3" fmla="*/ 1753603 w 1945106"/>
                <a:gd name="connsiteY3" fmla="*/ 2367213 h 2482961"/>
                <a:gd name="connsiteX4" fmla="*/ 1873918 w 1945106"/>
                <a:gd name="connsiteY4" fmla="*/ 835192 h 2482961"/>
                <a:gd name="connsiteX5" fmla="*/ 1416718 w 1945106"/>
                <a:gd name="connsiteY5" fmla="*/ 301792 h 2482961"/>
                <a:gd name="connsiteX6" fmla="*/ 418098 w 1945106"/>
                <a:gd name="connsiteY6" fmla="*/ 81213 h 2482961"/>
                <a:gd name="connsiteX0" fmla="*/ 609600 w 1829803"/>
                <a:gd name="connsiteY0" fmla="*/ 81213 h 3168092"/>
                <a:gd name="connsiteX1" fmla="*/ 0 w 1829803"/>
                <a:gd name="connsiteY1" fmla="*/ 1224213 h 3168092"/>
                <a:gd name="connsiteX2" fmla="*/ 609600 w 1829803"/>
                <a:gd name="connsiteY2" fmla="*/ 2214813 h 3168092"/>
                <a:gd name="connsiteX3" fmla="*/ 1638300 w 1829803"/>
                <a:gd name="connsiteY3" fmla="*/ 3052344 h 3168092"/>
                <a:gd name="connsiteX4" fmla="*/ 1758615 w 1829803"/>
                <a:gd name="connsiteY4" fmla="*/ 1520323 h 3168092"/>
                <a:gd name="connsiteX5" fmla="*/ 1301415 w 1829803"/>
                <a:gd name="connsiteY5" fmla="*/ 986923 h 3168092"/>
                <a:gd name="connsiteX6" fmla="*/ 609600 w 1829803"/>
                <a:gd name="connsiteY6" fmla="*/ 81213 h 3168092"/>
                <a:gd name="connsiteX0" fmla="*/ 609600 w 1790700"/>
                <a:gd name="connsiteY0" fmla="*/ 81213 h 3255544"/>
                <a:gd name="connsiteX1" fmla="*/ 0 w 1790700"/>
                <a:gd name="connsiteY1" fmla="*/ 1224213 h 3255544"/>
                <a:gd name="connsiteX2" fmla="*/ 609600 w 1790700"/>
                <a:gd name="connsiteY2" fmla="*/ 2214813 h 3255544"/>
                <a:gd name="connsiteX3" fmla="*/ 1638300 w 1790700"/>
                <a:gd name="connsiteY3" fmla="*/ 3052344 h 3255544"/>
                <a:gd name="connsiteX4" fmla="*/ 1524000 w 1790700"/>
                <a:gd name="connsiteY4" fmla="*/ 995613 h 3255544"/>
                <a:gd name="connsiteX5" fmla="*/ 1301415 w 1790700"/>
                <a:gd name="connsiteY5" fmla="*/ 986923 h 3255544"/>
                <a:gd name="connsiteX6" fmla="*/ 609600 w 1790700"/>
                <a:gd name="connsiteY6" fmla="*/ 81213 h 3255544"/>
                <a:gd name="connsiteX0" fmla="*/ 609600 w 1790700"/>
                <a:gd name="connsiteY0" fmla="*/ 81213 h 3255544"/>
                <a:gd name="connsiteX1" fmla="*/ 0 w 1790700"/>
                <a:gd name="connsiteY1" fmla="*/ 1224213 h 3255544"/>
                <a:gd name="connsiteX2" fmla="*/ 609600 w 1790700"/>
                <a:gd name="connsiteY2" fmla="*/ 2214813 h 3255544"/>
                <a:gd name="connsiteX3" fmla="*/ 1638300 w 1790700"/>
                <a:gd name="connsiteY3" fmla="*/ 3052344 h 3255544"/>
                <a:gd name="connsiteX4" fmla="*/ 1524000 w 1790700"/>
                <a:gd name="connsiteY4" fmla="*/ 995613 h 3255544"/>
                <a:gd name="connsiteX5" fmla="*/ 1301415 w 1790700"/>
                <a:gd name="connsiteY5" fmla="*/ 986923 h 3255544"/>
                <a:gd name="connsiteX6" fmla="*/ 609600 w 1790700"/>
                <a:gd name="connsiteY6" fmla="*/ 81213 h 3255544"/>
                <a:gd name="connsiteX0" fmla="*/ 609600 w 1753603"/>
                <a:gd name="connsiteY0" fmla="*/ 81213 h 3256992"/>
                <a:gd name="connsiteX1" fmla="*/ 0 w 1753603"/>
                <a:gd name="connsiteY1" fmla="*/ 1224213 h 3256992"/>
                <a:gd name="connsiteX2" fmla="*/ 609600 w 1753603"/>
                <a:gd name="connsiteY2" fmla="*/ 2214813 h 3256992"/>
                <a:gd name="connsiteX3" fmla="*/ 1638300 w 1753603"/>
                <a:gd name="connsiteY3" fmla="*/ 3052344 h 3256992"/>
                <a:gd name="connsiteX4" fmla="*/ 1301415 w 1753603"/>
                <a:gd name="connsiteY4" fmla="*/ 986923 h 3256992"/>
                <a:gd name="connsiteX5" fmla="*/ 609600 w 1753603"/>
                <a:gd name="connsiteY5" fmla="*/ 81213 h 3256992"/>
                <a:gd name="connsiteX0" fmla="*/ 609600 w 1790700"/>
                <a:gd name="connsiteY0" fmla="*/ 81213 h 3192044"/>
                <a:gd name="connsiteX1" fmla="*/ 0 w 1790700"/>
                <a:gd name="connsiteY1" fmla="*/ 1224213 h 3192044"/>
                <a:gd name="connsiteX2" fmla="*/ 609600 w 1790700"/>
                <a:gd name="connsiteY2" fmla="*/ 2214813 h 3192044"/>
                <a:gd name="connsiteX3" fmla="*/ 1638300 w 1790700"/>
                <a:gd name="connsiteY3" fmla="*/ 3052344 h 3192044"/>
                <a:gd name="connsiteX4" fmla="*/ 1524001 w 1790700"/>
                <a:gd name="connsiteY4" fmla="*/ 1376613 h 3192044"/>
                <a:gd name="connsiteX5" fmla="*/ 609600 w 1790700"/>
                <a:gd name="connsiteY5" fmla="*/ 81213 h 3192044"/>
                <a:gd name="connsiteX0" fmla="*/ 698500 w 1803400"/>
                <a:gd name="connsiteY0" fmla="*/ 81213 h 3192044"/>
                <a:gd name="connsiteX1" fmla="*/ 12700 w 1803400"/>
                <a:gd name="connsiteY1" fmla="*/ 1224213 h 3192044"/>
                <a:gd name="connsiteX2" fmla="*/ 622300 w 1803400"/>
                <a:gd name="connsiteY2" fmla="*/ 2214813 h 3192044"/>
                <a:gd name="connsiteX3" fmla="*/ 1651000 w 1803400"/>
                <a:gd name="connsiteY3" fmla="*/ 3052344 h 3192044"/>
                <a:gd name="connsiteX4" fmla="*/ 1536701 w 1803400"/>
                <a:gd name="connsiteY4" fmla="*/ 1376613 h 3192044"/>
                <a:gd name="connsiteX5" fmla="*/ 698500 w 1803400"/>
                <a:gd name="connsiteY5" fmla="*/ 81213 h 3192044"/>
                <a:gd name="connsiteX0" fmla="*/ 698500 w 1803400"/>
                <a:gd name="connsiteY0" fmla="*/ 81213 h 3192044"/>
                <a:gd name="connsiteX1" fmla="*/ 12700 w 1803400"/>
                <a:gd name="connsiteY1" fmla="*/ 1224213 h 3192044"/>
                <a:gd name="connsiteX2" fmla="*/ 622300 w 1803400"/>
                <a:gd name="connsiteY2" fmla="*/ 2214813 h 3192044"/>
                <a:gd name="connsiteX3" fmla="*/ 1651000 w 1803400"/>
                <a:gd name="connsiteY3" fmla="*/ 3052344 h 3192044"/>
                <a:gd name="connsiteX4" fmla="*/ 1536701 w 1803400"/>
                <a:gd name="connsiteY4" fmla="*/ 1376613 h 3192044"/>
                <a:gd name="connsiteX5" fmla="*/ 698500 w 1803400"/>
                <a:gd name="connsiteY5" fmla="*/ 81213 h 3192044"/>
                <a:gd name="connsiteX0" fmla="*/ 698500 w 1803400"/>
                <a:gd name="connsiteY0" fmla="*/ 81213 h 3192044"/>
                <a:gd name="connsiteX1" fmla="*/ 12700 w 1803400"/>
                <a:gd name="connsiteY1" fmla="*/ 1224213 h 3192044"/>
                <a:gd name="connsiteX2" fmla="*/ 622300 w 1803400"/>
                <a:gd name="connsiteY2" fmla="*/ 2214813 h 3192044"/>
                <a:gd name="connsiteX3" fmla="*/ 1651000 w 1803400"/>
                <a:gd name="connsiteY3" fmla="*/ 3052344 h 3192044"/>
                <a:gd name="connsiteX4" fmla="*/ 1536701 w 1803400"/>
                <a:gd name="connsiteY4" fmla="*/ 1376613 h 3192044"/>
                <a:gd name="connsiteX5" fmla="*/ 698500 w 1803400"/>
                <a:gd name="connsiteY5" fmla="*/ 81213 h 3192044"/>
                <a:gd name="connsiteX0" fmla="*/ 698500 w 1816100"/>
                <a:gd name="connsiteY0" fmla="*/ 81213 h 3242844"/>
                <a:gd name="connsiteX1" fmla="*/ 12700 w 1816100"/>
                <a:gd name="connsiteY1" fmla="*/ 1224213 h 3242844"/>
                <a:gd name="connsiteX2" fmla="*/ 622300 w 1816100"/>
                <a:gd name="connsiteY2" fmla="*/ 2214813 h 3242844"/>
                <a:gd name="connsiteX3" fmla="*/ 1651000 w 1816100"/>
                <a:gd name="connsiteY3" fmla="*/ 3052344 h 3242844"/>
                <a:gd name="connsiteX4" fmla="*/ 1612900 w 1816100"/>
                <a:gd name="connsiteY4" fmla="*/ 1071813 h 3242844"/>
                <a:gd name="connsiteX5" fmla="*/ 698500 w 1816100"/>
                <a:gd name="connsiteY5" fmla="*/ 81213 h 3242844"/>
                <a:gd name="connsiteX0" fmla="*/ 698500 w 1816100"/>
                <a:gd name="connsiteY0" fmla="*/ 81213 h 3242844"/>
                <a:gd name="connsiteX1" fmla="*/ 12700 w 1816100"/>
                <a:gd name="connsiteY1" fmla="*/ 1224213 h 3242844"/>
                <a:gd name="connsiteX2" fmla="*/ 622300 w 1816100"/>
                <a:gd name="connsiteY2" fmla="*/ 2214813 h 3242844"/>
                <a:gd name="connsiteX3" fmla="*/ 1651000 w 1816100"/>
                <a:gd name="connsiteY3" fmla="*/ 3052344 h 3242844"/>
                <a:gd name="connsiteX4" fmla="*/ 1612900 w 1816100"/>
                <a:gd name="connsiteY4" fmla="*/ 1071813 h 3242844"/>
                <a:gd name="connsiteX5" fmla="*/ 698500 w 1816100"/>
                <a:gd name="connsiteY5" fmla="*/ 81213 h 3242844"/>
                <a:gd name="connsiteX0" fmla="*/ 698500 w 1816100"/>
                <a:gd name="connsiteY0" fmla="*/ 81213 h 3268244"/>
                <a:gd name="connsiteX1" fmla="*/ 12700 w 1816100"/>
                <a:gd name="connsiteY1" fmla="*/ 1224213 h 3268244"/>
                <a:gd name="connsiteX2" fmla="*/ 622300 w 1816100"/>
                <a:gd name="connsiteY2" fmla="*/ 2214813 h 3268244"/>
                <a:gd name="connsiteX3" fmla="*/ 1651000 w 1816100"/>
                <a:gd name="connsiteY3" fmla="*/ 3052344 h 3268244"/>
                <a:gd name="connsiteX4" fmla="*/ 1612900 w 1816100"/>
                <a:gd name="connsiteY4" fmla="*/ 919413 h 3268244"/>
                <a:gd name="connsiteX5" fmla="*/ 698500 w 1816100"/>
                <a:gd name="connsiteY5" fmla="*/ 81213 h 3268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6100" h="3268244">
                  <a:moveTo>
                    <a:pt x="698500" y="81213"/>
                  </a:moveTo>
                  <a:cubicBezTo>
                    <a:pt x="280402" y="0"/>
                    <a:pt x="25400" y="868613"/>
                    <a:pt x="12700" y="1224213"/>
                  </a:cubicBezTo>
                  <a:cubicBezTo>
                    <a:pt x="0" y="1579813"/>
                    <a:pt x="349250" y="1910124"/>
                    <a:pt x="622300" y="2214813"/>
                  </a:cubicBezTo>
                  <a:cubicBezTo>
                    <a:pt x="895350" y="2519502"/>
                    <a:pt x="1485900" y="3268244"/>
                    <a:pt x="1651000" y="3052344"/>
                  </a:cubicBezTo>
                  <a:cubicBezTo>
                    <a:pt x="1816100" y="2836444"/>
                    <a:pt x="1784350" y="1414602"/>
                    <a:pt x="1612900" y="919413"/>
                  </a:cubicBezTo>
                  <a:cubicBezTo>
                    <a:pt x="1481479" y="579188"/>
                    <a:pt x="1031373" y="154739"/>
                    <a:pt x="698500" y="812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5600" y="2980489"/>
              <a:ext cx="236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FFCC"/>
                  </a:solidFill>
                  <a:latin typeface="Arial" pitchFamily="34" charset="0"/>
                  <a:cs typeface="Arial" pitchFamily="34" charset="0"/>
                </a:rPr>
                <a:t>Solar-type stars: coronal winds </a:t>
              </a:r>
              <a:r>
                <a:rPr lang="en-US" sz="1800" i="0" dirty="0" smtClean="0">
                  <a:solidFill>
                    <a:srgbClr val="FFFFCC"/>
                  </a:solidFill>
                  <a:latin typeface="Arial" pitchFamily="34" charset="0"/>
                  <a:cs typeface="Arial" pitchFamily="34" charset="0"/>
                </a:rPr>
                <a:t>(driven by MHD turbulence?)</a:t>
              </a:r>
              <a:endParaRPr lang="en-US" sz="1800" i="0" dirty="0">
                <a:solidFill>
                  <a:srgbClr val="FFFF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10756" y="1058332"/>
            <a:ext cx="3568700" cy="2504197"/>
            <a:chOff x="1384300" y="-309592"/>
            <a:chExt cx="3568700" cy="2504197"/>
          </a:xfrm>
        </p:grpSpPr>
        <p:sp>
          <p:nvSpPr>
            <p:cNvPr id="12" name="Freeform 11"/>
            <p:cNvSpPr/>
            <p:nvPr/>
          </p:nvSpPr>
          <p:spPr bwMode="auto">
            <a:xfrm>
              <a:off x="1384300" y="-309592"/>
              <a:ext cx="2670730" cy="2002367"/>
            </a:xfrm>
            <a:custGeom>
              <a:avLst/>
              <a:gdLst>
                <a:gd name="connsiteX0" fmla="*/ 1289384 w 3027947"/>
                <a:gd name="connsiteY0" fmla="*/ 162426 h 2530642"/>
                <a:gd name="connsiteX1" fmla="*/ 302794 w 3027947"/>
                <a:gd name="connsiteY1" fmla="*/ 174458 h 2530642"/>
                <a:gd name="connsiteX2" fmla="*/ 387016 w 3027947"/>
                <a:gd name="connsiteY2" fmla="*/ 1209173 h 2530642"/>
                <a:gd name="connsiteX3" fmla="*/ 2624889 w 3027947"/>
                <a:gd name="connsiteY3" fmla="*/ 2448426 h 2530642"/>
                <a:gd name="connsiteX4" fmla="*/ 2805363 w 3027947"/>
                <a:gd name="connsiteY4" fmla="*/ 715879 h 2530642"/>
                <a:gd name="connsiteX5" fmla="*/ 2312068 w 3027947"/>
                <a:gd name="connsiteY5" fmla="*/ 378994 h 253064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63679 w 2854826"/>
                <a:gd name="connsiteY5" fmla="*/ 368299 h 250925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63679 w 2854826"/>
                <a:gd name="connsiteY5" fmla="*/ 368299 h 2509252"/>
                <a:gd name="connsiteX6" fmla="*/ 1140995 w 2854826"/>
                <a:gd name="connsiteY6" fmla="*/ 151731 h 250925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39615 w 2854826"/>
                <a:gd name="connsiteY5" fmla="*/ 372310 h 2509252"/>
                <a:gd name="connsiteX6" fmla="*/ 1140995 w 2854826"/>
                <a:gd name="connsiteY6" fmla="*/ 151731 h 250925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39615 w 2854826"/>
                <a:gd name="connsiteY5" fmla="*/ 372310 h 2509252"/>
                <a:gd name="connsiteX6" fmla="*/ 1140995 w 2854826"/>
                <a:gd name="connsiteY6" fmla="*/ 151731 h 2509252"/>
                <a:gd name="connsiteX0" fmla="*/ 1140995 w 2844800"/>
                <a:gd name="connsiteY0" fmla="*/ 151731 h 2475831"/>
                <a:gd name="connsiteX1" fmla="*/ 154405 w 2844800"/>
                <a:gd name="connsiteY1" fmla="*/ 163763 h 2475831"/>
                <a:gd name="connsiteX2" fmla="*/ 387016 w 2844800"/>
                <a:gd name="connsiteY2" fmla="*/ 1134310 h 2475831"/>
                <a:gd name="connsiteX3" fmla="*/ 2476500 w 2844800"/>
                <a:gd name="connsiteY3" fmla="*/ 2437731 h 2475831"/>
                <a:gd name="connsiteX4" fmla="*/ 2596815 w 2844800"/>
                <a:gd name="connsiteY4" fmla="*/ 905710 h 2475831"/>
                <a:gd name="connsiteX5" fmla="*/ 2139615 w 2844800"/>
                <a:gd name="connsiteY5" fmla="*/ 372310 h 2475831"/>
                <a:gd name="connsiteX6" fmla="*/ 1140995 w 2844800"/>
                <a:gd name="connsiteY6" fmla="*/ 151731 h 2475831"/>
                <a:gd name="connsiteX0" fmla="*/ 1140995 w 2844800"/>
                <a:gd name="connsiteY0" fmla="*/ 151731 h 2475831"/>
                <a:gd name="connsiteX1" fmla="*/ 154405 w 2844800"/>
                <a:gd name="connsiteY1" fmla="*/ 163763 h 2475831"/>
                <a:gd name="connsiteX2" fmla="*/ 387016 w 2844800"/>
                <a:gd name="connsiteY2" fmla="*/ 1134310 h 2475831"/>
                <a:gd name="connsiteX3" fmla="*/ 2476500 w 2844800"/>
                <a:gd name="connsiteY3" fmla="*/ 2437731 h 2475831"/>
                <a:gd name="connsiteX4" fmla="*/ 2596815 w 2844800"/>
                <a:gd name="connsiteY4" fmla="*/ 905710 h 2475831"/>
                <a:gd name="connsiteX5" fmla="*/ 2139615 w 2844800"/>
                <a:gd name="connsiteY5" fmla="*/ 372310 h 2475831"/>
                <a:gd name="connsiteX6" fmla="*/ 1140995 w 2844800"/>
                <a:gd name="connsiteY6" fmla="*/ 151731 h 2475831"/>
                <a:gd name="connsiteX0" fmla="*/ 1037724 w 2564732"/>
                <a:gd name="connsiteY0" fmla="*/ 229380 h 2631128"/>
                <a:gd name="connsiteX1" fmla="*/ 51134 w 2564732"/>
                <a:gd name="connsiteY1" fmla="*/ 241412 h 2631128"/>
                <a:gd name="connsiteX2" fmla="*/ 1344529 w 2564732"/>
                <a:gd name="connsiteY2" fmla="*/ 1677849 h 2631128"/>
                <a:gd name="connsiteX3" fmla="*/ 2373229 w 2564732"/>
                <a:gd name="connsiteY3" fmla="*/ 2515380 h 2631128"/>
                <a:gd name="connsiteX4" fmla="*/ 2493544 w 2564732"/>
                <a:gd name="connsiteY4" fmla="*/ 983359 h 2631128"/>
                <a:gd name="connsiteX5" fmla="*/ 2036344 w 2564732"/>
                <a:gd name="connsiteY5" fmla="*/ 449959 h 2631128"/>
                <a:gd name="connsiteX6" fmla="*/ 1037724 w 2564732"/>
                <a:gd name="connsiteY6" fmla="*/ 229380 h 2631128"/>
                <a:gd name="connsiteX0" fmla="*/ 418098 w 1945106"/>
                <a:gd name="connsiteY0" fmla="*/ 81213 h 2482961"/>
                <a:gd name="connsiteX1" fmla="*/ 115303 w 1945106"/>
                <a:gd name="connsiteY1" fmla="*/ 539082 h 2482961"/>
                <a:gd name="connsiteX2" fmla="*/ 724903 w 1945106"/>
                <a:gd name="connsiteY2" fmla="*/ 1529682 h 2482961"/>
                <a:gd name="connsiteX3" fmla="*/ 1753603 w 1945106"/>
                <a:gd name="connsiteY3" fmla="*/ 2367213 h 2482961"/>
                <a:gd name="connsiteX4" fmla="*/ 1873918 w 1945106"/>
                <a:gd name="connsiteY4" fmla="*/ 835192 h 2482961"/>
                <a:gd name="connsiteX5" fmla="*/ 1416718 w 1945106"/>
                <a:gd name="connsiteY5" fmla="*/ 301792 h 2482961"/>
                <a:gd name="connsiteX6" fmla="*/ 418098 w 1945106"/>
                <a:gd name="connsiteY6" fmla="*/ 81213 h 2482961"/>
                <a:gd name="connsiteX0" fmla="*/ 609600 w 1829803"/>
                <a:gd name="connsiteY0" fmla="*/ 81213 h 3168092"/>
                <a:gd name="connsiteX1" fmla="*/ 0 w 1829803"/>
                <a:gd name="connsiteY1" fmla="*/ 1224213 h 3168092"/>
                <a:gd name="connsiteX2" fmla="*/ 609600 w 1829803"/>
                <a:gd name="connsiteY2" fmla="*/ 2214813 h 3168092"/>
                <a:gd name="connsiteX3" fmla="*/ 1638300 w 1829803"/>
                <a:gd name="connsiteY3" fmla="*/ 3052344 h 3168092"/>
                <a:gd name="connsiteX4" fmla="*/ 1758615 w 1829803"/>
                <a:gd name="connsiteY4" fmla="*/ 1520323 h 3168092"/>
                <a:gd name="connsiteX5" fmla="*/ 1301415 w 1829803"/>
                <a:gd name="connsiteY5" fmla="*/ 986923 h 3168092"/>
                <a:gd name="connsiteX6" fmla="*/ 609600 w 1829803"/>
                <a:gd name="connsiteY6" fmla="*/ 81213 h 3168092"/>
                <a:gd name="connsiteX0" fmla="*/ 609600 w 1790700"/>
                <a:gd name="connsiteY0" fmla="*/ 81213 h 3255544"/>
                <a:gd name="connsiteX1" fmla="*/ 0 w 1790700"/>
                <a:gd name="connsiteY1" fmla="*/ 1224213 h 3255544"/>
                <a:gd name="connsiteX2" fmla="*/ 609600 w 1790700"/>
                <a:gd name="connsiteY2" fmla="*/ 2214813 h 3255544"/>
                <a:gd name="connsiteX3" fmla="*/ 1638300 w 1790700"/>
                <a:gd name="connsiteY3" fmla="*/ 3052344 h 3255544"/>
                <a:gd name="connsiteX4" fmla="*/ 1524000 w 1790700"/>
                <a:gd name="connsiteY4" fmla="*/ 995613 h 3255544"/>
                <a:gd name="connsiteX5" fmla="*/ 1301415 w 1790700"/>
                <a:gd name="connsiteY5" fmla="*/ 986923 h 3255544"/>
                <a:gd name="connsiteX6" fmla="*/ 609600 w 1790700"/>
                <a:gd name="connsiteY6" fmla="*/ 81213 h 3255544"/>
                <a:gd name="connsiteX0" fmla="*/ 609600 w 1790700"/>
                <a:gd name="connsiteY0" fmla="*/ 81213 h 3255544"/>
                <a:gd name="connsiteX1" fmla="*/ 0 w 1790700"/>
                <a:gd name="connsiteY1" fmla="*/ 1224213 h 3255544"/>
                <a:gd name="connsiteX2" fmla="*/ 609600 w 1790700"/>
                <a:gd name="connsiteY2" fmla="*/ 2214813 h 3255544"/>
                <a:gd name="connsiteX3" fmla="*/ 1638300 w 1790700"/>
                <a:gd name="connsiteY3" fmla="*/ 3052344 h 3255544"/>
                <a:gd name="connsiteX4" fmla="*/ 1524000 w 1790700"/>
                <a:gd name="connsiteY4" fmla="*/ 995613 h 3255544"/>
                <a:gd name="connsiteX5" fmla="*/ 1301415 w 1790700"/>
                <a:gd name="connsiteY5" fmla="*/ 986923 h 3255544"/>
                <a:gd name="connsiteX6" fmla="*/ 609600 w 1790700"/>
                <a:gd name="connsiteY6" fmla="*/ 81213 h 3255544"/>
                <a:gd name="connsiteX0" fmla="*/ 609600 w 1753603"/>
                <a:gd name="connsiteY0" fmla="*/ 81213 h 3256992"/>
                <a:gd name="connsiteX1" fmla="*/ 0 w 1753603"/>
                <a:gd name="connsiteY1" fmla="*/ 1224213 h 3256992"/>
                <a:gd name="connsiteX2" fmla="*/ 609600 w 1753603"/>
                <a:gd name="connsiteY2" fmla="*/ 2214813 h 3256992"/>
                <a:gd name="connsiteX3" fmla="*/ 1638300 w 1753603"/>
                <a:gd name="connsiteY3" fmla="*/ 3052344 h 3256992"/>
                <a:gd name="connsiteX4" fmla="*/ 1301415 w 1753603"/>
                <a:gd name="connsiteY4" fmla="*/ 986923 h 3256992"/>
                <a:gd name="connsiteX5" fmla="*/ 609600 w 1753603"/>
                <a:gd name="connsiteY5" fmla="*/ 81213 h 3256992"/>
                <a:gd name="connsiteX0" fmla="*/ 609600 w 1790700"/>
                <a:gd name="connsiteY0" fmla="*/ 81213 h 3192044"/>
                <a:gd name="connsiteX1" fmla="*/ 0 w 1790700"/>
                <a:gd name="connsiteY1" fmla="*/ 1224213 h 3192044"/>
                <a:gd name="connsiteX2" fmla="*/ 609600 w 1790700"/>
                <a:gd name="connsiteY2" fmla="*/ 2214813 h 3192044"/>
                <a:gd name="connsiteX3" fmla="*/ 1638300 w 1790700"/>
                <a:gd name="connsiteY3" fmla="*/ 3052344 h 3192044"/>
                <a:gd name="connsiteX4" fmla="*/ 1524001 w 1790700"/>
                <a:gd name="connsiteY4" fmla="*/ 1376613 h 3192044"/>
                <a:gd name="connsiteX5" fmla="*/ 609600 w 1790700"/>
                <a:gd name="connsiteY5" fmla="*/ 81213 h 3192044"/>
                <a:gd name="connsiteX0" fmla="*/ 698500 w 1803400"/>
                <a:gd name="connsiteY0" fmla="*/ 81213 h 3192044"/>
                <a:gd name="connsiteX1" fmla="*/ 12700 w 1803400"/>
                <a:gd name="connsiteY1" fmla="*/ 1224213 h 3192044"/>
                <a:gd name="connsiteX2" fmla="*/ 622300 w 1803400"/>
                <a:gd name="connsiteY2" fmla="*/ 2214813 h 3192044"/>
                <a:gd name="connsiteX3" fmla="*/ 1651000 w 1803400"/>
                <a:gd name="connsiteY3" fmla="*/ 3052344 h 3192044"/>
                <a:gd name="connsiteX4" fmla="*/ 1536701 w 1803400"/>
                <a:gd name="connsiteY4" fmla="*/ 1376613 h 3192044"/>
                <a:gd name="connsiteX5" fmla="*/ 698500 w 1803400"/>
                <a:gd name="connsiteY5" fmla="*/ 81213 h 3192044"/>
                <a:gd name="connsiteX0" fmla="*/ 698500 w 1803400"/>
                <a:gd name="connsiteY0" fmla="*/ 81213 h 3192044"/>
                <a:gd name="connsiteX1" fmla="*/ 12700 w 1803400"/>
                <a:gd name="connsiteY1" fmla="*/ 1224213 h 3192044"/>
                <a:gd name="connsiteX2" fmla="*/ 622300 w 1803400"/>
                <a:gd name="connsiteY2" fmla="*/ 2214813 h 3192044"/>
                <a:gd name="connsiteX3" fmla="*/ 1651000 w 1803400"/>
                <a:gd name="connsiteY3" fmla="*/ 3052344 h 3192044"/>
                <a:gd name="connsiteX4" fmla="*/ 1536701 w 1803400"/>
                <a:gd name="connsiteY4" fmla="*/ 1376613 h 3192044"/>
                <a:gd name="connsiteX5" fmla="*/ 698500 w 1803400"/>
                <a:gd name="connsiteY5" fmla="*/ 81213 h 3192044"/>
                <a:gd name="connsiteX0" fmla="*/ 698500 w 1803400"/>
                <a:gd name="connsiteY0" fmla="*/ 81213 h 3192044"/>
                <a:gd name="connsiteX1" fmla="*/ 12700 w 1803400"/>
                <a:gd name="connsiteY1" fmla="*/ 1224213 h 3192044"/>
                <a:gd name="connsiteX2" fmla="*/ 622300 w 1803400"/>
                <a:gd name="connsiteY2" fmla="*/ 2214813 h 3192044"/>
                <a:gd name="connsiteX3" fmla="*/ 1651000 w 1803400"/>
                <a:gd name="connsiteY3" fmla="*/ 3052344 h 3192044"/>
                <a:gd name="connsiteX4" fmla="*/ 1536701 w 1803400"/>
                <a:gd name="connsiteY4" fmla="*/ 1376613 h 3192044"/>
                <a:gd name="connsiteX5" fmla="*/ 698500 w 1803400"/>
                <a:gd name="connsiteY5" fmla="*/ 81213 h 3192044"/>
                <a:gd name="connsiteX0" fmla="*/ 698500 w 1816100"/>
                <a:gd name="connsiteY0" fmla="*/ 81213 h 3242844"/>
                <a:gd name="connsiteX1" fmla="*/ 12700 w 1816100"/>
                <a:gd name="connsiteY1" fmla="*/ 1224213 h 3242844"/>
                <a:gd name="connsiteX2" fmla="*/ 622300 w 1816100"/>
                <a:gd name="connsiteY2" fmla="*/ 2214813 h 3242844"/>
                <a:gd name="connsiteX3" fmla="*/ 1651000 w 1816100"/>
                <a:gd name="connsiteY3" fmla="*/ 3052344 h 3242844"/>
                <a:gd name="connsiteX4" fmla="*/ 1612900 w 1816100"/>
                <a:gd name="connsiteY4" fmla="*/ 1071813 h 3242844"/>
                <a:gd name="connsiteX5" fmla="*/ 698500 w 1816100"/>
                <a:gd name="connsiteY5" fmla="*/ 81213 h 3242844"/>
                <a:gd name="connsiteX0" fmla="*/ 698500 w 1816100"/>
                <a:gd name="connsiteY0" fmla="*/ 81213 h 3242844"/>
                <a:gd name="connsiteX1" fmla="*/ 12700 w 1816100"/>
                <a:gd name="connsiteY1" fmla="*/ 1224213 h 3242844"/>
                <a:gd name="connsiteX2" fmla="*/ 622300 w 1816100"/>
                <a:gd name="connsiteY2" fmla="*/ 2214813 h 3242844"/>
                <a:gd name="connsiteX3" fmla="*/ 1651000 w 1816100"/>
                <a:gd name="connsiteY3" fmla="*/ 3052344 h 3242844"/>
                <a:gd name="connsiteX4" fmla="*/ 1612900 w 1816100"/>
                <a:gd name="connsiteY4" fmla="*/ 1071813 h 3242844"/>
                <a:gd name="connsiteX5" fmla="*/ 698500 w 1816100"/>
                <a:gd name="connsiteY5" fmla="*/ 81213 h 3242844"/>
                <a:gd name="connsiteX0" fmla="*/ 698500 w 1816100"/>
                <a:gd name="connsiteY0" fmla="*/ 81213 h 3268244"/>
                <a:gd name="connsiteX1" fmla="*/ 12700 w 1816100"/>
                <a:gd name="connsiteY1" fmla="*/ 1224213 h 3268244"/>
                <a:gd name="connsiteX2" fmla="*/ 622300 w 1816100"/>
                <a:gd name="connsiteY2" fmla="*/ 2214813 h 3268244"/>
                <a:gd name="connsiteX3" fmla="*/ 1651000 w 1816100"/>
                <a:gd name="connsiteY3" fmla="*/ 3052344 h 3268244"/>
                <a:gd name="connsiteX4" fmla="*/ 1612900 w 1816100"/>
                <a:gd name="connsiteY4" fmla="*/ 919413 h 3268244"/>
                <a:gd name="connsiteX5" fmla="*/ 698500 w 1816100"/>
                <a:gd name="connsiteY5" fmla="*/ 81213 h 3268244"/>
                <a:gd name="connsiteX0" fmla="*/ 690112 w 1799325"/>
                <a:gd name="connsiteY0" fmla="*/ 81213 h 3262247"/>
                <a:gd name="connsiteX1" fmla="*/ 4312 w 1799325"/>
                <a:gd name="connsiteY1" fmla="*/ 1224213 h 3262247"/>
                <a:gd name="connsiteX2" fmla="*/ 664242 w 1799325"/>
                <a:gd name="connsiteY2" fmla="*/ 2178829 h 3262247"/>
                <a:gd name="connsiteX3" fmla="*/ 1642612 w 1799325"/>
                <a:gd name="connsiteY3" fmla="*/ 3052344 h 3262247"/>
                <a:gd name="connsiteX4" fmla="*/ 1604512 w 1799325"/>
                <a:gd name="connsiteY4" fmla="*/ 919413 h 3262247"/>
                <a:gd name="connsiteX5" fmla="*/ 690112 w 1799325"/>
                <a:gd name="connsiteY5" fmla="*/ 81213 h 3262247"/>
                <a:gd name="connsiteX0" fmla="*/ 690112 w 1775962"/>
                <a:gd name="connsiteY0" fmla="*/ 81213 h 3478148"/>
                <a:gd name="connsiteX1" fmla="*/ 4312 w 1775962"/>
                <a:gd name="connsiteY1" fmla="*/ 1224213 h 3478148"/>
                <a:gd name="connsiteX2" fmla="*/ 664242 w 1775962"/>
                <a:gd name="connsiteY2" fmla="*/ 2178829 h 3478148"/>
                <a:gd name="connsiteX3" fmla="*/ 1269609 w 1775962"/>
                <a:gd name="connsiteY3" fmla="*/ 3268245 h 3478148"/>
                <a:gd name="connsiteX4" fmla="*/ 1604512 w 1775962"/>
                <a:gd name="connsiteY4" fmla="*/ 919413 h 3478148"/>
                <a:gd name="connsiteX5" fmla="*/ 690112 w 1775962"/>
                <a:gd name="connsiteY5" fmla="*/ 81213 h 3478148"/>
                <a:gd name="connsiteX0" fmla="*/ 690112 w 1979163"/>
                <a:gd name="connsiteY0" fmla="*/ 81213 h 3427117"/>
                <a:gd name="connsiteX1" fmla="*/ 4312 w 1979163"/>
                <a:gd name="connsiteY1" fmla="*/ 1224213 h 3427117"/>
                <a:gd name="connsiteX2" fmla="*/ 664242 w 1979163"/>
                <a:gd name="connsiteY2" fmla="*/ 2178829 h 3427117"/>
                <a:gd name="connsiteX3" fmla="*/ 1269609 w 1979163"/>
                <a:gd name="connsiteY3" fmla="*/ 3268245 h 3427117"/>
                <a:gd name="connsiteX4" fmla="*/ 1807713 w 1979163"/>
                <a:gd name="connsiteY4" fmla="*/ 1225592 h 3427117"/>
                <a:gd name="connsiteX5" fmla="*/ 690112 w 1979163"/>
                <a:gd name="connsiteY5" fmla="*/ 81213 h 3427117"/>
                <a:gd name="connsiteX0" fmla="*/ 690112 w 1979163"/>
                <a:gd name="connsiteY0" fmla="*/ 81213 h 3563294"/>
                <a:gd name="connsiteX1" fmla="*/ 4312 w 1979163"/>
                <a:gd name="connsiteY1" fmla="*/ 1224213 h 3563294"/>
                <a:gd name="connsiteX2" fmla="*/ 664242 w 1979163"/>
                <a:gd name="connsiteY2" fmla="*/ 2178829 h 3563294"/>
                <a:gd name="connsiteX3" fmla="*/ 1202346 w 1979163"/>
                <a:gd name="connsiteY3" fmla="*/ 3404421 h 3563294"/>
                <a:gd name="connsiteX4" fmla="*/ 1807713 w 1979163"/>
                <a:gd name="connsiteY4" fmla="*/ 1225592 h 3563294"/>
                <a:gd name="connsiteX5" fmla="*/ 690112 w 1979163"/>
                <a:gd name="connsiteY5" fmla="*/ 81213 h 3563294"/>
                <a:gd name="connsiteX0" fmla="*/ 501022 w 1790073"/>
                <a:gd name="connsiteY0" fmla="*/ 81213 h 3563294"/>
                <a:gd name="connsiteX1" fmla="*/ 4312 w 1790073"/>
                <a:gd name="connsiteY1" fmla="*/ 1225592 h 3563294"/>
                <a:gd name="connsiteX2" fmla="*/ 475152 w 1790073"/>
                <a:gd name="connsiteY2" fmla="*/ 2178829 h 3563294"/>
                <a:gd name="connsiteX3" fmla="*/ 1013256 w 1790073"/>
                <a:gd name="connsiteY3" fmla="*/ 3404421 h 3563294"/>
                <a:gd name="connsiteX4" fmla="*/ 1618623 w 1790073"/>
                <a:gd name="connsiteY4" fmla="*/ 1225592 h 3563294"/>
                <a:gd name="connsiteX5" fmla="*/ 501022 w 1790073"/>
                <a:gd name="connsiteY5" fmla="*/ 81213 h 3563294"/>
                <a:gd name="connsiteX0" fmla="*/ 863209 w 1841814"/>
                <a:gd name="connsiteY0" fmla="*/ 81213 h 3508330"/>
                <a:gd name="connsiteX1" fmla="*/ 56053 w 1841814"/>
                <a:gd name="connsiteY1" fmla="*/ 1170628 h 3508330"/>
                <a:gd name="connsiteX2" fmla="*/ 526893 w 1841814"/>
                <a:gd name="connsiteY2" fmla="*/ 2123865 h 3508330"/>
                <a:gd name="connsiteX3" fmla="*/ 1064997 w 1841814"/>
                <a:gd name="connsiteY3" fmla="*/ 3349457 h 3508330"/>
                <a:gd name="connsiteX4" fmla="*/ 1670364 w 1841814"/>
                <a:gd name="connsiteY4" fmla="*/ 1170628 h 3508330"/>
                <a:gd name="connsiteX5" fmla="*/ 863209 w 1841814"/>
                <a:gd name="connsiteY5" fmla="*/ 81213 h 3508330"/>
                <a:gd name="connsiteX0" fmla="*/ 823971 w 1802576"/>
                <a:gd name="connsiteY0" fmla="*/ 151308 h 3578425"/>
                <a:gd name="connsiteX1" fmla="*/ 386762 w 1802576"/>
                <a:gd name="connsiteY1" fmla="*/ 332877 h 3578425"/>
                <a:gd name="connsiteX2" fmla="*/ 16815 w 1802576"/>
                <a:gd name="connsiteY2" fmla="*/ 1240723 h 3578425"/>
                <a:gd name="connsiteX3" fmla="*/ 487655 w 1802576"/>
                <a:gd name="connsiteY3" fmla="*/ 2193960 h 3578425"/>
                <a:gd name="connsiteX4" fmla="*/ 1025759 w 1802576"/>
                <a:gd name="connsiteY4" fmla="*/ 3419552 h 3578425"/>
                <a:gd name="connsiteX5" fmla="*/ 1631126 w 1802576"/>
                <a:gd name="connsiteY5" fmla="*/ 1240723 h 3578425"/>
                <a:gd name="connsiteX6" fmla="*/ 823971 w 1802576"/>
                <a:gd name="connsiteY6" fmla="*/ 151308 h 3578425"/>
                <a:gd name="connsiteX0" fmla="*/ 1345260 w 2323865"/>
                <a:gd name="connsiteY0" fmla="*/ 151308 h 3578425"/>
                <a:gd name="connsiteX1" fmla="*/ 134526 w 2323865"/>
                <a:gd name="connsiteY1" fmla="*/ 287487 h 3578425"/>
                <a:gd name="connsiteX2" fmla="*/ 538104 w 2323865"/>
                <a:gd name="connsiteY2" fmla="*/ 1240723 h 3578425"/>
                <a:gd name="connsiteX3" fmla="*/ 1008944 w 2323865"/>
                <a:gd name="connsiteY3" fmla="*/ 2193960 h 3578425"/>
                <a:gd name="connsiteX4" fmla="*/ 1547048 w 2323865"/>
                <a:gd name="connsiteY4" fmla="*/ 3419552 h 3578425"/>
                <a:gd name="connsiteX5" fmla="*/ 2152415 w 2323865"/>
                <a:gd name="connsiteY5" fmla="*/ 1240723 h 3578425"/>
                <a:gd name="connsiteX6" fmla="*/ 1345260 w 2323865"/>
                <a:gd name="connsiteY6" fmla="*/ 151308 h 3578425"/>
                <a:gd name="connsiteX0" fmla="*/ 1378891 w 2357496"/>
                <a:gd name="connsiteY0" fmla="*/ 151308 h 3578425"/>
                <a:gd name="connsiteX1" fmla="*/ 168157 w 2357496"/>
                <a:gd name="connsiteY1" fmla="*/ 287487 h 3578425"/>
                <a:gd name="connsiteX2" fmla="*/ 369947 w 2357496"/>
                <a:gd name="connsiteY2" fmla="*/ 1104548 h 3578425"/>
                <a:gd name="connsiteX3" fmla="*/ 1042575 w 2357496"/>
                <a:gd name="connsiteY3" fmla="*/ 2193960 h 3578425"/>
                <a:gd name="connsiteX4" fmla="*/ 1580679 w 2357496"/>
                <a:gd name="connsiteY4" fmla="*/ 3419552 h 3578425"/>
                <a:gd name="connsiteX5" fmla="*/ 2186046 w 2357496"/>
                <a:gd name="connsiteY5" fmla="*/ 1240723 h 3578425"/>
                <a:gd name="connsiteX6" fmla="*/ 1378891 w 2357496"/>
                <a:gd name="connsiteY6" fmla="*/ 151308 h 357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7496" h="3578425">
                  <a:moveTo>
                    <a:pt x="1378891" y="151308"/>
                  </a:moveTo>
                  <a:cubicBezTo>
                    <a:pt x="1171497" y="0"/>
                    <a:pt x="336314" y="128614"/>
                    <a:pt x="168157" y="287487"/>
                  </a:cubicBezTo>
                  <a:cubicBezTo>
                    <a:pt x="0" y="446360"/>
                    <a:pt x="224211" y="786803"/>
                    <a:pt x="369947" y="1104548"/>
                  </a:cubicBezTo>
                  <a:cubicBezTo>
                    <a:pt x="515683" y="1422293"/>
                    <a:pt x="840786" y="1808126"/>
                    <a:pt x="1042575" y="2193960"/>
                  </a:cubicBezTo>
                  <a:cubicBezTo>
                    <a:pt x="1244364" y="2579794"/>
                    <a:pt x="1390101" y="3578425"/>
                    <a:pt x="1580679" y="3419552"/>
                  </a:cubicBezTo>
                  <a:cubicBezTo>
                    <a:pt x="1771257" y="3260679"/>
                    <a:pt x="2357496" y="1735912"/>
                    <a:pt x="2186046" y="1240723"/>
                  </a:cubicBezTo>
                  <a:cubicBezTo>
                    <a:pt x="2054625" y="900498"/>
                    <a:pt x="1711764" y="224834"/>
                    <a:pt x="1378891" y="15130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98800" y="994276"/>
              <a:ext cx="1854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C7E56"/>
                  </a:solidFill>
                  <a:latin typeface="Arial" pitchFamily="34" charset="0"/>
                  <a:cs typeface="Arial" pitchFamily="34" charset="0"/>
                </a:rPr>
                <a:t>Cool luminous stars:  pulsation/dust-driven winds?</a:t>
              </a:r>
              <a:endParaRPr lang="en-US" sz="1800" i="0" dirty="0">
                <a:solidFill>
                  <a:srgbClr val="FC7E5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Results for 47 cool stars with measured M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7723554" y="-295275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FFCC"/>
                </a:solidFill>
              </a:rPr>
              <a:t>.</a:t>
            </a:r>
          </a:p>
        </p:txBody>
      </p:sp>
      <p:pic>
        <p:nvPicPr>
          <p:cNvPr id="14340" name="Picture 3" descr="f10_ob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3" y="762000"/>
            <a:ext cx="43259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665663" y="762000"/>
            <a:ext cx="4325937" cy="5410200"/>
            <a:chOff x="4665663" y="762000"/>
            <a:chExt cx="4325937" cy="5410200"/>
          </a:xfrm>
        </p:grpSpPr>
        <p:pic>
          <p:nvPicPr>
            <p:cNvPr id="14344" name="Picture 5" descr="f10_min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65663" y="762000"/>
              <a:ext cx="4325937" cy="541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TextBox 9"/>
            <p:cNvSpPr txBox="1">
              <a:spLocks noChangeArrowheads="1"/>
            </p:cNvSpPr>
            <p:nvPr/>
          </p:nvSpPr>
          <p:spPr bwMode="auto">
            <a:xfrm>
              <a:off x="5410200" y="1066800"/>
              <a:ext cx="24385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i="0" dirty="0" smtClean="0"/>
                <a:t>Cranmer &amp; Saar 2011 </a:t>
              </a:r>
              <a:r>
                <a:rPr lang="en-US" sz="1600" i="0" dirty="0"/>
                <a:t>(</a:t>
              </a:r>
              <a:r>
                <a:rPr lang="en-US" sz="1600" b="1" i="0" dirty="0">
                  <a:latin typeface="Arial" charset="0"/>
                  <a:cs typeface="Arial" charset="0"/>
                </a:rPr>
                <a:t>o</a:t>
              </a:r>
              <a:r>
                <a:rPr lang="en-US" sz="1600" i="0" dirty="0"/>
                <a:t>)</a:t>
              </a:r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7086423" y="4953000"/>
              <a:ext cx="17527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2000" i="0" dirty="0" smtClean="0"/>
                <a:t>χ</a:t>
              </a:r>
              <a:r>
                <a:rPr lang="en-US" sz="2000" i="0" baseline="30000" dirty="0" smtClean="0"/>
                <a:t>2</a:t>
              </a:r>
              <a:r>
                <a:rPr lang="en-US" sz="2000" i="0" dirty="0" smtClean="0"/>
                <a:t> = 0.504</a:t>
              </a:r>
              <a:endParaRPr lang="en-US" sz="2000" i="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9863" y="762000"/>
            <a:ext cx="4325937" cy="5410200"/>
            <a:chOff x="169863" y="762000"/>
            <a:chExt cx="4325937" cy="5410200"/>
          </a:xfrm>
        </p:grpSpPr>
        <p:grpSp>
          <p:nvGrpSpPr>
            <p:cNvPr id="2" name="Group 8"/>
            <p:cNvGrpSpPr>
              <a:grpSpLocks/>
            </p:cNvGrpSpPr>
            <p:nvPr/>
          </p:nvGrpSpPr>
          <p:grpSpPr bwMode="auto">
            <a:xfrm>
              <a:off x="169863" y="762000"/>
              <a:ext cx="4325937" cy="5410200"/>
              <a:chOff x="170082" y="762000"/>
              <a:chExt cx="4325718" cy="5410200"/>
            </a:xfrm>
          </p:grpSpPr>
          <p:pic>
            <p:nvPicPr>
              <p:cNvPr id="14346" name="Picture 4" descr="f10_SC05.g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0082" y="762000"/>
                <a:ext cx="4325718" cy="541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47" name="TextBox 7"/>
              <p:cNvSpPr txBox="1">
                <a:spLocks noChangeArrowheads="1"/>
              </p:cNvSpPr>
              <p:nvPr/>
            </p:nvSpPr>
            <p:spPr bwMode="auto">
              <a:xfrm>
                <a:off x="952500" y="1233488"/>
                <a:ext cx="24384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i="0"/>
                  <a:t>Schröder &amp; Cuntz 2005 (</a:t>
                </a:r>
                <a:r>
                  <a:rPr lang="en-US" sz="1600" b="1" i="0">
                    <a:latin typeface="Arial" charset="0"/>
                    <a:cs typeface="Arial" charset="0"/>
                  </a:rPr>
                  <a:t>o</a:t>
                </a:r>
                <a:r>
                  <a:rPr lang="en-US" sz="1600" i="0"/>
                  <a:t>)</a:t>
                </a:r>
              </a:p>
            </p:txBody>
          </p:sp>
        </p:grp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2590800" y="4948535"/>
              <a:ext cx="17527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2000" i="0" dirty="0" smtClean="0"/>
                <a:t>χ</a:t>
              </a:r>
              <a:r>
                <a:rPr lang="en-US" sz="2000" i="0" baseline="30000" dirty="0" smtClean="0"/>
                <a:t>2</a:t>
              </a:r>
              <a:r>
                <a:rPr lang="en-US" sz="2000" i="0" dirty="0" smtClean="0"/>
                <a:t> = 1.131</a:t>
              </a:r>
              <a:endParaRPr lang="en-US" sz="2000" i="0" dirty="0"/>
            </a:p>
          </p:txBody>
        </p:sp>
      </p:grp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962025" y="966788"/>
            <a:ext cx="243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0"/>
              <a:t>Measurements (</a:t>
            </a:r>
            <a:r>
              <a:rPr lang="en-US" sz="1600" b="1" i="0">
                <a:solidFill>
                  <a:srgbClr val="0070C0"/>
                </a:solidFill>
                <a:latin typeface="Arial" charset="0"/>
                <a:cs typeface="Arial" charset="0"/>
              </a:rPr>
              <a:t>x</a:t>
            </a:r>
            <a:r>
              <a:rPr lang="en-US" sz="1600" i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Mass loss on an ideal main sequence</a:t>
            </a:r>
          </a:p>
        </p:txBody>
      </p:sp>
      <p:pic>
        <p:nvPicPr>
          <p:cNvPr id="15363" name="Picture 2" descr="f1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779463"/>
            <a:ext cx="5981700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77000" y="1447800"/>
            <a:ext cx="22479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900"/>
              </a:spcBef>
              <a:buSzPct val="115000"/>
              <a:buFontTx/>
              <a:buChar char="•"/>
              <a:defRPr/>
            </a:pPr>
            <a:r>
              <a:rPr lang="en-US" sz="2000" i="0" dirty="0" smtClean="0">
                <a:solidFill>
                  <a:srgbClr val="FFFFCC"/>
                </a:solidFill>
              </a:rPr>
              <a:t>Is there really a basal “floor” in the age-rotation-activity relationship?</a:t>
            </a:r>
            <a:endParaRPr lang="en-US" sz="2000" i="0" dirty="0">
              <a:solidFill>
                <a:srgbClr val="FFFFCC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743700" y="2754868"/>
            <a:ext cx="0" cy="1828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667500" y="4431268"/>
            <a:ext cx="198120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153400" y="44312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800" i="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rot</a:t>
            </a:r>
            <a:endParaRPr lang="en-US" sz="1800" i="0" baseline="-25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687553" y="2968004"/>
            <a:ext cx="1961147" cy="1277476"/>
          </a:xfrm>
          <a:custGeom>
            <a:avLst/>
            <a:gdLst>
              <a:gd name="connsiteX0" fmla="*/ 0 w 2165684"/>
              <a:gd name="connsiteY0" fmla="*/ 336884 h 1179095"/>
              <a:gd name="connsiteX1" fmla="*/ 445168 w 2165684"/>
              <a:gd name="connsiteY1" fmla="*/ 336884 h 1179095"/>
              <a:gd name="connsiteX2" fmla="*/ 733926 w 2165684"/>
              <a:gd name="connsiteY2" fmla="*/ 132347 h 1179095"/>
              <a:gd name="connsiteX3" fmla="*/ 1046747 w 2165684"/>
              <a:gd name="connsiteY3" fmla="*/ 132347 h 1179095"/>
              <a:gd name="connsiteX4" fmla="*/ 1768642 w 2165684"/>
              <a:gd name="connsiteY4" fmla="*/ 926431 h 1179095"/>
              <a:gd name="connsiteX5" fmla="*/ 2165684 w 2165684"/>
              <a:gd name="connsiteY5" fmla="*/ 1179095 h 1179095"/>
              <a:gd name="connsiteX0" fmla="*/ 0 w 2165684"/>
              <a:gd name="connsiteY0" fmla="*/ 358536 h 1252450"/>
              <a:gd name="connsiteX1" fmla="*/ 445168 w 2165684"/>
              <a:gd name="connsiteY1" fmla="*/ 358536 h 1252450"/>
              <a:gd name="connsiteX2" fmla="*/ 733926 w 2165684"/>
              <a:gd name="connsiteY2" fmla="*/ 153999 h 1252450"/>
              <a:gd name="connsiteX3" fmla="*/ 1046747 w 2165684"/>
              <a:gd name="connsiteY3" fmla="*/ 153999 h 1252450"/>
              <a:gd name="connsiteX4" fmla="*/ 1744948 w 2165684"/>
              <a:gd name="connsiteY4" fmla="*/ 1077992 h 1252450"/>
              <a:gd name="connsiteX5" fmla="*/ 2165684 w 2165684"/>
              <a:gd name="connsiteY5" fmla="*/ 1200747 h 1252450"/>
              <a:gd name="connsiteX0" fmla="*/ 0 w 2165684"/>
              <a:gd name="connsiteY0" fmla="*/ 358536 h 1252450"/>
              <a:gd name="connsiteX1" fmla="*/ 445168 w 2165684"/>
              <a:gd name="connsiteY1" fmla="*/ 358536 h 1252450"/>
              <a:gd name="connsiteX2" fmla="*/ 733926 w 2165684"/>
              <a:gd name="connsiteY2" fmla="*/ 153999 h 1252450"/>
              <a:gd name="connsiteX3" fmla="*/ 1046747 w 2165684"/>
              <a:gd name="connsiteY3" fmla="*/ 153999 h 1252450"/>
              <a:gd name="connsiteX4" fmla="*/ 1744948 w 2165684"/>
              <a:gd name="connsiteY4" fmla="*/ 1077992 h 1252450"/>
              <a:gd name="connsiteX5" fmla="*/ 2165684 w 2165684"/>
              <a:gd name="connsiteY5" fmla="*/ 1200747 h 1252450"/>
              <a:gd name="connsiteX0" fmla="*/ 0 w 2165684"/>
              <a:gd name="connsiteY0" fmla="*/ 313125 h 1199470"/>
              <a:gd name="connsiteX1" fmla="*/ 445168 w 2165684"/>
              <a:gd name="connsiteY1" fmla="*/ 313125 h 1199470"/>
              <a:gd name="connsiteX2" fmla="*/ 733926 w 2165684"/>
              <a:gd name="connsiteY2" fmla="*/ 108588 h 1199470"/>
              <a:gd name="connsiteX3" fmla="*/ 1071770 w 2165684"/>
              <a:gd name="connsiteY3" fmla="*/ 153999 h 1199470"/>
              <a:gd name="connsiteX4" fmla="*/ 1744948 w 2165684"/>
              <a:gd name="connsiteY4" fmla="*/ 1032581 h 1199470"/>
              <a:gd name="connsiteX5" fmla="*/ 2165684 w 2165684"/>
              <a:gd name="connsiteY5" fmla="*/ 1155336 h 1199470"/>
              <a:gd name="connsiteX0" fmla="*/ 0 w 2165684"/>
              <a:gd name="connsiteY0" fmla="*/ 273851 h 1149118"/>
              <a:gd name="connsiteX1" fmla="*/ 445168 w 2165684"/>
              <a:gd name="connsiteY1" fmla="*/ 273851 h 1149118"/>
              <a:gd name="connsiteX2" fmla="*/ 733926 w 2165684"/>
              <a:gd name="connsiteY2" fmla="*/ 69314 h 1149118"/>
              <a:gd name="connsiteX3" fmla="*/ 1071770 w 2165684"/>
              <a:gd name="connsiteY3" fmla="*/ 181196 h 1149118"/>
              <a:gd name="connsiteX4" fmla="*/ 1744948 w 2165684"/>
              <a:gd name="connsiteY4" fmla="*/ 993307 h 1149118"/>
              <a:gd name="connsiteX5" fmla="*/ 2165684 w 2165684"/>
              <a:gd name="connsiteY5" fmla="*/ 1116062 h 1149118"/>
              <a:gd name="connsiteX0" fmla="*/ 0 w 2165684"/>
              <a:gd name="connsiteY0" fmla="*/ 273851 h 1149118"/>
              <a:gd name="connsiteX1" fmla="*/ 314445 w 2165684"/>
              <a:gd name="connsiteY1" fmla="*/ 314135 h 1149118"/>
              <a:gd name="connsiteX2" fmla="*/ 733926 w 2165684"/>
              <a:gd name="connsiteY2" fmla="*/ 69314 h 1149118"/>
              <a:gd name="connsiteX3" fmla="*/ 1071770 w 2165684"/>
              <a:gd name="connsiteY3" fmla="*/ 181196 h 1149118"/>
              <a:gd name="connsiteX4" fmla="*/ 1744948 w 2165684"/>
              <a:gd name="connsiteY4" fmla="*/ 993307 h 1149118"/>
              <a:gd name="connsiteX5" fmla="*/ 2165684 w 2165684"/>
              <a:gd name="connsiteY5" fmla="*/ 1116062 h 1149118"/>
              <a:gd name="connsiteX0" fmla="*/ 0 w 2165684"/>
              <a:gd name="connsiteY0" fmla="*/ 239085 h 1114352"/>
              <a:gd name="connsiteX1" fmla="*/ 314445 w 2165684"/>
              <a:gd name="connsiteY1" fmla="*/ 279369 h 1114352"/>
              <a:gd name="connsiteX2" fmla="*/ 651034 w 2165684"/>
              <a:gd name="connsiteY2" fmla="*/ 79960 h 1114352"/>
              <a:gd name="connsiteX3" fmla="*/ 1071770 w 2165684"/>
              <a:gd name="connsiteY3" fmla="*/ 146430 h 1114352"/>
              <a:gd name="connsiteX4" fmla="*/ 1744948 w 2165684"/>
              <a:gd name="connsiteY4" fmla="*/ 958541 h 1114352"/>
              <a:gd name="connsiteX5" fmla="*/ 2165684 w 2165684"/>
              <a:gd name="connsiteY5" fmla="*/ 1081296 h 111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5684" h="1114352">
                <a:moveTo>
                  <a:pt x="0" y="239085"/>
                </a:moveTo>
                <a:cubicBezTo>
                  <a:pt x="161423" y="256129"/>
                  <a:pt x="205939" y="305890"/>
                  <a:pt x="314445" y="279369"/>
                </a:cubicBezTo>
                <a:cubicBezTo>
                  <a:pt x="422951" y="252848"/>
                  <a:pt x="550771" y="114049"/>
                  <a:pt x="651034" y="79960"/>
                </a:cubicBezTo>
                <a:cubicBezTo>
                  <a:pt x="750522" y="10646"/>
                  <a:pt x="889451" y="0"/>
                  <a:pt x="1071770" y="146430"/>
                </a:cubicBezTo>
                <a:cubicBezTo>
                  <a:pt x="1254089" y="292860"/>
                  <a:pt x="1562629" y="802730"/>
                  <a:pt x="1744948" y="958541"/>
                </a:cubicBezTo>
                <a:cubicBezTo>
                  <a:pt x="1927267" y="1114352"/>
                  <a:pt x="2060407" y="1042193"/>
                  <a:pt x="2165684" y="1081296"/>
                </a:cubicBezTo>
              </a:path>
            </a:pathLst>
          </a:custGeom>
          <a:noFill/>
          <a:ln w="73025" cap="flat" cmpd="sng" algn="ctr">
            <a:solidFill>
              <a:srgbClr val="FF964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50292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Saturation</a:t>
            </a:r>
          </a:p>
          <a:p>
            <a:r>
              <a:rPr lang="en-US" sz="2000" b="1" dirty="0" smtClean="0">
                <a:solidFill>
                  <a:srgbClr val="DD75BA"/>
                </a:solidFill>
              </a:rPr>
              <a:t>Super-saturation?</a:t>
            </a:r>
            <a:endParaRPr lang="en-US" sz="2000" b="1" dirty="0">
              <a:solidFill>
                <a:srgbClr val="DD75BA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8305800" y="2438400"/>
            <a:ext cx="228600" cy="1524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6" name="Straight Arrow Connector 15"/>
          <p:cNvCxnSpPr>
            <a:stCxn id="13" idx="0"/>
          </p:cNvCxnSpPr>
          <p:nvPr/>
        </p:nvCxnSpPr>
        <p:spPr bwMode="auto">
          <a:xfrm flipH="1" flipV="1">
            <a:off x="7391400" y="3124200"/>
            <a:ext cx="495300" cy="1905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010400" y="3429000"/>
            <a:ext cx="0" cy="1981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Evolved cool stars:  RG, HB, AGB, Mira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00688" y="847725"/>
            <a:ext cx="3429000" cy="2592388"/>
            <a:chOff x="3648" y="786"/>
            <a:chExt cx="1872" cy="1415"/>
          </a:xfrm>
        </p:grpSpPr>
        <p:pic>
          <p:nvPicPr>
            <p:cNvPr id="20488" name="Picture 4" descr="top_coolstar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t="17778" b="22223"/>
            <a:stretch>
              <a:fillRect/>
            </a:stretch>
          </p:blipFill>
          <p:spPr bwMode="auto">
            <a:xfrm>
              <a:off x="3648" y="786"/>
              <a:ext cx="1872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5" descr="dobler1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54" y="1196"/>
              <a:ext cx="662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28600" y="819150"/>
            <a:ext cx="5105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900"/>
              </a:spcBef>
              <a:buSzPct val="115000"/>
              <a:buFontTx/>
              <a:buChar char="•"/>
              <a:defRPr/>
            </a:pPr>
            <a:r>
              <a:rPr lang="en-US" sz="2000" i="0" dirty="0">
                <a:solidFill>
                  <a:srgbClr val="FFFFCC"/>
                </a:solidFill>
              </a:rPr>
              <a:t>The extended atmospheres of red giants and </a:t>
            </a:r>
            <a:r>
              <a:rPr lang="en-US" sz="2000" i="0" dirty="0" err="1">
                <a:solidFill>
                  <a:srgbClr val="FFFFCC"/>
                </a:solidFill>
              </a:rPr>
              <a:t>supergiants</a:t>
            </a:r>
            <a:r>
              <a:rPr lang="en-US" sz="2000" i="0" dirty="0">
                <a:solidFill>
                  <a:srgbClr val="FFFFCC"/>
                </a:solidFill>
              </a:rPr>
              <a:t> are likely to be </a:t>
            </a:r>
            <a:r>
              <a:rPr lang="en-US" sz="2000" b="1" i="0" dirty="0">
                <a:solidFill>
                  <a:srgbClr val="FFFFCC"/>
                </a:solidFill>
              </a:rPr>
              <a:t>cool</a:t>
            </a:r>
            <a:r>
              <a:rPr lang="en-US" sz="2000" i="0" dirty="0">
                <a:solidFill>
                  <a:srgbClr val="FFFFCC"/>
                </a:solidFill>
              </a:rPr>
              <a:t> (i.e., not highly ionized or “coronal” like the Sun).</a:t>
            </a:r>
          </a:p>
          <a:p>
            <a:pPr marL="169863" indent="-169863">
              <a:lnSpc>
                <a:spcPct val="95000"/>
              </a:lnSpc>
              <a:spcBef>
                <a:spcPts val="900"/>
              </a:spcBef>
              <a:buSzPct val="115000"/>
              <a:buFontTx/>
              <a:buChar char="•"/>
              <a:defRPr/>
            </a:pPr>
            <a:r>
              <a:rPr lang="en-US" sz="2000" i="0" dirty="0">
                <a:solidFill>
                  <a:srgbClr val="FFFFCC"/>
                </a:solidFill>
              </a:rPr>
              <a:t>High-luminosity:  </a:t>
            </a:r>
            <a:r>
              <a:rPr lang="en-US" sz="2000" i="0" dirty="0" err="1">
                <a:solidFill>
                  <a:srgbClr val="FFFFCC"/>
                </a:solidFill>
              </a:rPr>
              <a:t>radiative</a:t>
            </a:r>
            <a:r>
              <a:rPr lang="en-US" sz="2000" i="0" dirty="0">
                <a:solidFill>
                  <a:srgbClr val="FFFFCC"/>
                </a:solidFill>
              </a:rPr>
              <a:t> driving... of dust?</a:t>
            </a:r>
          </a:p>
          <a:p>
            <a:pPr marL="169863" indent="-169863">
              <a:lnSpc>
                <a:spcPct val="95000"/>
              </a:lnSpc>
              <a:spcBef>
                <a:spcPts val="900"/>
              </a:spcBef>
              <a:buSzPct val="115000"/>
              <a:buFontTx/>
              <a:buChar char="•"/>
              <a:defRPr/>
            </a:pPr>
            <a:r>
              <a:rPr lang="en-US" sz="2000" i="0" dirty="0">
                <a:solidFill>
                  <a:srgbClr val="FFFFCC"/>
                </a:solidFill>
              </a:rPr>
              <a:t>Shock-heated </a:t>
            </a:r>
            <a:r>
              <a:rPr lang="en-US" sz="2000" b="1" i="0" dirty="0">
                <a:solidFill>
                  <a:srgbClr val="FF964F"/>
                </a:solidFill>
              </a:rPr>
              <a:t>“</a:t>
            </a:r>
            <a:r>
              <a:rPr lang="en-US" sz="2000" b="1" i="0" dirty="0" err="1">
                <a:solidFill>
                  <a:srgbClr val="FF964F"/>
                </a:solidFill>
              </a:rPr>
              <a:t>calorispheres</a:t>
            </a:r>
            <a:r>
              <a:rPr lang="en-US" sz="2000" b="1" i="0" dirty="0">
                <a:solidFill>
                  <a:srgbClr val="FF964F"/>
                </a:solidFill>
              </a:rPr>
              <a:t>”</a:t>
            </a:r>
            <a:r>
              <a:rPr lang="en-US" sz="2000" i="0" dirty="0">
                <a:solidFill>
                  <a:srgbClr val="FFFFCC"/>
                </a:solidFill>
              </a:rPr>
              <a:t> </a:t>
            </a:r>
            <a:r>
              <a:rPr lang="en-US" sz="1800" i="0" dirty="0">
                <a:solidFill>
                  <a:srgbClr val="FFFFCC"/>
                </a:solidFill>
              </a:rPr>
              <a:t>(</a:t>
            </a:r>
            <a:r>
              <a:rPr lang="en-US" sz="1800" i="0" dirty="0" err="1">
                <a:solidFill>
                  <a:srgbClr val="FFFFCC"/>
                </a:solidFill>
              </a:rPr>
              <a:t>Willson</a:t>
            </a:r>
            <a:r>
              <a:rPr lang="en-US" sz="1800" i="0" dirty="0">
                <a:solidFill>
                  <a:srgbClr val="FFFFCC"/>
                </a:solidFill>
              </a:rPr>
              <a:t> 2000) ?</a:t>
            </a:r>
          </a:p>
          <a:p>
            <a:pPr marL="169863" indent="-169863">
              <a:lnSpc>
                <a:spcPct val="95000"/>
              </a:lnSpc>
              <a:spcBef>
                <a:spcPts val="900"/>
              </a:spcBef>
              <a:buSzPct val="115000"/>
              <a:buFontTx/>
              <a:buChar char="•"/>
              <a:defRPr/>
            </a:pPr>
            <a:r>
              <a:rPr lang="en-US" sz="2000" i="0" dirty="0">
                <a:solidFill>
                  <a:srgbClr val="FFFFCC"/>
                </a:solidFill>
              </a:rPr>
              <a:t>Numerical models show that pulsations couple with radiation/dust formation to be able to drive mass loss rates up to 10 </a:t>
            </a:r>
            <a:r>
              <a:rPr lang="en-US" i="0" baseline="30000" dirty="0">
                <a:solidFill>
                  <a:srgbClr val="FFFFCC"/>
                </a:solidFill>
              </a:rPr>
              <a:t>–5</a:t>
            </a:r>
            <a:r>
              <a:rPr lang="en-US" sz="2000" i="0" dirty="0">
                <a:solidFill>
                  <a:srgbClr val="FFFFCC"/>
                </a:solidFill>
              </a:rPr>
              <a:t> to 10 </a:t>
            </a:r>
            <a:r>
              <a:rPr lang="en-US" i="0" baseline="30000" dirty="0">
                <a:solidFill>
                  <a:srgbClr val="FFFFCC"/>
                </a:solidFill>
              </a:rPr>
              <a:t>–4</a:t>
            </a:r>
            <a:r>
              <a:rPr lang="en-US" sz="2000" i="0" dirty="0">
                <a:solidFill>
                  <a:srgbClr val="FFFFCC"/>
                </a:solidFill>
              </a:rPr>
              <a:t> </a:t>
            </a:r>
            <a:r>
              <a:rPr lang="en-US" sz="2000" dirty="0">
                <a:solidFill>
                  <a:srgbClr val="FFFFCC"/>
                </a:solidFill>
              </a:rPr>
              <a:t>M</a:t>
            </a:r>
            <a:r>
              <a:rPr lang="en-US" sz="2000" i="0" baseline="-25000" dirty="0">
                <a:solidFill>
                  <a:srgbClr val="FFFFCC"/>
                </a:solidFill>
              </a:rPr>
              <a:t>s</a:t>
            </a:r>
            <a:r>
              <a:rPr lang="en-US" sz="2000" i="0" dirty="0">
                <a:solidFill>
                  <a:srgbClr val="FFFFCC"/>
                </a:solidFill>
              </a:rPr>
              <a:t>/yr. </a:t>
            </a:r>
          </a:p>
        </p:txBody>
      </p:sp>
      <p:pic>
        <p:nvPicPr>
          <p:cNvPr id="20485" name="Picture 7" descr="willson_mira_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5688" y="3638550"/>
            <a:ext cx="326866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willson_mira_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7088" y="3638550"/>
            <a:ext cx="37338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6477000" y="3959225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rgbClr val="CC0000"/>
                </a:solidFill>
              </a:rPr>
              <a:t>(Struck et al. 2004)</a:t>
            </a:r>
          </a:p>
        </p:txBody>
      </p:sp>
      <p:pic>
        <p:nvPicPr>
          <p:cNvPr id="10" name="cranmer_haystack_steffe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629400" y="1595845"/>
            <a:ext cx="1181100" cy="1147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500"/>
            <a:ext cx="9144000" cy="698500"/>
          </a:xfrm>
        </p:spPr>
        <p:txBody>
          <a:bodyPr/>
          <a:lstStyle/>
          <a:p>
            <a:r>
              <a:rPr lang="en-US" sz="2800" dirty="0" smtClean="0">
                <a:solidFill>
                  <a:srgbClr val="FFFFCC"/>
                </a:solidFill>
              </a:rPr>
              <a:t>Radio</a:t>
            </a:r>
            <a:r>
              <a:rPr lang="en-US" sz="2800" i="0" dirty="0" smtClean="0">
                <a:solidFill>
                  <a:srgbClr val="FFFFCC"/>
                </a:solidFill>
              </a:rPr>
              <a:t> </a:t>
            </a:r>
            <a:r>
              <a:rPr lang="en-US" sz="2800" dirty="0" smtClean="0">
                <a:solidFill>
                  <a:srgbClr val="FFFFCC"/>
                </a:solidFill>
              </a:rPr>
              <a:t>diagnostics of winds/coronae:  Future prospects?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56674" y="4114800"/>
            <a:ext cx="8382000" cy="157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900"/>
              </a:spcBef>
              <a:buSzPct val="115000"/>
              <a:buFontTx/>
              <a:buChar char="•"/>
              <a:defRPr/>
            </a:pPr>
            <a:r>
              <a:rPr lang="en-US" sz="2000" i="0" dirty="0" smtClean="0">
                <a:solidFill>
                  <a:srgbClr val="FFFFCC"/>
                </a:solidFill>
              </a:rPr>
              <a:t>Can combined radio (</a:t>
            </a:r>
            <a:r>
              <a:rPr lang="en-US" sz="2000" i="0" dirty="0" err="1" smtClean="0">
                <a:solidFill>
                  <a:srgbClr val="FFFFCC"/>
                </a:solidFill>
              </a:rPr>
              <a:t>gyroresonance</a:t>
            </a:r>
            <a:r>
              <a:rPr lang="en-US" sz="2000" i="0" dirty="0" smtClean="0">
                <a:solidFill>
                  <a:srgbClr val="FFFFCC"/>
                </a:solidFill>
              </a:rPr>
              <a:t> emission) &amp; optical (Zeeman-broadened line) data better constrain weak-field (B &lt; 50 G) </a:t>
            </a:r>
            <a:r>
              <a:rPr lang="en-US" sz="2000" b="1" i="0" dirty="0" smtClean="0">
                <a:solidFill>
                  <a:srgbClr val="FF964F"/>
                </a:solidFill>
              </a:rPr>
              <a:t>“filling factors?”</a:t>
            </a:r>
          </a:p>
          <a:p>
            <a:pPr marL="169863" indent="-169863">
              <a:lnSpc>
                <a:spcPct val="95000"/>
              </a:lnSpc>
              <a:spcBef>
                <a:spcPts val="900"/>
              </a:spcBef>
              <a:buSzPct val="115000"/>
              <a:buFontTx/>
              <a:buChar char="•"/>
              <a:defRPr/>
            </a:pPr>
            <a:r>
              <a:rPr lang="en-US" sz="2000" dirty="0" smtClean="0">
                <a:solidFill>
                  <a:srgbClr val="FFFFCC"/>
                </a:solidFill>
              </a:rPr>
              <a:t>Massive stars:</a:t>
            </a:r>
            <a:r>
              <a:rPr lang="en-US" sz="2000" i="0" dirty="0" smtClean="0">
                <a:solidFill>
                  <a:srgbClr val="FFFFCC"/>
                </a:solidFill>
              </a:rPr>
              <a:t> There are many new measurements of B-fields (</a:t>
            </a:r>
            <a:r>
              <a:rPr lang="en-US" sz="2000" i="0" dirty="0" err="1" smtClean="0">
                <a:solidFill>
                  <a:srgbClr val="FFFFCC"/>
                </a:solidFill>
              </a:rPr>
              <a:t>MiMeS</a:t>
            </a:r>
            <a:r>
              <a:rPr lang="en-US" sz="2000" i="0" dirty="0" smtClean="0">
                <a:solidFill>
                  <a:srgbClr val="FFFFCC"/>
                </a:solidFill>
              </a:rPr>
              <a:t> project). Is </a:t>
            </a:r>
            <a:r>
              <a:rPr lang="en-US" sz="2000" b="1" i="0" dirty="0" err="1" smtClean="0">
                <a:solidFill>
                  <a:srgbClr val="FF964F"/>
                </a:solidFill>
              </a:rPr>
              <a:t>nonthermal</a:t>
            </a:r>
            <a:r>
              <a:rPr lang="en-US" sz="2000" b="1" i="0" dirty="0" smtClean="0">
                <a:solidFill>
                  <a:srgbClr val="FF964F"/>
                </a:solidFill>
              </a:rPr>
              <a:t>/synchrotron</a:t>
            </a:r>
            <a:r>
              <a:rPr lang="en-US" sz="2000" i="0" dirty="0" smtClean="0">
                <a:solidFill>
                  <a:srgbClr val="FFFFCC"/>
                </a:solidFill>
              </a:rPr>
              <a:t> radio emission preferentially strong in these stars, or does the traditional (?) interpretation of “wind shocks” hold up?</a:t>
            </a:r>
            <a:endParaRPr lang="en-US" sz="2000" i="0" dirty="0">
              <a:solidFill>
                <a:srgbClr val="FFFFCC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4274" y="36576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600"/>
              </a:spcBef>
              <a:buClr>
                <a:srgbClr val="FF9933"/>
              </a:buClr>
              <a:buSzPct val="115000"/>
              <a:defRPr/>
            </a:pPr>
            <a:r>
              <a:rPr lang="en-US" sz="2000" b="1" i="0" dirty="0" smtClean="0">
                <a:solidFill>
                  <a:srgbClr val="50C1FA"/>
                </a:solidFill>
              </a:rPr>
              <a:t>Magnetic fields:</a:t>
            </a:r>
            <a:endParaRPr lang="en-US" sz="2000" i="0" dirty="0">
              <a:solidFill>
                <a:srgbClr val="50C1FA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4274" y="910679"/>
            <a:ext cx="41910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600"/>
              </a:spcBef>
              <a:buClr>
                <a:srgbClr val="FF9933"/>
              </a:buClr>
              <a:buSzPct val="115000"/>
              <a:defRPr/>
            </a:pPr>
            <a:r>
              <a:rPr lang="en-US" sz="2000" b="1" i="0" dirty="0" smtClean="0">
                <a:solidFill>
                  <a:srgbClr val="50C1FA"/>
                </a:solidFill>
              </a:rPr>
              <a:t>Multi-thermal atmospheres: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56674" y="1383632"/>
            <a:ext cx="60198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900"/>
              </a:spcBef>
              <a:buSzPct val="115000"/>
              <a:buFontTx/>
              <a:buChar char="•"/>
              <a:defRPr/>
            </a:pPr>
            <a:r>
              <a:rPr lang="en-US" sz="2000" dirty="0" smtClean="0">
                <a:solidFill>
                  <a:srgbClr val="FFFFCC"/>
                </a:solidFill>
              </a:rPr>
              <a:t>Cool luminous stars: </a:t>
            </a:r>
            <a:r>
              <a:rPr lang="en-US" sz="2000" i="0" dirty="0" smtClean="0">
                <a:solidFill>
                  <a:srgbClr val="FFFFCC"/>
                </a:solidFill>
              </a:rPr>
              <a:t> UV spectroscopy detects “warm” </a:t>
            </a:r>
            <a:r>
              <a:rPr lang="en-US" sz="2000" i="0" dirty="0" err="1" smtClean="0">
                <a:solidFill>
                  <a:srgbClr val="FFFFCC"/>
                </a:solidFill>
              </a:rPr>
              <a:t>chromospheric</a:t>
            </a:r>
            <a:r>
              <a:rPr lang="en-US" sz="2000" i="0" dirty="0" smtClean="0">
                <a:solidFill>
                  <a:srgbClr val="FFFFCC"/>
                </a:solidFill>
              </a:rPr>
              <a:t> gas. Radio &amp; IR detect “cold” dust-forming gas.  Do these </a:t>
            </a:r>
            <a:r>
              <a:rPr lang="en-US" sz="2000" i="0" dirty="0" err="1" smtClean="0">
                <a:solidFill>
                  <a:srgbClr val="FFFFCC"/>
                </a:solidFill>
              </a:rPr>
              <a:t>outflowing</a:t>
            </a:r>
            <a:r>
              <a:rPr lang="en-US" sz="2000" i="0" dirty="0" smtClean="0">
                <a:solidFill>
                  <a:srgbClr val="FFFFCC"/>
                </a:solidFill>
              </a:rPr>
              <a:t> populations </a:t>
            </a:r>
            <a:r>
              <a:rPr lang="en-US" sz="2000" b="1" i="0" dirty="0" smtClean="0">
                <a:solidFill>
                  <a:srgbClr val="FF964F"/>
                </a:solidFill>
              </a:rPr>
              <a:t>coexist?</a:t>
            </a:r>
            <a:endParaRPr lang="en-US" sz="2000" b="1" i="0" dirty="0">
              <a:solidFill>
                <a:srgbClr val="FF964F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04274" y="2438400"/>
            <a:ext cx="41910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600"/>
              </a:spcBef>
              <a:buClr>
                <a:srgbClr val="FF9933"/>
              </a:buClr>
              <a:buSzPct val="115000"/>
              <a:defRPr/>
            </a:pPr>
            <a:r>
              <a:rPr lang="en-US" sz="2000" b="1" i="0" dirty="0" smtClean="0">
                <a:solidFill>
                  <a:srgbClr val="50C1FA"/>
                </a:solidFill>
              </a:rPr>
              <a:t>Age-Rotation-Activity relations: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56674" y="2895600"/>
            <a:ext cx="594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900"/>
              </a:spcBef>
              <a:buSzPct val="115000"/>
              <a:buFontTx/>
              <a:buChar char="•"/>
              <a:defRPr/>
            </a:pPr>
            <a:r>
              <a:rPr lang="en-US" sz="2000" i="0" dirty="0" smtClean="0">
                <a:solidFill>
                  <a:srgbClr val="FFFFCC"/>
                </a:solidFill>
              </a:rPr>
              <a:t>Can combined radio &amp; X-ray data help answer questions about “super-saturation” or the “basal flux floor?”</a:t>
            </a:r>
            <a:endParaRPr lang="en-US" sz="2000" b="1" i="0" dirty="0">
              <a:solidFill>
                <a:srgbClr val="FF964F"/>
              </a:solidFill>
            </a:endParaRPr>
          </a:p>
        </p:txBody>
      </p:sp>
      <p:pic>
        <p:nvPicPr>
          <p:cNvPr id="18" name="Picture 17" descr="santa-wish-list.gif"/>
          <p:cNvPicPr>
            <a:picLocks noChangeAspect="1"/>
          </p:cNvPicPr>
          <p:nvPr/>
        </p:nvPicPr>
        <p:blipFill>
          <a:blip r:embed="rId2" cstate="print">
            <a:lum bright="-7000" contrast="19000"/>
          </a:blip>
          <a:stretch>
            <a:fillRect/>
          </a:stretch>
        </p:blipFill>
        <p:spPr>
          <a:xfrm>
            <a:off x="6483724" y="914400"/>
            <a:ext cx="243167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Conclusions</a:t>
            </a:r>
          </a:p>
        </p:txBody>
      </p:sp>
      <p:grpSp>
        <p:nvGrpSpPr>
          <p:cNvPr id="17411" name="Group 25"/>
          <p:cNvGrpSpPr>
            <a:grpSpLocks/>
          </p:cNvGrpSpPr>
          <p:nvPr/>
        </p:nvGrpSpPr>
        <p:grpSpPr bwMode="auto">
          <a:xfrm>
            <a:off x="5303838" y="3429000"/>
            <a:ext cx="3611562" cy="2590800"/>
            <a:chOff x="5257800" y="838200"/>
            <a:chExt cx="3505200" cy="2514600"/>
          </a:xfrm>
        </p:grpSpPr>
        <p:pic>
          <p:nvPicPr>
            <p:cNvPr id="17415" name="Picture 10" descr="sun_thumbnail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6553200" y="838200"/>
              <a:ext cx="830288" cy="788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11" descr="tokama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2356864"/>
              <a:ext cx="1391059" cy="995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7" name="AutoShape 12"/>
            <p:cNvSpPr>
              <a:spLocks noChangeArrowheads="1"/>
            </p:cNvSpPr>
            <p:nvPr/>
          </p:nvSpPr>
          <p:spPr bwMode="auto">
            <a:xfrm rot="1899516">
              <a:off x="7540661" y="898726"/>
              <a:ext cx="973741" cy="264116"/>
            </a:xfrm>
            <a:prstGeom prst="curvedDownArrow">
              <a:avLst>
                <a:gd name="adj1" fmla="val 70015"/>
                <a:gd name="adj2" fmla="val 139996"/>
                <a:gd name="adj3" fmla="val 4158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AutoShape 13"/>
            <p:cNvSpPr>
              <a:spLocks noChangeArrowheads="1"/>
            </p:cNvSpPr>
            <p:nvPr/>
          </p:nvSpPr>
          <p:spPr bwMode="auto">
            <a:xfrm rot="-1988994">
              <a:off x="5555572" y="904229"/>
              <a:ext cx="973741" cy="264116"/>
            </a:xfrm>
            <a:prstGeom prst="curvedDownArrow">
              <a:avLst>
                <a:gd name="adj1" fmla="val 70015"/>
                <a:gd name="adj2" fmla="val 139996"/>
                <a:gd name="adj3" fmla="val 4158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AutoShape 14"/>
            <p:cNvSpPr>
              <a:spLocks noChangeArrowheads="1"/>
            </p:cNvSpPr>
            <p:nvPr/>
          </p:nvSpPr>
          <p:spPr bwMode="auto">
            <a:xfrm rot="-7951165">
              <a:off x="5362901" y="2613932"/>
              <a:ext cx="924404" cy="278212"/>
            </a:xfrm>
            <a:prstGeom prst="curvedDownArrow">
              <a:avLst>
                <a:gd name="adj1" fmla="val 70007"/>
                <a:gd name="adj2" fmla="val 139998"/>
                <a:gd name="adj3" fmla="val 4158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AutoShape 15"/>
            <p:cNvSpPr>
              <a:spLocks noChangeArrowheads="1"/>
            </p:cNvSpPr>
            <p:nvPr/>
          </p:nvSpPr>
          <p:spPr bwMode="auto">
            <a:xfrm rot="6883607">
              <a:off x="7629886" y="2613932"/>
              <a:ext cx="924404" cy="278212"/>
            </a:xfrm>
            <a:prstGeom prst="curvedDownArrow">
              <a:avLst>
                <a:gd name="adj1" fmla="val 70007"/>
                <a:gd name="adj2" fmla="val 139998"/>
                <a:gd name="adj3" fmla="val 4158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21" name="Group 16"/>
            <p:cNvGrpSpPr>
              <a:grpSpLocks/>
            </p:cNvGrpSpPr>
            <p:nvPr/>
          </p:nvGrpSpPr>
          <p:grpSpPr bwMode="auto">
            <a:xfrm>
              <a:off x="7789259" y="1366431"/>
              <a:ext cx="973741" cy="892766"/>
              <a:chOff x="-256" y="1234"/>
              <a:chExt cx="707" cy="683"/>
            </a:xfrm>
          </p:grpSpPr>
          <p:pic>
            <p:nvPicPr>
              <p:cNvPr id="17423" name="Picture 17" descr="top_coolstar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/>
              <a:srcRect l="16647" t="22223" r="16647" b="26666"/>
              <a:stretch>
                <a:fillRect/>
              </a:stretch>
            </p:blipFill>
            <p:spPr bwMode="auto">
              <a:xfrm>
                <a:off x="-256" y="1234"/>
                <a:ext cx="707" cy="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4" name="Picture 18" descr="dobler1"/>
              <p:cNvPicPr preferRelativeResize="0"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89" y="1407"/>
                <a:ext cx="375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422" name="Picture 19" descr="AGN_Dis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7800" y="1475104"/>
              <a:ext cx="869412" cy="870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2" name="Text Box 20"/>
          <p:cNvSpPr txBox="1">
            <a:spLocks noChangeArrowheads="1"/>
          </p:cNvSpPr>
          <p:nvPr/>
        </p:nvSpPr>
        <p:spPr bwMode="auto">
          <a:xfrm>
            <a:off x="177800" y="914400"/>
            <a:ext cx="48514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1800"/>
              </a:spcBef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Within an order of magnitude, theories aren’t doing </a:t>
            </a:r>
            <a:r>
              <a:rPr lang="en-US" sz="2000" dirty="0" smtClean="0">
                <a:solidFill>
                  <a:srgbClr val="FFFFCC"/>
                </a:solidFill>
              </a:rPr>
              <a:t>too</a:t>
            </a:r>
            <a:r>
              <a:rPr lang="en-US" sz="2000" i="0" dirty="0" smtClean="0">
                <a:solidFill>
                  <a:srgbClr val="FFFFCC"/>
                </a:solidFill>
              </a:rPr>
              <a:t> badly in predicting mass loss rates… but to get a decent estimate, </a:t>
            </a:r>
            <a:r>
              <a:rPr lang="en-US" sz="2000" b="1" i="0" dirty="0" smtClean="0">
                <a:solidFill>
                  <a:srgbClr val="FFFFCC"/>
                </a:solidFill>
              </a:rPr>
              <a:t>lots of information</a:t>
            </a:r>
            <a:r>
              <a:rPr lang="en-US" sz="2000" i="0" dirty="0" smtClean="0">
                <a:solidFill>
                  <a:srgbClr val="FFFFCC"/>
                </a:solidFill>
              </a:rPr>
              <a:t> about the star is needed  (e.g., luminosity, mass, age, rotation period, magnetic field, </a:t>
            </a:r>
            <a:r>
              <a:rPr lang="en-US" sz="2000" i="0" dirty="0" err="1" smtClean="0">
                <a:solidFill>
                  <a:srgbClr val="FFFFCC"/>
                </a:solidFill>
              </a:rPr>
              <a:t>pulsational</a:t>
            </a:r>
            <a:r>
              <a:rPr lang="en-US" sz="2000" i="0" dirty="0" smtClean="0">
                <a:solidFill>
                  <a:srgbClr val="FFFFCC"/>
                </a:solidFill>
              </a:rPr>
              <a:t> properties).</a:t>
            </a:r>
            <a:endParaRPr lang="en-US" sz="2000" i="0" dirty="0">
              <a:solidFill>
                <a:srgbClr val="FFFFCC"/>
              </a:solidFill>
            </a:endParaRPr>
          </a:p>
          <a:p>
            <a:pPr marL="169863" indent="-169863">
              <a:lnSpc>
                <a:spcPct val="95000"/>
              </a:lnSpc>
              <a:spcBef>
                <a:spcPts val="18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Simulations of </a:t>
            </a:r>
            <a:r>
              <a:rPr lang="en-US" sz="2000" b="1" i="0" dirty="0">
                <a:solidFill>
                  <a:srgbClr val="FF964F"/>
                </a:solidFill>
              </a:rPr>
              <a:t>stellar interiors</a:t>
            </a:r>
            <a:r>
              <a:rPr lang="en-US" sz="2000" b="1" i="0" dirty="0">
                <a:solidFill>
                  <a:srgbClr val="FFFFCC"/>
                </a:solidFill>
              </a:rPr>
              <a:t> </a:t>
            </a:r>
            <a:r>
              <a:rPr lang="en-US" sz="2000" i="0" dirty="0">
                <a:solidFill>
                  <a:srgbClr val="FFFFCC"/>
                </a:solidFill>
              </a:rPr>
              <a:t>are still the key to unlocking many puzzles, since the properties of rotation, pulsation, convection, dynamos, etc., are all determined  “down there.”</a:t>
            </a:r>
          </a:p>
          <a:p>
            <a:pPr marL="169863" indent="-169863">
              <a:lnSpc>
                <a:spcPct val="95000"/>
              </a:lnSpc>
              <a:spcBef>
                <a:spcPts val="18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Understanding is greatly aided by ongoing collaboration between the solar physics, plasma physics, and astrophysics communities</a:t>
            </a:r>
            <a:r>
              <a:rPr lang="en-US" sz="2000" i="0" dirty="0" smtClean="0">
                <a:solidFill>
                  <a:srgbClr val="FFFFCC"/>
                </a:solidFill>
              </a:rPr>
              <a:t>.</a:t>
            </a:r>
            <a:endParaRPr lang="en-US" sz="2000" i="0" dirty="0">
              <a:solidFill>
                <a:srgbClr val="FFFFCC"/>
              </a:solidFill>
            </a:endParaRPr>
          </a:p>
        </p:txBody>
      </p:sp>
      <p:pic>
        <p:nvPicPr>
          <p:cNvPr id="17" name="cranmer_haystackt_pfss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486400" y="762000"/>
            <a:ext cx="34036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title"/>
          </p:nvPr>
        </p:nvSpPr>
        <p:spPr>
          <a:xfrm>
            <a:off x="114300" y="977900"/>
            <a:ext cx="8877300" cy="698500"/>
          </a:xfrm>
          <a:noFill/>
        </p:spPr>
        <p:txBody>
          <a:bodyPr/>
          <a:lstStyle/>
          <a:p>
            <a:r>
              <a:rPr lang="en-US" smtClean="0">
                <a:solidFill>
                  <a:srgbClr val="FFFFCC"/>
                </a:solidFill>
              </a:rPr>
              <a:t>Extra slides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876800" y="810125"/>
            <a:ext cx="4267200" cy="5438275"/>
          </a:xfrm>
          <a:prstGeom prst="rect">
            <a:avLst/>
          </a:prstGeom>
          <a:solidFill>
            <a:schemeClr val="accent3">
              <a:lumMod val="8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Young cool stars:  classical T </a:t>
            </a:r>
            <a:r>
              <a:rPr lang="en-US" dirty="0" err="1" smtClean="0">
                <a:solidFill>
                  <a:srgbClr val="FFFFCC"/>
                </a:solidFill>
              </a:rPr>
              <a:t>Tauri</a:t>
            </a:r>
            <a:endParaRPr lang="en-US" dirty="0" smtClean="0">
              <a:solidFill>
                <a:srgbClr val="FFFFCC"/>
              </a:solidFill>
            </a:endParaRPr>
          </a:p>
        </p:txBody>
      </p:sp>
      <p:pic>
        <p:nvPicPr>
          <p:cNvPr id="25603" name="Picture 7" descr="fig2_tpap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l="50255"/>
          <a:stretch>
            <a:fillRect/>
          </a:stretch>
        </p:blipFill>
        <p:spPr bwMode="auto">
          <a:xfrm>
            <a:off x="4889500" y="835276"/>
            <a:ext cx="4178300" cy="54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matt_pudritz_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330517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447800" y="5943600"/>
            <a:ext cx="205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>
                <a:solidFill>
                  <a:srgbClr val="FFFFCC"/>
                </a:solidFill>
              </a:rPr>
              <a:t>(Matt &amp; Pudritz 2005, 2008)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0" y="838200"/>
            <a:ext cx="48641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T Tauri stars exhibit disks, magnetospheric accretion streams, X-ray coronae, and various kinds of polar outflow.</a:t>
            </a:r>
          </a:p>
          <a:p>
            <a:pPr marL="228600" indent="-228600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Cranmer (2008, 2009) modeled coronal heating &amp; mass loss via </a:t>
            </a:r>
            <a:r>
              <a:rPr lang="en-US" sz="2000" b="1" i="0">
                <a:solidFill>
                  <a:srgbClr val="FFFFCC"/>
                </a:solidFill>
              </a:rPr>
              <a:t>turbulence</a:t>
            </a:r>
            <a:r>
              <a:rPr lang="en-US" sz="2000" i="0">
                <a:solidFill>
                  <a:srgbClr val="FFFFCC"/>
                </a:solidFill>
              </a:rPr>
              <a:t> excited on the surface by accretion impacts.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CC"/>
                </a:solidFill>
              </a:rPr>
              <a:t>Cool-star rotation </a:t>
            </a:r>
            <a:r>
              <a:rPr lang="en-US" sz="3600" smtClean="0">
                <a:solidFill>
                  <a:srgbClr val="FFFFCC"/>
                </a:solidFill>
              </a:rPr>
              <a:t>→</a:t>
            </a:r>
            <a:r>
              <a:rPr lang="en-US" smtClean="0">
                <a:solidFill>
                  <a:srgbClr val="FFFFCC"/>
                </a:solidFill>
              </a:rPr>
              <a:t> mass loss?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9213" y="831850"/>
            <a:ext cx="4992687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There is a well-known “rotation-age-activity” relationship that shows how coronal heating weakens as young (solar-type) stars age and spin down   </a:t>
            </a:r>
            <a:r>
              <a:rPr lang="en-US" sz="1800" i="0" dirty="0">
                <a:solidFill>
                  <a:srgbClr val="FFFFCC"/>
                </a:solidFill>
              </a:rPr>
              <a:t>(Noyes et al. 1984).</a:t>
            </a:r>
          </a:p>
          <a:p>
            <a:pPr marL="169863" indent="-169863">
              <a:lnSpc>
                <a:spcPct val="95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X-ray fluxes also scale with mean magnetic fields of dwarf stars  </a:t>
            </a:r>
            <a:r>
              <a:rPr lang="en-US" sz="1800" i="0" dirty="0">
                <a:solidFill>
                  <a:srgbClr val="FFFFCC"/>
                </a:solidFill>
              </a:rPr>
              <a:t>(Saar 2001).</a:t>
            </a:r>
          </a:p>
          <a:p>
            <a:pPr marL="169863" indent="-169863">
              <a:lnSpc>
                <a:spcPct val="95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For solar-type stars, mass loss rates scale with coronal heating &amp; field strength.</a:t>
            </a:r>
          </a:p>
        </p:txBody>
      </p:sp>
      <p:grpSp>
        <p:nvGrpSpPr>
          <p:cNvPr id="23556" name="Group 14"/>
          <p:cNvGrpSpPr>
            <a:grpSpLocks/>
          </p:cNvGrpSpPr>
          <p:nvPr/>
        </p:nvGrpSpPr>
        <p:grpSpPr bwMode="auto">
          <a:xfrm>
            <a:off x="5105400" y="838200"/>
            <a:ext cx="3810000" cy="3505200"/>
            <a:chOff x="609600" y="2133600"/>
            <a:chExt cx="3810000" cy="3863662"/>
          </a:xfrm>
        </p:grpSpPr>
        <p:pic>
          <p:nvPicPr>
            <p:cNvPr id="23562" name="Picture 11" descr="mamajek_activity.gif"/>
            <p:cNvPicPr>
              <a:picLocks noChangeAspect="1"/>
            </p:cNvPicPr>
            <p:nvPr/>
          </p:nvPicPr>
          <p:blipFill>
            <a:blip r:embed="rId2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609600" y="2133600"/>
              <a:ext cx="3810000" cy="3863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TextBox 12"/>
            <p:cNvSpPr txBox="1">
              <a:spLocks noChangeArrowheads="1"/>
            </p:cNvSpPr>
            <p:nvPr/>
          </p:nvSpPr>
          <p:spPr bwMode="auto">
            <a:xfrm>
              <a:off x="2743200" y="5029200"/>
              <a:ext cx="1676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i="0">
                  <a:solidFill>
                    <a:srgbClr val="CC0000"/>
                  </a:solidFill>
                </a:rPr>
                <a:t>(Mamajek 2009)</a:t>
              </a:r>
            </a:p>
          </p:txBody>
        </p:sp>
      </p:grpSp>
      <p:grpSp>
        <p:nvGrpSpPr>
          <p:cNvPr id="23557" name="Group 25"/>
          <p:cNvGrpSpPr>
            <a:grpSpLocks/>
          </p:cNvGrpSpPr>
          <p:nvPr/>
        </p:nvGrpSpPr>
        <p:grpSpPr bwMode="auto">
          <a:xfrm>
            <a:off x="49213" y="3546475"/>
            <a:ext cx="8256587" cy="2493963"/>
            <a:chOff x="48491" y="3546764"/>
            <a:chExt cx="8257309" cy="2494232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475565" y="4024654"/>
              <a:ext cx="4342193" cy="2016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92100" indent="-292100">
                <a:lnSpc>
                  <a:spcPct val="95000"/>
                </a:lnSpc>
                <a:spcBef>
                  <a:spcPts val="1000"/>
                </a:spcBef>
                <a:buClr>
                  <a:srgbClr val="FF0000"/>
                </a:buClr>
                <a:buSzPct val="105000"/>
                <a:buFont typeface="Wingdings" pitchFamily="2" charset="2"/>
                <a:buChar char="Ø"/>
                <a:defRPr/>
              </a:pPr>
              <a:r>
                <a:rPr lang="en-US" sz="2000" b="1" i="0" dirty="0">
                  <a:solidFill>
                    <a:srgbClr val="FFFFCC"/>
                  </a:solidFill>
                  <a:sym typeface="Wingdings" pitchFamily="2" charset="2"/>
                </a:rPr>
                <a:t>Convection</a:t>
              </a:r>
              <a:r>
                <a:rPr lang="en-US" sz="2000" i="0" dirty="0">
                  <a:solidFill>
                    <a:srgbClr val="FFFFCC"/>
                  </a:solidFill>
                  <a:sym typeface="Wingdings" pitchFamily="2" charset="2"/>
                </a:rPr>
                <a:t> may get more vigorous </a:t>
              </a:r>
              <a:r>
                <a:rPr lang="en-US" sz="1800" i="0" dirty="0">
                  <a:solidFill>
                    <a:srgbClr val="FFFFCC"/>
                  </a:solidFill>
                  <a:sym typeface="Wingdings" pitchFamily="2" charset="2"/>
                </a:rPr>
                <a:t>(Brown et al. 2008, 2010)</a:t>
              </a:r>
              <a:r>
                <a:rPr lang="en-US" sz="2000" i="0" dirty="0">
                  <a:solidFill>
                    <a:srgbClr val="FFFFCC"/>
                  </a:solidFill>
                  <a:sym typeface="Wingdings" pitchFamily="2" charset="2"/>
                </a:rPr>
                <a:t> ?</a:t>
              </a:r>
            </a:p>
            <a:p>
              <a:pPr marL="292100" indent="-292100">
                <a:lnSpc>
                  <a:spcPct val="95000"/>
                </a:lnSpc>
                <a:spcBef>
                  <a:spcPts val="1000"/>
                </a:spcBef>
                <a:buClr>
                  <a:srgbClr val="FF0000"/>
                </a:buClr>
                <a:buSzPct val="105000"/>
                <a:buFont typeface="Wingdings" pitchFamily="2" charset="2"/>
                <a:buChar char="Ø"/>
                <a:defRPr/>
              </a:pPr>
              <a:r>
                <a:rPr lang="en-US" sz="2000" i="0" dirty="0">
                  <a:solidFill>
                    <a:srgbClr val="FFFFCC"/>
                  </a:solidFill>
                </a:rPr>
                <a:t>Lower effective gravity allows more magnetic flux to emerge, thus giving a higher </a:t>
              </a:r>
              <a:r>
                <a:rPr lang="en-US" sz="2000" b="1" i="0" dirty="0">
                  <a:solidFill>
                    <a:srgbClr val="FFFFCC"/>
                  </a:solidFill>
                </a:rPr>
                <a:t>filling factor</a:t>
              </a:r>
              <a:r>
                <a:rPr lang="en-US" sz="2000" i="0" dirty="0">
                  <a:solidFill>
                    <a:srgbClr val="FFFFCC"/>
                  </a:solidFill>
                </a:rPr>
                <a:t> of flux tubes on the surface </a:t>
              </a:r>
              <a:r>
                <a:rPr lang="en-US" sz="1800" i="0" dirty="0">
                  <a:solidFill>
                    <a:srgbClr val="FFFFCC"/>
                  </a:solidFill>
                </a:rPr>
                <a:t> (</a:t>
              </a:r>
              <a:r>
                <a:rPr lang="en-US" sz="1800" i="0" dirty="0" err="1">
                  <a:solidFill>
                    <a:srgbClr val="FFFFCC"/>
                  </a:solidFill>
                </a:rPr>
                <a:t>Holzwarth</a:t>
              </a:r>
              <a:r>
                <a:rPr lang="en-US" sz="1800" i="0" dirty="0">
                  <a:solidFill>
                    <a:srgbClr val="FFFFCC"/>
                  </a:solidFill>
                </a:rPr>
                <a:t> 2007)?</a:t>
              </a:r>
            </a:p>
          </p:txBody>
        </p:sp>
        <p:pic>
          <p:nvPicPr>
            <p:cNvPr id="23559" name="Picture 26" descr="benbrown_conv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77917" y="4572000"/>
              <a:ext cx="2627883" cy="1455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3560" name="Straight Arrow Connector 20"/>
            <p:cNvCxnSpPr>
              <a:cxnSpLocks noChangeShapeType="1"/>
            </p:cNvCxnSpPr>
            <p:nvPr/>
          </p:nvCxnSpPr>
          <p:spPr bwMode="auto">
            <a:xfrm>
              <a:off x="3550024" y="4491318"/>
              <a:ext cx="2012576" cy="309282"/>
            </a:xfrm>
            <a:prstGeom prst="straightConnector1">
              <a:avLst/>
            </a:prstGeom>
            <a:noFill/>
            <a:ln w="22225" algn="ctr">
              <a:solidFill>
                <a:schemeClr val="bg1"/>
              </a:solidFill>
              <a:round/>
              <a:headEnd/>
              <a:tailEnd type="stealth" w="lg" len="lg"/>
            </a:ln>
          </p:spPr>
        </p:cxnSp>
        <p:sp>
          <p:nvSpPr>
            <p:cNvPr id="23561" name="Text Box 3"/>
            <p:cNvSpPr txBox="1">
              <a:spLocks noChangeArrowheads="1"/>
            </p:cNvSpPr>
            <p:nvPr/>
          </p:nvSpPr>
          <p:spPr bwMode="auto">
            <a:xfrm>
              <a:off x="48491" y="3546764"/>
              <a:ext cx="4994181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>
                <a:lnSpc>
                  <a:spcPct val="95000"/>
                </a:lnSpc>
                <a:spcBef>
                  <a:spcPts val="1000"/>
                </a:spcBef>
                <a:buSzPct val="115000"/>
                <a:buFontTx/>
                <a:buChar char="•"/>
              </a:pPr>
              <a:r>
                <a:rPr lang="en-US" sz="2000" i="0">
                  <a:solidFill>
                    <a:srgbClr val="FFFFCC"/>
                  </a:solidFill>
                </a:rPr>
                <a:t>What’s the cause?  With more rapid rotation,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Cool-star dimensional analysis . . .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8588" y="1030288"/>
            <a:ext cx="875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0000"/>
              </a:lnSpc>
              <a:spcBef>
                <a:spcPct val="105000"/>
              </a:spcBef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Stellar wind power: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28588" y="1905000"/>
            <a:ext cx="875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0000"/>
              </a:lnSpc>
              <a:spcBef>
                <a:spcPct val="105000"/>
              </a:spcBef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Reimers (1975, 1977) proposed a semi-empirical scaling:</a:t>
            </a:r>
          </a:p>
        </p:txBody>
      </p:sp>
      <p:grpSp>
        <p:nvGrpSpPr>
          <p:cNvPr id="22533" name="Group 12"/>
          <p:cNvGrpSpPr>
            <a:grpSpLocks/>
          </p:cNvGrpSpPr>
          <p:nvPr/>
        </p:nvGrpSpPr>
        <p:grpSpPr bwMode="auto">
          <a:xfrm>
            <a:off x="128588" y="3109913"/>
            <a:ext cx="8786812" cy="2871787"/>
            <a:chOff x="128588" y="3109913"/>
            <a:chExt cx="8786812" cy="2871906"/>
          </a:xfrm>
        </p:grpSpPr>
        <p:sp>
          <p:nvSpPr>
            <p:cNvPr id="22536" name="Text Box 4"/>
            <p:cNvSpPr txBox="1">
              <a:spLocks noChangeArrowheads="1"/>
            </p:cNvSpPr>
            <p:nvPr/>
          </p:nvSpPr>
          <p:spPr bwMode="auto">
            <a:xfrm>
              <a:off x="128588" y="3109913"/>
              <a:ext cx="87534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>
                <a:lnSpc>
                  <a:spcPct val="90000"/>
                </a:lnSpc>
                <a:spcBef>
                  <a:spcPct val="80000"/>
                </a:spcBef>
                <a:buSzPct val="115000"/>
                <a:buFontTx/>
                <a:buChar char="•"/>
              </a:pPr>
              <a:r>
                <a:rPr lang="en-US" sz="2000" i="0">
                  <a:solidFill>
                    <a:srgbClr val="FFFFCC"/>
                  </a:solidFill>
                </a:rPr>
                <a:t>Schröder &amp; Cuntz (2005) investigated an explanation via </a:t>
              </a:r>
              <a:r>
                <a:rPr lang="en-US" sz="2000" b="1" i="0">
                  <a:solidFill>
                    <a:srgbClr val="FFFFCC"/>
                  </a:solidFill>
                </a:rPr>
                <a:t>convective turbulence</a:t>
              </a:r>
              <a:r>
                <a:rPr lang="en-US" sz="2000" i="0">
                  <a:solidFill>
                    <a:srgbClr val="FFFFCC"/>
                  </a:solidFill>
                </a:rPr>
                <a:t> generating atmospheric waves . . .</a:t>
              </a:r>
            </a:p>
          </p:txBody>
        </p:sp>
        <p:sp>
          <p:nvSpPr>
            <p:cNvPr id="22537" name="Text Box 5"/>
            <p:cNvSpPr txBox="1">
              <a:spLocks noChangeArrowheads="1"/>
            </p:cNvSpPr>
            <p:nvPr/>
          </p:nvSpPr>
          <p:spPr bwMode="auto">
            <a:xfrm>
              <a:off x="128588" y="5181600"/>
              <a:ext cx="8786812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>
                <a:lnSpc>
                  <a:spcPct val="90000"/>
                </a:lnSpc>
                <a:spcBef>
                  <a:spcPts val="1200"/>
                </a:spcBef>
                <a:buSzPct val="115000"/>
                <a:buFontTx/>
                <a:buChar char="•"/>
              </a:pPr>
              <a:r>
                <a:rPr lang="en-US" sz="2000" i="0">
                  <a:solidFill>
                    <a:srgbClr val="FFFFCC"/>
                  </a:solidFill>
                </a:rPr>
                <a:t>Use caution with “</a:t>
              </a:r>
              <a:r>
                <a:rPr lang="en-US" sz="2000">
                  <a:solidFill>
                    <a:srgbClr val="FFFFCC"/>
                  </a:solidFill>
                </a:rPr>
                <a:t>p</a:t>
              </a:r>
              <a:r>
                <a:rPr lang="en-US" sz="2000" i="0">
                  <a:solidFill>
                    <a:srgbClr val="FFFFCC"/>
                  </a:solidFill>
                </a:rPr>
                <a:t>” exponent:  once </a:t>
              </a:r>
              <a:r>
                <a:rPr lang="en-US" sz="2000" b="1">
                  <a:solidFill>
                    <a:srgbClr val="FFFFCC"/>
                  </a:solidFill>
                </a:rPr>
                <a:t>T</a:t>
              </a:r>
              <a:r>
                <a:rPr lang="en-US" b="1" i="0" baseline="-25000">
                  <a:solidFill>
                    <a:srgbClr val="FFFFCC"/>
                  </a:solidFill>
                </a:rPr>
                <a:t>eff</a:t>
              </a:r>
              <a:r>
                <a:rPr lang="en-US" sz="2000" b="1" i="0">
                  <a:solidFill>
                    <a:srgbClr val="FFFFCC"/>
                  </a:solidFill>
                </a:rPr>
                <a:t>  &gt; 7000 K</a:t>
              </a:r>
              <a:r>
                <a:rPr lang="en-US" sz="2000" i="0">
                  <a:solidFill>
                    <a:srgbClr val="FFFFCC"/>
                  </a:solidFill>
                </a:rPr>
                <a:t>, it flattens out  (</a:t>
              </a:r>
              <a:r>
                <a:rPr lang="en-US" sz="2000">
                  <a:solidFill>
                    <a:srgbClr val="FFFFCC"/>
                  </a:solidFill>
                </a:rPr>
                <a:t>p</a:t>
              </a:r>
              <a:r>
                <a:rPr lang="en-US" sz="2000" i="0">
                  <a:solidFill>
                    <a:srgbClr val="FFFFCC"/>
                  </a:solidFill>
                </a:rPr>
                <a:t> → 0).</a:t>
              </a:r>
            </a:p>
            <a:p>
              <a:pPr marL="169863" indent="-169863">
                <a:lnSpc>
                  <a:spcPct val="90000"/>
                </a:lnSpc>
                <a:spcBef>
                  <a:spcPts val="1200"/>
                </a:spcBef>
                <a:buSzPct val="115000"/>
                <a:buFontTx/>
                <a:buChar char="•"/>
              </a:pPr>
              <a:r>
                <a:rPr lang="en-US" sz="2000" i="0">
                  <a:solidFill>
                    <a:srgbClr val="FFFFCC"/>
                  </a:solidFill>
                </a:rPr>
                <a:t>For </a:t>
              </a:r>
              <a:r>
                <a:rPr lang="en-US" sz="2000" b="1">
                  <a:solidFill>
                    <a:srgbClr val="FFFFCC"/>
                  </a:solidFill>
                </a:rPr>
                <a:t>T</a:t>
              </a:r>
              <a:r>
                <a:rPr lang="en-US" b="1" i="0" baseline="-25000">
                  <a:solidFill>
                    <a:srgbClr val="FFFFCC"/>
                  </a:solidFill>
                </a:rPr>
                <a:t>eff</a:t>
              </a:r>
              <a:r>
                <a:rPr lang="en-US" sz="2000" b="1" i="0">
                  <a:solidFill>
                    <a:srgbClr val="FFFFCC"/>
                  </a:solidFill>
                </a:rPr>
                <a:t>  &gt; 9000 K</a:t>
              </a:r>
              <a:r>
                <a:rPr lang="en-US" sz="2000" i="0">
                  <a:solidFill>
                    <a:srgbClr val="FFFFCC"/>
                  </a:solidFill>
                </a:rPr>
                <a:t>,  </a:t>
              </a:r>
              <a:r>
                <a:rPr lang="en-US" sz="2000">
                  <a:solidFill>
                    <a:srgbClr val="FFFFCC"/>
                  </a:solidFill>
                </a:rPr>
                <a:t>F</a:t>
              </a:r>
              <a:r>
                <a:rPr lang="en-US" i="0" baseline="-25000">
                  <a:solidFill>
                    <a:srgbClr val="FFFFCC"/>
                  </a:solidFill>
                </a:rPr>
                <a:t>mech</a:t>
              </a:r>
              <a:r>
                <a:rPr lang="en-US" sz="2000" i="0">
                  <a:solidFill>
                    <a:srgbClr val="FFFFCC"/>
                  </a:solidFill>
                </a:rPr>
                <a:t> plummets because convection zone disappears!</a:t>
              </a:r>
            </a:p>
          </p:txBody>
        </p:sp>
        <p:pic>
          <p:nvPicPr>
            <p:cNvPr id="22538" name="Picture 7" descr="eqns_reimers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3795713"/>
              <a:ext cx="6862763" cy="124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4" name="Picture 10" descr="eqns_reimer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854075"/>
            <a:ext cx="62484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 descr="eqns_reimer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4588" y="2347913"/>
            <a:ext cx="670401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65088"/>
            <a:ext cx="8877300" cy="6985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FFFFCC"/>
                </a:solidFill>
              </a:rPr>
              <a:t>The solar wind:  very brief history</a:t>
            </a:r>
            <a:endParaRPr lang="en-US" dirty="0" smtClean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2388" y="762000"/>
            <a:ext cx="8780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b="1" i="0">
                <a:solidFill>
                  <a:srgbClr val="FFFFCC"/>
                </a:solidFill>
              </a:rPr>
              <a:t>Mariner 2</a:t>
            </a:r>
            <a:r>
              <a:rPr lang="en-US" sz="2000" i="0">
                <a:solidFill>
                  <a:srgbClr val="FFFFCC"/>
                </a:solidFill>
              </a:rPr>
              <a:t> (1962): first direct confirmation of continuous supersonic solar wind, validating Parker’s (1958) model of a gas-pressure driven wind.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2388" y="1511300"/>
            <a:ext cx="685482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65000"/>
              </a:spcBef>
              <a:buSzPct val="115000"/>
              <a:buFontTx/>
              <a:buChar char="•"/>
            </a:pPr>
            <a:r>
              <a:rPr lang="en-US" sz="2000" b="1" i="0">
                <a:solidFill>
                  <a:srgbClr val="FFFFCC"/>
                </a:solidFill>
              </a:rPr>
              <a:t>Helios</a:t>
            </a:r>
            <a:r>
              <a:rPr lang="en-US" sz="2000" i="0">
                <a:solidFill>
                  <a:srgbClr val="FFFFCC"/>
                </a:solidFill>
              </a:rPr>
              <a:t> probed in to 0.3 AU, </a:t>
            </a:r>
            <a:r>
              <a:rPr lang="en-US" sz="2000" b="1" i="0">
                <a:solidFill>
                  <a:srgbClr val="FFFFCC"/>
                </a:solidFill>
              </a:rPr>
              <a:t>Voyager</a:t>
            </a:r>
            <a:r>
              <a:rPr lang="en-US" sz="2000" i="0">
                <a:solidFill>
                  <a:srgbClr val="FFFFCC"/>
                </a:solidFill>
              </a:rPr>
              <a:t> continues past 100+ AU.</a:t>
            </a:r>
          </a:p>
          <a:p>
            <a:pPr marL="228600" indent="-228600">
              <a:spcBef>
                <a:spcPct val="65000"/>
              </a:spcBef>
              <a:buSzPct val="115000"/>
              <a:buFontTx/>
              <a:buChar char="•"/>
            </a:pPr>
            <a:r>
              <a:rPr lang="en-US" sz="2000" b="1" i="0">
                <a:solidFill>
                  <a:srgbClr val="FFFFCC"/>
                </a:solidFill>
              </a:rPr>
              <a:t>Ulysses</a:t>
            </a:r>
            <a:r>
              <a:rPr lang="en-US" sz="2000" i="0">
                <a:solidFill>
                  <a:srgbClr val="FFFFCC"/>
                </a:solidFill>
              </a:rPr>
              <a:t> (1990s) left the ecliptic; provided 3D view of the wind’s connection to the Sun’s magnetic geometry.</a:t>
            </a:r>
          </a:p>
        </p:txBody>
      </p:sp>
      <p:pic>
        <p:nvPicPr>
          <p:cNvPr id="19461" name="Picture 5" descr="ulysses_swoops_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057400"/>
            <a:ext cx="1730375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soho1pg_o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624263"/>
            <a:ext cx="32670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soho1pg_su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27438"/>
            <a:ext cx="31908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5715000" y="2514600"/>
            <a:ext cx="14097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 type="arrow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2388" y="2870200"/>
            <a:ext cx="67818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95000"/>
              </a:lnSpc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b="1" i="0">
                <a:solidFill>
                  <a:srgbClr val="FFFFCC"/>
                </a:solidFill>
              </a:rPr>
              <a:t>SOHO</a:t>
            </a:r>
            <a:r>
              <a:rPr lang="en-US" sz="2000" i="0">
                <a:solidFill>
                  <a:srgbClr val="FFFFCC"/>
                </a:solidFill>
              </a:rPr>
              <a:t> gave us new views of “source regions” of solar wind and the physical processes that accelerate it . . .</a:t>
            </a:r>
          </a:p>
        </p:txBody>
      </p:sp>
      <p:sp useBgFill="1">
        <p:nvSpPr>
          <p:cNvPr id="19466" name="Rectangle 10"/>
          <p:cNvSpPr>
            <a:spLocks noChangeArrowheads="1"/>
          </p:cNvSpPr>
          <p:nvPr/>
        </p:nvSpPr>
        <p:spPr bwMode="auto">
          <a:xfrm>
            <a:off x="176213" y="4424363"/>
            <a:ext cx="3281362" cy="904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9467" name="Rectangle 11"/>
          <p:cNvSpPr>
            <a:spLocks noChangeArrowheads="1"/>
          </p:cNvSpPr>
          <p:nvPr/>
        </p:nvSpPr>
        <p:spPr bwMode="auto">
          <a:xfrm>
            <a:off x="180975" y="5238750"/>
            <a:ext cx="3267075" cy="1000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Traditional diagnostics of mass loss</a:t>
            </a:r>
          </a:p>
        </p:txBody>
      </p:sp>
      <p:pic>
        <p:nvPicPr>
          <p:cNvPr id="24579" name="Picture 4" descr="alpha_ori_pc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838200"/>
            <a:ext cx="2514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572000" y="2895600"/>
            <a:ext cx="1798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0">
                <a:solidFill>
                  <a:srgbClr val="FFFFCC"/>
                </a:solidFill>
              </a:rPr>
              <a:t>(Bernat 1976)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101767" y="990600"/>
            <a:ext cx="61626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0000"/>
              </a:lnSpc>
              <a:spcBef>
                <a:spcPct val="650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b="1" i="0" dirty="0">
                <a:solidFill>
                  <a:srgbClr val="50C1FA"/>
                </a:solidFill>
              </a:rPr>
              <a:t>Optical/UV spectroscopy:</a:t>
            </a:r>
            <a:r>
              <a:rPr lang="en-US" sz="2000" i="0" dirty="0">
                <a:solidFill>
                  <a:srgbClr val="FFFFCC"/>
                </a:solidFill>
              </a:rPr>
              <a:t>  </a:t>
            </a:r>
            <a:r>
              <a:rPr lang="en-US" sz="2000" i="0" dirty="0" smtClean="0">
                <a:solidFill>
                  <a:srgbClr val="FFFFCC"/>
                </a:solidFill>
              </a:rPr>
              <a:t>either </a:t>
            </a:r>
            <a:r>
              <a:rPr lang="en-US" sz="2000" i="0" dirty="0" err="1" smtClean="0">
                <a:solidFill>
                  <a:srgbClr val="FFFFCC"/>
                </a:solidFill>
              </a:rPr>
              <a:t>blueshifted</a:t>
            </a:r>
            <a:r>
              <a:rPr lang="en-US" sz="2000" i="0" dirty="0" smtClean="0">
                <a:solidFill>
                  <a:srgbClr val="FFFFCC"/>
                </a:solidFill>
              </a:rPr>
              <a:t> absorption </a:t>
            </a:r>
            <a:r>
              <a:rPr lang="en-US" sz="2000" i="0" dirty="0">
                <a:solidFill>
                  <a:srgbClr val="FFFFCC"/>
                </a:solidFill>
              </a:rPr>
              <a:t>or </a:t>
            </a:r>
            <a:r>
              <a:rPr lang="en-US" sz="2000" i="0" dirty="0" smtClean="0">
                <a:solidFill>
                  <a:srgbClr val="FFFFCC"/>
                </a:solidFill>
              </a:rPr>
              <a:t>full “P </a:t>
            </a:r>
            <a:r>
              <a:rPr lang="en-US" sz="2000" i="0" dirty="0" err="1">
                <a:solidFill>
                  <a:srgbClr val="FFFFCC"/>
                </a:solidFill>
              </a:rPr>
              <a:t>Cygni</a:t>
            </a:r>
            <a:r>
              <a:rPr lang="en-US" sz="2000" i="0" dirty="0">
                <a:solidFill>
                  <a:srgbClr val="FFFFCC"/>
                </a:solidFill>
              </a:rPr>
              <a:t>” </a:t>
            </a:r>
            <a:r>
              <a:rPr lang="en-US" sz="2000" i="0" dirty="0" smtClean="0">
                <a:solidFill>
                  <a:srgbClr val="FFFFCC"/>
                </a:solidFill>
              </a:rPr>
              <a:t>profiles.</a:t>
            </a:r>
            <a:endParaRPr lang="en-US" sz="2000" i="0" dirty="0">
              <a:solidFill>
                <a:srgbClr val="FFFFCC"/>
              </a:solidFill>
            </a:endParaRPr>
          </a:p>
          <a:p>
            <a:pPr marL="169863" indent="-169863">
              <a:lnSpc>
                <a:spcPct val="90000"/>
              </a:lnSpc>
              <a:spcBef>
                <a:spcPct val="650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b="1" i="0" dirty="0">
                <a:solidFill>
                  <a:srgbClr val="50C1FA"/>
                </a:solidFill>
              </a:rPr>
              <a:t>IR continuum:</a:t>
            </a:r>
            <a:r>
              <a:rPr lang="en-US" sz="2000" i="0" dirty="0">
                <a:solidFill>
                  <a:srgbClr val="FFFFCC"/>
                </a:solidFill>
              </a:rPr>
              <a:t>  </a:t>
            </a:r>
            <a:r>
              <a:rPr lang="en-US" sz="2000" i="0" dirty="0" err="1">
                <a:solidFill>
                  <a:srgbClr val="FFFFCC"/>
                </a:solidFill>
              </a:rPr>
              <a:t>circumstellar</a:t>
            </a:r>
            <a:r>
              <a:rPr lang="en-US" sz="2000" i="0" dirty="0">
                <a:solidFill>
                  <a:srgbClr val="FFFFCC"/>
                </a:solidFill>
              </a:rPr>
              <a:t> dust causes SED </a:t>
            </a:r>
            <a:r>
              <a:rPr lang="en-US" sz="2000" i="0" dirty="0" smtClean="0">
                <a:solidFill>
                  <a:srgbClr val="FFFFCC"/>
                </a:solidFill>
              </a:rPr>
              <a:t>excess.</a:t>
            </a:r>
            <a:endParaRPr lang="en-US" sz="2000" i="0" dirty="0">
              <a:solidFill>
                <a:srgbClr val="FFFFCC"/>
              </a:solidFill>
            </a:endParaRPr>
          </a:p>
          <a:p>
            <a:pPr marL="169863" indent="-169863">
              <a:lnSpc>
                <a:spcPct val="90000"/>
              </a:lnSpc>
              <a:spcBef>
                <a:spcPct val="650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b="1" i="0" dirty="0">
                <a:solidFill>
                  <a:srgbClr val="50C1FA"/>
                </a:solidFill>
              </a:rPr>
              <a:t>Molecular lines (mm, sub-mm):</a:t>
            </a:r>
            <a:r>
              <a:rPr lang="en-US" sz="2000" i="0" dirty="0">
                <a:solidFill>
                  <a:srgbClr val="FFFFCC"/>
                </a:solidFill>
              </a:rPr>
              <a:t>  CO, OH </a:t>
            </a:r>
            <a:r>
              <a:rPr lang="en-US" sz="2000" i="0" dirty="0" smtClean="0">
                <a:solidFill>
                  <a:srgbClr val="FFFFCC"/>
                </a:solidFill>
              </a:rPr>
              <a:t>masers.</a:t>
            </a:r>
            <a:endParaRPr lang="en-US" sz="2000" i="0" dirty="0">
              <a:solidFill>
                <a:srgbClr val="FFFFCC"/>
              </a:solidFill>
            </a:endParaRP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3429000" y="5486400"/>
            <a:ext cx="160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0">
                <a:solidFill>
                  <a:srgbClr val="FFFFCC"/>
                </a:solidFill>
              </a:rPr>
              <a:t>(van den Oord &amp; Doyle 1997)</a:t>
            </a:r>
          </a:p>
        </p:txBody>
      </p:sp>
      <p:pic>
        <p:nvPicPr>
          <p:cNvPr id="24583" name="Picture 14" descr="vandenoord_radio_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429000"/>
            <a:ext cx="3957638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5486400" y="47244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0">
                <a:latin typeface="Arial" charset="0"/>
              </a:rPr>
              <a:t>wind</a:t>
            </a:r>
            <a:endParaRPr lang="en-US" sz="1600" i="0"/>
          </a:p>
        </p:txBody>
      </p:sp>
      <p:sp>
        <p:nvSpPr>
          <p:cNvPr id="24585" name="Text Box 17"/>
          <p:cNvSpPr txBox="1">
            <a:spLocks noChangeArrowheads="1"/>
          </p:cNvSpPr>
          <p:nvPr/>
        </p:nvSpPr>
        <p:spPr bwMode="auto">
          <a:xfrm>
            <a:off x="6629400" y="51816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i="0">
                <a:latin typeface="Arial" charset="0"/>
              </a:rPr>
              <a:t>star</a:t>
            </a:r>
            <a:endParaRPr lang="en-US" sz="1600" i="0"/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92242" y="2743200"/>
            <a:ext cx="472440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0000"/>
              </a:lnSpc>
              <a:spcBef>
                <a:spcPct val="300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b="1" i="0" dirty="0">
                <a:solidFill>
                  <a:srgbClr val="50C1FA"/>
                </a:solidFill>
              </a:rPr>
              <a:t>Radio</a:t>
            </a:r>
            <a:r>
              <a:rPr lang="en-US" sz="2000" b="1" i="0" dirty="0" smtClean="0">
                <a:solidFill>
                  <a:srgbClr val="50C1FA"/>
                </a:solidFill>
              </a:rPr>
              <a:t>: </a:t>
            </a:r>
            <a:r>
              <a:rPr lang="en-US" sz="2000" i="0" dirty="0" smtClean="0">
                <a:solidFill>
                  <a:srgbClr val="FFFFCC"/>
                </a:solidFill>
              </a:rPr>
              <a:t> </a:t>
            </a:r>
            <a:r>
              <a:rPr lang="en-US" sz="2000" i="0" dirty="0">
                <a:solidFill>
                  <a:srgbClr val="FFFFCC"/>
                </a:solidFill>
              </a:rPr>
              <a:t>free-free emission from (partially ionized?) components of the </a:t>
            </a:r>
            <a:r>
              <a:rPr lang="en-US" sz="2000" i="0" dirty="0" smtClean="0">
                <a:solidFill>
                  <a:srgbClr val="FFFFCC"/>
                </a:solidFill>
              </a:rPr>
              <a:t>wind.</a:t>
            </a:r>
            <a:endParaRPr lang="en-US" sz="2000" i="0" dirty="0">
              <a:solidFill>
                <a:srgbClr val="FFFFCC"/>
              </a:solidFill>
            </a:endParaRPr>
          </a:p>
          <a:p>
            <a:pPr marL="169863" indent="-169863">
              <a:lnSpc>
                <a:spcPct val="90000"/>
              </a:lnSpc>
              <a:spcBef>
                <a:spcPct val="30000"/>
              </a:spcBef>
              <a:buClr>
                <a:srgbClr val="FFFFCC"/>
              </a:buClr>
              <a:buSzPct val="115000"/>
              <a:buFontTx/>
              <a:buChar char="•"/>
            </a:pPr>
            <a:endParaRPr lang="en-US" sz="2000" i="0" dirty="0">
              <a:solidFill>
                <a:srgbClr val="FFFFCC"/>
              </a:solidFill>
            </a:endParaRPr>
          </a:p>
          <a:p>
            <a:pPr marL="169863" indent="-169863">
              <a:lnSpc>
                <a:spcPct val="90000"/>
              </a:lnSpc>
              <a:spcBef>
                <a:spcPct val="300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Continuum methods need </a:t>
            </a:r>
            <a:r>
              <a:rPr lang="en-US" sz="2000" b="1" dirty="0">
                <a:solidFill>
                  <a:srgbClr val="FFFFCC"/>
                </a:solidFill>
              </a:rPr>
              <a:t>V</a:t>
            </a:r>
            <a:r>
              <a:rPr lang="en-US" b="1" i="0" baseline="-22000" dirty="0">
                <a:solidFill>
                  <a:srgbClr val="FFFFCC"/>
                </a:solidFill>
                <a:sym typeface="Symbol" pitchFamily="18" charset="2"/>
              </a:rPr>
              <a:t> </a:t>
            </a:r>
            <a:r>
              <a:rPr lang="en-US" sz="2000" i="0" baseline="-22000" dirty="0">
                <a:solidFill>
                  <a:srgbClr val="FFFFCC"/>
                </a:solidFill>
                <a:sym typeface="Symbol" pitchFamily="18" charset="2"/>
              </a:rPr>
              <a:t> </a:t>
            </a:r>
            <a:r>
              <a:rPr lang="en-US" sz="2000" i="0" dirty="0">
                <a:solidFill>
                  <a:srgbClr val="FFFFCC"/>
                </a:solidFill>
              </a:rPr>
              <a:t>from another diagnostic to get mass loss rate.</a:t>
            </a:r>
          </a:p>
          <a:p>
            <a:pPr marL="169863" indent="-169863">
              <a:lnSpc>
                <a:spcPct val="90000"/>
              </a:lnSpc>
              <a:spcBef>
                <a:spcPct val="30000"/>
              </a:spcBef>
              <a:buClr>
                <a:srgbClr val="FFFFCC"/>
              </a:buClr>
              <a:buSzPct val="115000"/>
              <a:buFontTx/>
              <a:buChar char="•"/>
            </a:pPr>
            <a:endParaRPr lang="en-US" sz="2000" i="0" dirty="0">
              <a:solidFill>
                <a:srgbClr val="FFFFCC"/>
              </a:solidFill>
            </a:endParaRPr>
          </a:p>
          <a:p>
            <a:pPr marL="169863" indent="-169863">
              <a:lnSpc>
                <a:spcPct val="90000"/>
              </a:lnSpc>
              <a:spcBef>
                <a:spcPct val="300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     </a:t>
            </a:r>
          </a:p>
          <a:p>
            <a:pPr marL="169863" indent="-169863">
              <a:lnSpc>
                <a:spcPct val="90000"/>
              </a:lnSpc>
              <a:spcBef>
                <a:spcPct val="30000"/>
              </a:spcBef>
              <a:buClr>
                <a:srgbClr val="FFFFCC"/>
              </a:buClr>
              <a:buSzPct val="115000"/>
              <a:buFontTx/>
              <a:buChar char="•"/>
            </a:pPr>
            <a:endParaRPr lang="en-US" sz="2000" i="0" dirty="0">
              <a:solidFill>
                <a:srgbClr val="FFFFCC"/>
              </a:solidFill>
            </a:endParaRPr>
          </a:p>
          <a:p>
            <a:pPr marL="169863" indent="-169863">
              <a:lnSpc>
                <a:spcPct val="90000"/>
              </a:lnSpc>
              <a:spcBef>
                <a:spcPct val="30000"/>
              </a:spcBef>
              <a:buClr>
                <a:srgbClr val="FFFFCC"/>
              </a:buClr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Clumping?</a:t>
            </a:r>
          </a:p>
        </p:txBody>
      </p:sp>
      <p:sp>
        <p:nvSpPr>
          <p:cNvPr id="24587" name="Line 20"/>
          <p:cNvSpPr>
            <a:spLocks noChangeShapeType="1"/>
          </p:cNvSpPr>
          <p:nvPr/>
        </p:nvSpPr>
        <p:spPr bwMode="auto">
          <a:xfrm>
            <a:off x="4038600" y="3276600"/>
            <a:ext cx="1676400" cy="685800"/>
          </a:xfrm>
          <a:prstGeom prst="line">
            <a:avLst/>
          </a:prstGeom>
          <a:noFill/>
          <a:ln w="22225">
            <a:solidFill>
              <a:srgbClr val="0F7EF9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21"/>
          <p:cNvSpPr>
            <a:spLocks noChangeShapeType="1"/>
          </p:cNvSpPr>
          <p:nvPr/>
        </p:nvSpPr>
        <p:spPr bwMode="auto">
          <a:xfrm>
            <a:off x="3200400" y="1447800"/>
            <a:ext cx="3124200" cy="0"/>
          </a:xfrm>
          <a:prstGeom prst="line">
            <a:avLst/>
          </a:prstGeom>
          <a:noFill/>
          <a:ln w="22225">
            <a:solidFill>
              <a:srgbClr val="0F7EF9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9" name="Picture 22" descr="eqns_mdot_par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48200"/>
            <a:ext cx="320992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876800" y="2057400"/>
            <a:ext cx="4267200" cy="4191000"/>
          </a:xfrm>
          <a:prstGeom prst="rect">
            <a:avLst/>
          </a:prstGeom>
          <a:solidFill>
            <a:srgbClr val="EAC76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FFCC"/>
                </a:solidFill>
              </a:rPr>
              <a:t>The coronal heating problem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3338" y="823913"/>
            <a:ext cx="8753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We still don’t understand the physical processes responsible for heating up the coronal plasma.     A lot (not all!) of the heating occurs in a narrow “shell.”</a:t>
            </a:r>
          </a:p>
        </p:txBody>
      </p:sp>
      <p:pic>
        <p:nvPicPr>
          <p:cNvPr id="20484" name="Picture 4" descr="cds_all_t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1598613"/>
            <a:ext cx="63277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tscale_cro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8700" y="2162175"/>
            <a:ext cx="424021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3338" y="2984500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Most suggested ideas involve 3 general steps: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2400" y="3441700"/>
            <a:ext cx="4724399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7338" indent="-287338">
              <a:lnSpc>
                <a:spcPct val="90000"/>
              </a:lnSpc>
              <a:spcBef>
                <a:spcPct val="40000"/>
              </a:spcBef>
              <a:buClr>
                <a:srgbClr val="FF9933"/>
              </a:buClr>
              <a:buSzPct val="115000"/>
            </a:pPr>
            <a:r>
              <a:rPr lang="en-US" sz="2000" b="1" i="0" dirty="0">
                <a:solidFill>
                  <a:srgbClr val="FFFFCC"/>
                </a:solidFill>
              </a:rPr>
              <a:t>1.</a:t>
            </a:r>
            <a:r>
              <a:rPr lang="en-US" sz="2000" i="0" dirty="0">
                <a:solidFill>
                  <a:srgbClr val="FFFFCC"/>
                </a:solidFill>
              </a:rPr>
              <a:t>	Churning convective motions that tangle up magnetic fields on the surface.</a:t>
            </a:r>
          </a:p>
          <a:p>
            <a:pPr marL="287338" indent="-287338">
              <a:lnSpc>
                <a:spcPct val="90000"/>
              </a:lnSpc>
              <a:spcBef>
                <a:spcPct val="40000"/>
              </a:spcBef>
              <a:buClr>
                <a:srgbClr val="FF9933"/>
              </a:buClr>
              <a:buSzPct val="115000"/>
            </a:pPr>
            <a:r>
              <a:rPr lang="en-US" sz="2000" b="1" i="0" dirty="0">
                <a:solidFill>
                  <a:srgbClr val="FFFFCC"/>
                </a:solidFill>
              </a:rPr>
              <a:t>2.</a:t>
            </a:r>
            <a:r>
              <a:rPr lang="en-US" sz="2000" i="0" dirty="0">
                <a:solidFill>
                  <a:srgbClr val="FFFFCC"/>
                </a:solidFill>
              </a:rPr>
              <a:t>	Energy is “stored” (above the photosphere) in the magnetic field.</a:t>
            </a:r>
            <a:endParaRPr lang="en-US" sz="2000" b="1" i="0" dirty="0">
              <a:solidFill>
                <a:srgbClr val="FFFFCC"/>
              </a:solidFill>
            </a:endParaRPr>
          </a:p>
          <a:p>
            <a:pPr marL="287338" indent="-287338">
              <a:lnSpc>
                <a:spcPct val="90000"/>
              </a:lnSpc>
              <a:spcBef>
                <a:spcPct val="40000"/>
              </a:spcBef>
              <a:buClr>
                <a:srgbClr val="FF9933"/>
              </a:buClr>
              <a:buSzPct val="115000"/>
            </a:pPr>
            <a:r>
              <a:rPr lang="en-US" sz="2000" b="1" i="0" dirty="0">
                <a:solidFill>
                  <a:srgbClr val="FFFFCC"/>
                </a:solidFill>
              </a:rPr>
              <a:t>3.</a:t>
            </a:r>
            <a:r>
              <a:rPr lang="en-US" sz="2000" i="0" dirty="0">
                <a:solidFill>
                  <a:srgbClr val="FFFFCC"/>
                </a:solidFill>
              </a:rPr>
              <a:t>	Energy is released as heat, either via particle-particle or wave-particle “collisions.”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52400" y="5791200"/>
            <a:ext cx="4495800" cy="396875"/>
          </a:xfrm>
          <a:prstGeom prst="rect">
            <a:avLst/>
          </a:prstGeom>
          <a:solidFill>
            <a:srgbClr val="EAC76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50000"/>
              </a:spcBef>
              <a:buClr>
                <a:srgbClr val="FF9933"/>
              </a:buClr>
              <a:buSzPct val="115000"/>
            </a:pPr>
            <a:r>
              <a:rPr lang="en-US" sz="2000" i="0"/>
              <a:t>Heating                Solar wind acceleration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1230313" y="5907505"/>
            <a:ext cx="711200" cy="152400"/>
          </a:xfrm>
          <a:prstGeom prst="rightArrow">
            <a:avLst>
              <a:gd name="adj1" fmla="val 41667"/>
              <a:gd name="adj2" fmla="val 101543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65088"/>
            <a:ext cx="8877300" cy="6985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FFFFCC"/>
                </a:solidFill>
              </a:rPr>
              <a:t>Energy conservation in outer stellar atmospheres</a:t>
            </a:r>
            <a:endParaRPr lang="en-US" dirty="0" smtClean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2057400"/>
            <a:ext cx="31242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30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</a:rPr>
              <a:t>Photosphere</a:t>
            </a:r>
          </a:p>
          <a:p>
            <a:pPr algn="r">
              <a:spcBef>
                <a:spcPts val="300"/>
              </a:spcBef>
              <a:buSzPct val="115000"/>
            </a:pPr>
            <a:r>
              <a:rPr lang="en-US" sz="1800" i="0" dirty="0" err="1">
                <a:solidFill>
                  <a:srgbClr val="FFFFCC"/>
                </a:solidFill>
              </a:rPr>
              <a:t>Chromosphere</a:t>
            </a:r>
            <a:endParaRPr lang="en-US" sz="1800" i="0" dirty="0">
              <a:solidFill>
                <a:srgbClr val="FFFFCC"/>
              </a:solidFill>
            </a:endParaRPr>
          </a:p>
          <a:p>
            <a:pPr algn="r">
              <a:spcBef>
                <a:spcPts val="30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</a:rPr>
              <a:t>Transition region &amp; low corona</a:t>
            </a:r>
          </a:p>
          <a:p>
            <a:pPr algn="r">
              <a:spcBef>
                <a:spcPts val="30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</a:rPr>
              <a:t>Supersonic wind (</a:t>
            </a:r>
            <a:r>
              <a:rPr lang="en-US" sz="1800" dirty="0">
                <a:solidFill>
                  <a:srgbClr val="FFFFCC"/>
                </a:solidFill>
              </a:rPr>
              <a:t>r</a:t>
            </a:r>
            <a:r>
              <a:rPr lang="en-US" sz="1800" i="0" dirty="0">
                <a:solidFill>
                  <a:srgbClr val="FFFFCC"/>
                </a:solidFill>
              </a:rPr>
              <a:t> </a:t>
            </a:r>
            <a:r>
              <a:rPr lang="en-US" sz="1800" b="1" i="0" dirty="0">
                <a:solidFill>
                  <a:srgbClr val="FFFFCC"/>
                </a:solidFill>
              </a:rPr>
              <a:t>&gt;&gt;</a:t>
            </a:r>
            <a:r>
              <a:rPr lang="en-US" sz="1800" i="0" dirty="0">
                <a:solidFill>
                  <a:srgbClr val="FFFFCC"/>
                </a:solidFill>
              </a:rPr>
              <a:t> </a:t>
            </a:r>
            <a:r>
              <a:rPr lang="en-US" sz="1800" dirty="0">
                <a:solidFill>
                  <a:srgbClr val="FFFFCC"/>
                </a:solidFill>
              </a:rPr>
              <a:t>R</a:t>
            </a:r>
            <a:r>
              <a:rPr lang="en-US" sz="1800" b="1" i="0" baseline="-32000" dirty="0">
                <a:solidFill>
                  <a:srgbClr val="FFFFCC"/>
                </a:solidFill>
              </a:rPr>
              <a:t>*</a:t>
            </a:r>
            <a:r>
              <a:rPr lang="en-US" sz="1800" i="0" dirty="0">
                <a:solidFill>
                  <a:srgbClr val="FFFFCC"/>
                </a:solidFill>
              </a:rPr>
              <a:t>)</a:t>
            </a:r>
          </a:p>
        </p:txBody>
      </p:sp>
      <p:pic>
        <p:nvPicPr>
          <p:cNvPr id="7172" name="Picture 11" descr="eqns_energy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47738"/>
            <a:ext cx="85344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3048000" y="2028825"/>
            <a:ext cx="5910263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</a:rPr>
              <a:t>. . . . . . . . . . . . . . . . . . . . . . . . . . . . . . . . . . . . . . . . . . . . . . . . . .</a:t>
            </a:r>
          </a:p>
          <a:p>
            <a:pPr>
              <a:spcBef>
                <a:spcPts val="30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</a:rPr>
              <a:t>. . . . . . . . . . . . . . . . . . . . . . . . . . . . . . . . . . . . . . . . . . . . . . . . . .</a:t>
            </a:r>
          </a:p>
          <a:p>
            <a:pPr>
              <a:spcBef>
                <a:spcPts val="30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</a:rPr>
              <a:t>. . . . . . . . . . . . . . . . . . . . . . . . . . . . . . . . . . . . . . . . . . . . . . . . . .</a:t>
            </a:r>
          </a:p>
          <a:p>
            <a:pPr>
              <a:spcBef>
                <a:spcPts val="300"/>
              </a:spcBef>
              <a:buSzPct val="115000"/>
            </a:pPr>
            <a:r>
              <a:rPr lang="en-US" sz="1800" i="0" dirty="0">
                <a:solidFill>
                  <a:srgbClr val="FFFFCC"/>
                </a:solidFill>
              </a:rPr>
              <a:t>. . . . . . . . . . . . . . . . . . . . . . . . . . . . . . . . . . . . . . . . . . . . . . . . . .</a:t>
            </a:r>
          </a:p>
        </p:txBody>
      </p:sp>
      <p:sp>
        <p:nvSpPr>
          <p:cNvPr id="7174" name="Rectangle 18"/>
          <p:cNvSpPr>
            <a:spLocks noChangeArrowheads="1"/>
          </p:cNvSpPr>
          <p:nvPr/>
        </p:nvSpPr>
        <p:spPr bwMode="auto">
          <a:xfrm>
            <a:off x="8096250" y="2133600"/>
            <a:ext cx="666750" cy="246063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3143250" y="2438400"/>
            <a:ext cx="647700" cy="246063"/>
          </a:xfrm>
          <a:prstGeom prst="rect">
            <a:avLst/>
          </a:prstGeom>
          <a:solidFill>
            <a:srgbClr val="FF8D0D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Rectangle 24"/>
          <p:cNvSpPr>
            <a:spLocks noChangeArrowheads="1"/>
          </p:cNvSpPr>
          <p:nvPr/>
        </p:nvSpPr>
        <p:spPr bwMode="auto">
          <a:xfrm>
            <a:off x="8081963" y="2438400"/>
            <a:ext cx="666750" cy="246063"/>
          </a:xfrm>
          <a:prstGeom prst="rect">
            <a:avLst/>
          </a:prstGeom>
          <a:solidFill>
            <a:srgbClr val="FF8D0D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Rectangle 27"/>
          <p:cNvSpPr>
            <a:spLocks noChangeArrowheads="1"/>
          </p:cNvSpPr>
          <p:nvPr/>
        </p:nvSpPr>
        <p:spPr bwMode="auto">
          <a:xfrm>
            <a:off x="3143250" y="2743200"/>
            <a:ext cx="647700" cy="246063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Rectangle 28"/>
          <p:cNvSpPr>
            <a:spLocks noChangeArrowheads="1"/>
          </p:cNvSpPr>
          <p:nvPr/>
        </p:nvSpPr>
        <p:spPr bwMode="auto">
          <a:xfrm>
            <a:off x="4043363" y="2743200"/>
            <a:ext cx="666750" cy="246063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Rectangle 31"/>
          <p:cNvSpPr>
            <a:spLocks noChangeArrowheads="1"/>
          </p:cNvSpPr>
          <p:nvPr/>
        </p:nvSpPr>
        <p:spPr bwMode="auto">
          <a:xfrm>
            <a:off x="6862763" y="2743200"/>
            <a:ext cx="666750" cy="246063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Rectangle 32"/>
          <p:cNvSpPr>
            <a:spLocks noChangeArrowheads="1"/>
          </p:cNvSpPr>
          <p:nvPr/>
        </p:nvSpPr>
        <p:spPr bwMode="auto">
          <a:xfrm>
            <a:off x="6081713" y="2743200"/>
            <a:ext cx="533400" cy="246063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Rectangle 35"/>
          <p:cNvSpPr>
            <a:spLocks noChangeArrowheads="1"/>
          </p:cNvSpPr>
          <p:nvPr/>
        </p:nvSpPr>
        <p:spPr bwMode="auto">
          <a:xfrm>
            <a:off x="5357813" y="3048000"/>
            <a:ext cx="514350" cy="246063"/>
          </a:xfrm>
          <a:prstGeom prst="rect">
            <a:avLst/>
          </a:prstGeom>
          <a:solidFill>
            <a:srgbClr val="E600F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52400" y="3505200"/>
            <a:ext cx="8839200" cy="2432050"/>
            <a:chOff x="152400" y="3505200"/>
            <a:chExt cx="8839200" cy="2432050"/>
          </a:xfrm>
        </p:grpSpPr>
        <p:sp>
          <p:nvSpPr>
            <p:cNvPr id="7183" name="Text Box 3"/>
            <p:cNvSpPr txBox="1">
              <a:spLocks noChangeArrowheads="1"/>
            </p:cNvSpPr>
            <p:nvPr/>
          </p:nvSpPr>
          <p:spPr bwMode="auto">
            <a:xfrm>
              <a:off x="152400" y="3505200"/>
              <a:ext cx="8839200" cy="243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spcBef>
                  <a:spcPct val="40000"/>
                </a:spcBef>
                <a:buSzPct val="115000"/>
                <a:buFontTx/>
                <a:buChar char="•"/>
              </a:pPr>
              <a:r>
                <a:rPr lang="en-US" sz="2000" i="0" dirty="0">
                  <a:solidFill>
                    <a:srgbClr val="FFFFCC"/>
                  </a:solidFill>
                </a:rPr>
                <a:t>Leer et al. (1982) and </a:t>
              </a:r>
              <a:r>
                <a:rPr lang="en-US" sz="2000" i="0" dirty="0" err="1">
                  <a:solidFill>
                    <a:srgbClr val="FFFFCC"/>
                  </a:solidFill>
                </a:rPr>
                <a:t>Hansteen</a:t>
              </a:r>
              <a:r>
                <a:rPr lang="en-US" sz="2000" i="0" dirty="0">
                  <a:solidFill>
                    <a:srgbClr val="FFFFCC"/>
                  </a:solidFill>
                </a:rPr>
                <a:t> et al. (1995) found that one can often simplify the energy balance to be able to solve for the mass flux:</a:t>
              </a:r>
            </a:p>
            <a:p>
              <a:pPr marL="228600" indent="-228600">
                <a:spcBef>
                  <a:spcPct val="40000"/>
                </a:spcBef>
                <a:buSzPct val="115000"/>
                <a:buFontTx/>
                <a:buChar char="•"/>
              </a:pPr>
              <a:endParaRPr lang="en-US" sz="2000" b="1" i="0" dirty="0">
                <a:solidFill>
                  <a:srgbClr val="FFFFCC"/>
                </a:solidFill>
              </a:endParaRPr>
            </a:p>
            <a:p>
              <a:pPr marL="228600" indent="-228600">
                <a:spcBef>
                  <a:spcPct val="40000"/>
                </a:spcBef>
                <a:buSzPct val="115000"/>
                <a:buFontTx/>
                <a:buChar char="•"/>
              </a:pPr>
              <a:endParaRPr lang="en-US" sz="2000" b="1" i="0" dirty="0">
                <a:solidFill>
                  <a:srgbClr val="FFFFCC"/>
                </a:solidFill>
              </a:endParaRPr>
            </a:p>
            <a:p>
              <a:pPr marL="228600" indent="-228600">
                <a:spcBef>
                  <a:spcPct val="40000"/>
                </a:spcBef>
                <a:buSzPct val="115000"/>
                <a:buFontTx/>
                <a:buChar char="•"/>
              </a:pPr>
              <a:endParaRPr lang="en-US" sz="2000" b="1" i="0" dirty="0">
                <a:solidFill>
                  <a:srgbClr val="FFFFCC"/>
                </a:solidFill>
              </a:endParaRPr>
            </a:p>
            <a:p>
              <a:pPr marL="228600" indent="-228600">
                <a:spcBef>
                  <a:spcPct val="40000"/>
                </a:spcBef>
                <a:buSzPct val="115000"/>
                <a:buFontTx/>
                <a:buChar char="•"/>
              </a:pPr>
              <a:r>
                <a:rPr lang="en-US" sz="2000" i="0" dirty="0">
                  <a:solidFill>
                    <a:srgbClr val="FFFFCC"/>
                  </a:solidFill>
                </a:rPr>
                <a:t>However, the challenge is to determine values for all the parameters!</a:t>
              </a:r>
            </a:p>
          </p:txBody>
        </p:sp>
        <p:pic>
          <p:nvPicPr>
            <p:cNvPr id="7184" name="Picture 12" descr="eqns_energy2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7784" y="4267393"/>
              <a:ext cx="5829816" cy="114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40"/>
            <p:cNvSpPr txBox="1">
              <a:spLocks noChangeArrowheads="1"/>
            </p:cNvSpPr>
            <p:nvPr/>
          </p:nvSpPr>
          <p:spPr bwMode="auto">
            <a:xfrm>
              <a:off x="5791200" y="4520625"/>
              <a:ext cx="381000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27432" rIns="27432">
              <a:spAutoFit/>
            </a:bodyPr>
            <a:lstStyle/>
            <a:p>
              <a:pPr algn="ctr"/>
              <a:r>
                <a:rPr lang="en-US" sz="3200" b="1" i="0" dirty="0"/>
                <a:t>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CC"/>
                </a:solidFill>
              </a:rPr>
              <a:t>How can massive winds be “cold?”</a:t>
            </a:r>
          </a:p>
        </p:txBody>
      </p:sp>
      <p:sp>
        <p:nvSpPr>
          <p:cNvPr id="29699" name="Text Box 9"/>
          <p:cNvSpPr txBox="1">
            <a:spLocks noChangeArrowheads="1"/>
          </p:cNvSpPr>
          <p:nvPr/>
        </p:nvSpPr>
        <p:spPr bwMode="auto">
          <a:xfrm>
            <a:off x="96838" y="838200"/>
            <a:ext cx="877252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marL="228600" indent="-228600">
              <a:lnSpc>
                <a:spcPct val="95000"/>
              </a:lnSpc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The extended solar corona is so low-density, the conservation of internal energy is essentially a balance between </a:t>
            </a:r>
            <a:r>
              <a:rPr lang="en-US" sz="2000" b="1" i="0" dirty="0">
                <a:solidFill>
                  <a:srgbClr val="FFFFCC"/>
                </a:solidFill>
              </a:rPr>
              <a:t>local</a:t>
            </a:r>
            <a:r>
              <a:rPr lang="en-US" sz="2000" i="0" dirty="0">
                <a:solidFill>
                  <a:srgbClr val="FFFFCC"/>
                </a:solidFill>
              </a:rPr>
              <a:t> heating, </a:t>
            </a:r>
            <a:r>
              <a:rPr lang="en-US" sz="2000" b="1" i="0" dirty="0">
                <a:solidFill>
                  <a:srgbClr val="FFFFCC"/>
                </a:solidFill>
              </a:rPr>
              <a:t>downward</a:t>
            </a:r>
            <a:r>
              <a:rPr lang="en-US" sz="2000" i="0" dirty="0">
                <a:solidFill>
                  <a:srgbClr val="FFFFCC"/>
                </a:solidFill>
              </a:rPr>
              <a:t> conduction, and </a:t>
            </a:r>
            <a:r>
              <a:rPr lang="en-US" sz="2000" b="1" i="0" dirty="0">
                <a:solidFill>
                  <a:srgbClr val="FFFFCC"/>
                </a:solidFill>
              </a:rPr>
              <a:t>upward</a:t>
            </a:r>
            <a:r>
              <a:rPr lang="en-US" sz="2000" i="0" dirty="0">
                <a:solidFill>
                  <a:srgbClr val="FFFFCC"/>
                </a:solidFill>
              </a:rPr>
              <a:t> adiabatic losses.</a:t>
            </a:r>
          </a:p>
          <a:p>
            <a:pPr marL="228600" indent="-228600">
              <a:lnSpc>
                <a:spcPct val="95000"/>
              </a:lnSpc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When the outer atmosphere becomes massive enough, though, </a:t>
            </a:r>
            <a:r>
              <a:rPr lang="en-US" sz="2000" b="1" i="0" dirty="0" err="1">
                <a:solidFill>
                  <a:srgbClr val="FFFFCC"/>
                </a:solidFill>
              </a:rPr>
              <a:t>radiative</a:t>
            </a:r>
            <a:r>
              <a:rPr lang="en-US" sz="2000" b="1" i="0" dirty="0">
                <a:solidFill>
                  <a:srgbClr val="FFFFCC"/>
                </a:solidFill>
              </a:rPr>
              <a:t> cooling</a:t>
            </a:r>
            <a:r>
              <a:rPr lang="en-US" sz="2000" i="0" dirty="0">
                <a:solidFill>
                  <a:srgbClr val="FFFFCC"/>
                </a:solidFill>
              </a:rPr>
              <a:t>  [~</a:t>
            </a:r>
            <a:r>
              <a:rPr lang="el-GR" sz="2000" i="0" dirty="0">
                <a:solidFill>
                  <a:srgbClr val="FFFFCC"/>
                </a:solidFill>
                <a:cs typeface="Times New Roman" pitchFamily="18" charset="0"/>
              </a:rPr>
              <a:t>ρ</a:t>
            </a:r>
            <a:r>
              <a:rPr lang="en-US" sz="2000" i="0" baseline="28000" dirty="0">
                <a:solidFill>
                  <a:srgbClr val="FFFFCC"/>
                </a:solidFill>
                <a:cs typeface="Times New Roman" pitchFamily="18" charset="0"/>
              </a:rPr>
              <a:t>2 </a:t>
            </a:r>
            <a:r>
              <a:rPr lang="el-GR" sz="2000" i="0" dirty="0">
                <a:solidFill>
                  <a:srgbClr val="FFFFCC"/>
                </a:solidFill>
                <a:cs typeface="Times New Roman" pitchFamily="18" charset="0"/>
              </a:rPr>
              <a:t>Λ</a:t>
            </a:r>
            <a:r>
              <a:rPr lang="en-US" sz="2000" i="0" dirty="0">
                <a:solidFill>
                  <a:srgbClr val="FFFFCC"/>
                </a:solidFill>
                <a:cs typeface="Times New Roman" pitchFamily="18" charset="0"/>
              </a:rPr>
              <a:t>(</a:t>
            </a:r>
            <a:r>
              <a:rPr lang="en-US" sz="2000" dirty="0">
                <a:solidFill>
                  <a:srgbClr val="FFFFCC"/>
                </a:solidFill>
                <a:cs typeface="Times New Roman" pitchFamily="18" charset="0"/>
              </a:rPr>
              <a:t>T</a:t>
            </a:r>
            <a:r>
              <a:rPr lang="en-US" sz="2000" i="0" dirty="0">
                <a:solidFill>
                  <a:srgbClr val="FFFFCC"/>
                </a:solidFill>
                <a:cs typeface="Times New Roman" pitchFamily="18" charset="0"/>
              </a:rPr>
              <a:t>)]  becomes more efficient throughout the wind:</a:t>
            </a:r>
            <a:endParaRPr lang="el-GR" sz="9600" i="0" dirty="0">
              <a:solidFill>
                <a:srgbClr val="FFFFCC"/>
              </a:solidFill>
              <a:cs typeface="Times New Roman" pitchFamily="18" charset="0"/>
            </a:endParaRPr>
          </a:p>
        </p:txBody>
      </p:sp>
      <p:pic>
        <p:nvPicPr>
          <p:cNvPr id="29700" name="Picture 10" descr="oleron_lamb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636838"/>
            <a:ext cx="487680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96838" y="2687638"/>
            <a:ext cx="342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0">
            <a:spAutoFit/>
          </a:bodyPr>
          <a:lstStyle/>
          <a:p>
            <a:pPr marL="228600" indent="-228600">
              <a:lnSpc>
                <a:spcPct val="95000"/>
              </a:lnSpc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The high-density wind becomes an </a:t>
            </a:r>
            <a:r>
              <a:rPr lang="en-US" sz="2000" b="1" i="0">
                <a:solidFill>
                  <a:srgbClr val="FFFFCC"/>
                </a:solidFill>
              </a:rPr>
              <a:t>extended chromosphere</a:t>
            </a:r>
            <a:r>
              <a:rPr lang="en-US" sz="2000" i="0">
                <a:solidFill>
                  <a:srgbClr val="FFFFCC"/>
                </a:solidFill>
              </a:rPr>
              <a:t> (supported by wave pressure??).</a:t>
            </a:r>
          </a:p>
          <a:p>
            <a:pPr marL="228600" indent="-228600">
              <a:lnSpc>
                <a:spcPct val="95000"/>
              </a:lnSpc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For this case, Holzer et al. (1983) showed the energy equation is ~irrelevant in determining mass flux!  A simple analytic model (of the momentum equation) suffices.</a:t>
            </a:r>
            <a:endParaRPr lang="el-GR" sz="9600" b="1" i="0">
              <a:solidFill>
                <a:srgbClr val="FFFF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Do </a:t>
            </a:r>
            <a:r>
              <a:rPr lang="en-US" dirty="0" err="1" smtClean="0">
                <a:solidFill>
                  <a:srgbClr val="FFFFCC"/>
                </a:solidFill>
              </a:rPr>
              <a:t>Alfvén</a:t>
            </a:r>
            <a:r>
              <a:rPr lang="en-US" dirty="0" smtClean="0">
                <a:solidFill>
                  <a:srgbClr val="FFFFCC"/>
                </a:solidFill>
              </a:rPr>
              <a:t> waves always heat a corona?</a:t>
            </a:r>
          </a:p>
        </p:txBody>
      </p:sp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76200" y="841375"/>
            <a:ext cx="8839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6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With the above inputs (and assuming </a:t>
            </a:r>
            <a:r>
              <a:rPr lang="en-US" sz="2000">
                <a:solidFill>
                  <a:srgbClr val="FFFFCC"/>
                </a:solidFill>
              </a:rPr>
              <a:t>v</a:t>
            </a:r>
            <a:r>
              <a:rPr lang="en-US" i="0" baseline="-25000">
                <a:solidFill>
                  <a:srgbClr val="FFFFCC"/>
                </a:solidFill>
              </a:rPr>
              <a:t>∞ </a:t>
            </a:r>
            <a:r>
              <a:rPr lang="en-US" sz="2000" i="0">
                <a:solidFill>
                  <a:srgbClr val="FFFFCC"/>
                </a:solidFill>
              </a:rPr>
              <a:t>≈ </a:t>
            </a:r>
            <a:r>
              <a:rPr lang="en-US" sz="2000">
                <a:solidFill>
                  <a:srgbClr val="FFFFCC"/>
                </a:solidFill>
              </a:rPr>
              <a:t>V</a:t>
            </a:r>
            <a:r>
              <a:rPr lang="en-US" i="0" baseline="-25000">
                <a:solidFill>
                  <a:srgbClr val="FFFFCC"/>
                </a:solidFill>
              </a:rPr>
              <a:t>esc</a:t>
            </a:r>
            <a:r>
              <a:rPr lang="en-US" sz="2000" i="0">
                <a:solidFill>
                  <a:srgbClr val="FFFFCC"/>
                </a:solidFill>
              </a:rPr>
              <a:t>), we can solve for the mass loss rate in the case of a “hot coronal wind.”</a:t>
            </a:r>
          </a:p>
        </p:txBody>
      </p:sp>
      <p:pic>
        <p:nvPicPr>
          <p:cNvPr id="11268" name="Picture 3" descr="f0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04938"/>
            <a:ext cx="36703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1027"/>
          <p:cNvSpPr txBox="1">
            <a:spLocks noChangeArrowheads="1"/>
          </p:cNvSpPr>
          <p:nvPr/>
        </p:nvSpPr>
        <p:spPr bwMode="auto">
          <a:xfrm>
            <a:off x="76200" y="1603375"/>
            <a:ext cx="51816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6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Sometimes, the heating rate </a:t>
            </a:r>
            <a:r>
              <a:rPr lang="en-US" sz="2000">
                <a:solidFill>
                  <a:srgbClr val="FFFFCC"/>
                </a:solidFill>
              </a:rPr>
              <a:t>Q </a:t>
            </a:r>
            <a:r>
              <a:rPr lang="en-US" sz="2000" i="0">
                <a:solidFill>
                  <a:srgbClr val="FFFFCC"/>
                </a:solidFill>
              </a:rPr>
              <a:t>drops off more steeply (with decreasing density</a:t>
            </a:r>
            <a:r>
              <a:rPr lang="en-US" sz="2000">
                <a:solidFill>
                  <a:srgbClr val="FFFFCC"/>
                </a:solidFill>
              </a:rPr>
              <a:t> </a:t>
            </a:r>
            <a:r>
              <a:rPr lang="el-GR" sz="2000">
                <a:solidFill>
                  <a:srgbClr val="FFFFCC"/>
                </a:solidFill>
              </a:rPr>
              <a:t>ρ</a:t>
            </a:r>
            <a:r>
              <a:rPr lang="en-US" sz="2000" i="0">
                <a:solidFill>
                  <a:srgbClr val="FFFFCC"/>
                </a:solidFill>
              </a:rPr>
              <a:t>) than in the solar case, and radiative cooling always remains able to keep </a:t>
            </a:r>
            <a:r>
              <a:rPr lang="en-US" sz="2000">
                <a:solidFill>
                  <a:srgbClr val="FFFFCC"/>
                </a:solidFill>
              </a:rPr>
              <a:t>T</a:t>
            </a:r>
            <a:r>
              <a:rPr lang="en-US" sz="2000" i="0">
                <a:solidFill>
                  <a:srgbClr val="FFFFCC"/>
                </a:solidFill>
              </a:rPr>
              <a:t> &lt; 10</a:t>
            </a:r>
            <a:r>
              <a:rPr lang="en-US" i="0" baseline="30000">
                <a:solidFill>
                  <a:srgbClr val="FFFFCC"/>
                </a:solidFill>
              </a:rPr>
              <a:t>4</a:t>
            </a:r>
            <a:r>
              <a:rPr lang="en-US" sz="2000" i="0">
                <a:solidFill>
                  <a:srgbClr val="FFFFCC"/>
                </a:solidFill>
              </a:rPr>
              <a:t> K.</a:t>
            </a:r>
          </a:p>
          <a:p>
            <a:pPr marL="169863" indent="-169863">
              <a:lnSpc>
                <a:spcPct val="96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In those “cold” cases (usually for luminous giants), gas pressure cannot accelerate a wind.</a:t>
            </a:r>
          </a:p>
          <a:p>
            <a:pPr marL="169863" indent="-169863">
              <a:lnSpc>
                <a:spcPct val="96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Alfvén </a:t>
            </a:r>
            <a:r>
              <a:rPr lang="en-US" sz="2000" b="1" i="0">
                <a:solidFill>
                  <a:srgbClr val="FFFFCC"/>
                </a:solidFill>
              </a:rPr>
              <a:t>wave pressure</a:t>
            </a:r>
            <a:r>
              <a:rPr lang="en-US" sz="2000" i="0">
                <a:solidFill>
                  <a:srgbClr val="FFFFCC"/>
                </a:solidFill>
              </a:rPr>
              <a:t> may take the place of gas pressure (Holzer et al. 1983).</a:t>
            </a: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/>
          <a:srcRect b="42786"/>
          <a:stretch>
            <a:fillRect/>
          </a:stretch>
        </p:blipFill>
        <p:spPr bwMode="auto">
          <a:xfrm>
            <a:off x="387350" y="4419600"/>
            <a:ext cx="456565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Multi-line spectroscopy</a:t>
            </a:r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161925" y="774700"/>
            <a:ext cx="87534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b="1" i="0">
                <a:solidFill>
                  <a:srgbClr val="FFFFCC"/>
                </a:solidFill>
              </a:rPr>
              <a:t>1990s:</a:t>
            </a:r>
            <a:r>
              <a:rPr lang="en-US" sz="2000" i="0">
                <a:solidFill>
                  <a:srgbClr val="FFFFCC"/>
                </a:solidFill>
              </a:rPr>
              <a:t>  more self-consistent treatments of radiative transfer AND better data (GHRS, FUSE, high-spectral-res ground-based)  led to better stellar wind diagnostic techniques!</a:t>
            </a:r>
          </a:p>
          <a:p>
            <a:pPr marL="169863" indent="-169863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A nice example:   He I 10830 Å   for TW Hya  (pole-on T Tauri star) . . .</a:t>
            </a:r>
          </a:p>
        </p:txBody>
      </p:sp>
      <p:pic>
        <p:nvPicPr>
          <p:cNvPr id="27652" name="Picture 10" descr="twhya_obs_108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2308225"/>
            <a:ext cx="2706687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twhya_quickhe_z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311400"/>
            <a:ext cx="5897563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12"/>
          <p:cNvSpPr txBox="1">
            <a:spLocks noChangeArrowheads="1"/>
          </p:cNvSpPr>
          <p:nvPr/>
        </p:nvSpPr>
        <p:spPr bwMode="auto">
          <a:xfrm>
            <a:off x="7950200" y="4532313"/>
            <a:ext cx="762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i="0"/>
              <a:t>Dupree et al. (2006)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New ideas:  astrosphere absorption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61925" y="774700"/>
            <a:ext cx="8753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Wood et al. (2001, 2002, 2005) distinguished cool ISM </a:t>
            </a:r>
            <a:r>
              <a:rPr lang="en-US" sz="2000" b="1" i="0">
                <a:solidFill>
                  <a:srgbClr val="FFFFCC"/>
                </a:solidFill>
              </a:rPr>
              <a:t>H I Lyα absorption</a:t>
            </a:r>
            <a:r>
              <a:rPr lang="en-US" sz="2000" i="0">
                <a:solidFill>
                  <a:srgbClr val="FFFFCC"/>
                </a:solidFill>
              </a:rPr>
              <a:t> from hotter “piled up” H</a:t>
            </a:r>
            <a:r>
              <a:rPr lang="en-US" sz="2000" i="0" baseline="28000">
                <a:solidFill>
                  <a:srgbClr val="FFFFCC"/>
                </a:solidFill>
              </a:rPr>
              <a:t>0</a:t>
            </a:r>
            <a:r>
              <a:rPr lang="en-US" sz="2000" i="0">
                <a:solidFill>
                  <a:srgbClr val="FFFFCC"/>
                </a:solidFill>
              </a:rPr>
              <a:t> in stellar astrospheres.    Derived </a:t>
            </a:r>
            <a:r>
              <a:rPr lang="en-US" sz="2000">
                <a:solidFill>
                  <a:srgbClr val="FFFFCC"/>
                </a:solidFill>
              </a:rPr>
              <a:t>M</a:t>
            </a:r>
            <a:r>
              <a:rPr lang="en-US" sz="2000" i="0">
                <a:solidFill>
                  <a:srgbClr val="FFFFCC"/>
                </a:solidFill>
              </a:rPr>
              <a:t> depends on models . . .</a:t>
            </a:r>
          </a:p>
        </p:txBody>
      </p:sp>
      <p:pic>
        <p:nvPicPr>
          <p:cNvPr id="28676" name="Picture 6" descr="wood_diagram_fig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58938"/>
            <a:ext cx="548640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wood_asteropauses_fig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625600"/>
            <a:ext cx="2265363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Oval 8"/>
          <p:cNvSpPr>
            <a:spLocks noChangeArrowheads="1"/>
          </p:cNvSpPr>
          <p:nvPr/>
        </p:nvSpPr>
        <p:spPr bwMode="auto">
          <a:xfrm>
            <a:off x="6019800" y="1143000"/>
            <a:ext cx="46038" cy="46038"/>
          </a:xfrm>
          <a:prstGeom prst="ellipse">
            <a:avLst/>
          </a:prstGeom>
          <a:solidFill>
            <a:schemeClr val="bg1"/>
          </a:solidFill>
          <a:ln w="222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65088"/>
            <a:ext cx="8877300" cy="6985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FFFFCC"/>
                </a:solidFill>
              </a:rPr>
              <a:t>Driving a stellar wind</a:t>
            </a:r>
            <a:endParaRPr lang="en-US" dirty="0" smtClean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4613" y="9906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40000"/>
              </a:spcBef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Gravity must be counteracted above the photosphere </a:t>
            </a:r>
            <a:r>
              <a:rPr lang="en-US" sz="2000">
                <a:solidFill>
                  <a:srgbClr val="FFFFCC"/>
                </a:solidFill>
              </a:rPr>
              <a:t>(not below)</a:t>
            </a:r>
            <a:r>
              <a:rPr lang="en-US" sz="2000" i="0">
                <a:solidFill>
                  <a:srgbClr val="FFFFCC"/>
                </a:solidFill>
              </a:rPr>
              <a:t> by some continuously operating outward force </a:t>
            </a:r>
            <a:r>
              <a:rPr lang="en-US" sz="2000" b="1" i="0">
                <a:solidFill>
                  <a:srgbClr val="FFFFCC"/>
                </a:solidFill>
              </a:rPr>
              <a:t>. . 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61938" y="2111375"/>
            <a:ext cx="83820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>
              <a:spcBef>
                <a:spcPct val="55000"/>
              </a:spcBef>
              <a:buClr>
                <a:srgbClr val="FF4519"/>
              </a:buClr>
              <a:buSzPct val="105000"/>
              <a:buFont typeface="Wingdings" pitchFamily="2" charset="2"/>
              <a:buChar char="Ø"/>
            </a:pPr>
            <a:r>
              <a:rPr lang="en-US" sz="2000" b="1" i="0" dirty="0">
                <a:solidFill>
                  <a:srgbClr val="FFFFCC"/>
                </a:solidFill>
              </a:rPr>
              <a:t>Gas pressure:</a:t>
            </a:r>
            <a:r>
              <a:rPr lang="en-US" sz="2000" i="0" dirty="0">
                <a:solidFill>
                  <a:srgbClr val="FFFFCC"/>
                </a:solidFill>
              </a:rPr>
              <a:t>  needs </a:t>
            </a:r>
            <a:r>
              <a:rPr lang="en-US" sz="2000" dirty="0">
                <a:solidFill>
                  <a:srgbClr val="FFFFCC"/>
                </a:solidFill>
              </a:rPr>
              <a:t>T</a:t>
            </a:r>
            <a:r>
              <a:rPr lang="en-US" sz="2000" i="0" dirty="0">
                <a:solidFill>
                  <a:srgbClr val="FFFFCC"/>
                </a:solidFill>
              </a:rPr>
              <a:t> ~ 10</a:t>
            </a:r>
            <a:r>
              <a:rPr lang="en-US" i="0" baseline="32000" dirty="0">
                <a:solidFill>
                  <a:srgbClr val="FFFFCC"/>
                </a:solidFill>
              </a:rPr>
              <a:t>6</a:t>
            </a:r>
            <a:r>
              <a:rPr lang="en-US" sz="2000" i="0" dirty="0">
                <a:solidFill>
                  <a:srgbClr val="FFFFCC"/>
                </a:solidFill>
              </a:rPr>
              <a:t> K  (“coronal heating”)</a:t>
            </a:r>
          </a:p>
          <a:p>
            <a:pPr marL="292100" indent="-292100">
              <a:spcBef>
                <a:spcPct val="55000"/>
              </a:spcBef>
              <a:buClr>
                <a:srgbClr val="FF4519"/>
              </a:buClr>
              <a:buSzPct val="105000"/>
              <a:buFont typeface="Wingdings" pitchFamily="2" charset="2"/>
              <a:buChar char="Ø"/>
            </a:pPr>
            <a:r>
              <a:rPr lang="en-US" sz="2000" b="1" i="0" dirty="0">
                <a:solidFill>
                  <a:srgbClr val="FFFFCC"/>
                </a:solidFill>
              </a:rPr>
              <a:t>Radiation pressure:</a:t>
            </a:r>
            <a:r>
              <a:rPr lang="en-US" sz="2000" i="0" dirty="0">
                <a:solidFill>
                  <a:srgbClr val="FFFFCC"/>
                </a:solidFill>
              </a:rPr>
              <a:t>  possibly important when </a:t>
            </a:r>
            <a:r>
              <a:rPr lang="en-US" sz="2000" dirty="0">
                <a:solidFill>
                  <a:srgbClr val="FFFFCC"/>
                </a:solidFill>
              </a:rPr>
              <a:t>L</a:t>
            </a:r>
            <a:r>
              <a:rPr lang="en-US" i="0" baseline="-32000" dirty="0">
                <a:solidFill>
                  <a:srgbClr val="FFFFCC"/>
                </a:solidFill>
              </a:rPr>
              <a:t>*</a:t>
            </a:r>
            <a:r>
              <a:rPr lang="en-US" sz="2000" i="0" dirty="0">
                <a:solidFill>
                  <a:srgbClr val="FFFFCC"/>
                </a:solidFill>
              </a:rPr>
              <a:t> &gt; 100</a:t>
            </a:r>
            <a:r>
              <a:rPr lang="en-US" sz="2000" dirty="0">
                <a:solidFill>
                  <a:srgbClr val="FFFFCC"/>
                </a:solidFill>
              </a:rPr>
              <a:t> L</a:t>
            </a:r>
            <a:r>
              <a:rPr lang="en-US" sz="2000" i="0" baseline="-22000" dirty="0">
                <a:solidFill>
                  <a:srgbClr val="FFFFCC"/>
                </a:solidFill>
                <a:sym typeface="Wingdings" pitchFamily="2" charset="2"/>
              </a:rPr>
              <a:t></a:t>
            </a:r>
          </a:p>
          <a:p>
            <a:pPr marL="292100" indent="-292100">
              <a:spcBef>
                <a:spcPct val="55000"/>
              </a:spcBef>
              <a:buClr>
                <a:srgbClr val="FF4519"/>
              </a:buClr>
              <a:buSzPct val="105000"/>
              <a:buFont typeface="Wingdings" pitchFamily="2" charset="2"/>
              <a:buChar char="Ø"/>
            </a:pPr>
            <a:endParaRPr lang="en-US" sz="2000" i="0" baseline="-22000" dirty="0">
              <a:solidFill>
                <a:srgbClr val="FFFFCC"/>
              </a:solidFill>
              <a:sym typeface="Wingdings" pitchFamily="2" charset="2"/>
            </a:endParaRPr>
          </a:p>
          <a:p>
            <a:pPr marL="292100" indent="-292100">
              <a:spcBef>
                <a:spcPct val="55000"/>
              </a:spcBef>
              <a:buClr>
                <a:srgbClr val="FF4519"/>
              </a:buClr>
              <a:buSzPct val="105000"/>
              <a:buFont typeface="Wingdings" pitchFamily="2" charset="2"/>
              <a:buChar char="Ø"/>
            </a:pPr>
            <a:endParaRPr lang="en-US" sz="2000" i="0" baseline="-22000" dirty="0">
              <a:solidFill>
                <a:srgbClr val="FFFFCC"/>
              </a:solidFill>
              <a:sym typeface="Wingdings" pitchFamily="2" charset="2"/>
            </a:endParaRPr>
          </a:p>
          <a:p>
            <a:pPr marL="292100" indent="-292100">
              <a:spcBef>
                <a:spcPct val="55000"/>
              </a:spcBef>
              <a:buClr>
                <a:srgbClr val="FF4519"/>
              </a:buClr>
              <a:buSzPct val="105000"/>
              <a:buFont typeface="Wingdings" pitchFamily="2" charset="2"/>
              <a:buChar char="Ø"/>
            </a:pPr>
            <a:endParaRPr lang="en-US" sz="2000" i="0" baseline="-22000" dirty="0">
              <a:solidFill>
                <a:srgbClr val="FFFFCC"/>
              </a:solidFill>
              <a:sym typeface="Wingdings" pitchFamily="2" charset="2"/>
            </a:endParaRPr>
          </a:p>
          <a:p>
            <a:pPr marL="292100" indent="-292100">
              <a:spcBef>
                <a:spcPct val="55000"/>
              </a:spcBef>
              <a:buClr>
                <a:srgbClr val="FF4519"/>
              </a:buClr>
              <a:buSzPct val="105000"/>
              <a:buFont typeface="Wingdings" pitchFamily="2" charset="2"/>
              <a:buChar char="Ø"/>
            </a:pPr>
            <a:endParaRPr lang="en-US" sz="2000" b="1" i="0" dirty="0">
              <a:solidFill>
                <a:srgbClr val="FFFFCC"/>
              </a:solidFill>
            </a:endParaRPr>
          </a:p>
          <a:p>
            <a:pPr marL="292100" indent="-292100">
              <a:spcBef>
                <a:spcPct val="55000"/>
              </a:spcBef>
              <a:buClr>
                <a:srgbClr val="FF4519"/>
              </a:buClr>
              <a:buSzPct val="105000"/>
              <a:buFont typeface="Wingdings" pitchFamily="2" charset="2"/>
              <a:buChar char="Ø"/>
            </a:pPr>
            <a:r>
              <a:rPr lang="en-US" sz="2000" b="1" i="0" dirty="0">
                <a:solidFill>
                  <a:srgbClr val="FFFFCC"/>
                </a:solidFill>
              </a:rPr>
              <a:t>Wave pressure / Shocks:</a:t>
            </a:r>
            <a:r>
              <a:rPr lang="en-US" sz="2000" i="0" dirty="0">
                <a:solidFill>
                  <a:srgbClr val="FFFFCC"/>
                </a:solidFill>
              </a:rPr>
              <a:t>  can produce time-averaged net acceleration</a:t>
            </a:r>
          </a:p>
          <a:p>
            <a:pPr marL="292100" indent="-292100">
              <a:spcBef>
                <a:spcPct val="55000"/>
              </a:spcBef>
              <a:buClr>
                <a:srgbClr val="FF4519"/>
              </a:buClr>
              <a:buSzPct val="105000"/>
              <a:buFont typeface="Wingdings" pitchFamily="2" charset="2"/>
              <a:buChar char="Ø"/>
            </a:pPr>
            <a:r>
              <a:rPr lang="en-US" sz="2000" b="1" i="0" dirty="0">
                <a:solidFill>
                  <a:srgbClr val="FFFFCC"/>
                </a:solidFill>
              </a:rPr>
              <a:t>MHD effects:</a:t>
            </a:r>
            <a:r>
              <a:rPr lang="en-US" sz="2000" i="0" dirty="0">
                <a:solidFill>
                  <a:srgbClr val="FFFFCC"/>
                </a:solidFill>
              </a:rPr>
              <a:t>  closed fields can be ejected (CMEs), or “</a:t>
            </a:r>
            <a:r>
              <a:rPr lang="en-US" sz="2000" i="0" dirty="0" err="1">
                <a:solidFill>
                  <a:srgbClr val="FFFFCC"/>
                </a:solidFill>
              </a:rPr>
              <a:t>plasmoids</a:t>
            </a:r>
            <a:r>
              <a:rPr lang="en-US" sz="2000" i="0" dirty="0">
                <a:solidFill>
                  <a:srgbClr val="FFFFCC"/>
                </a:solidFill>
              </a:rPr>
              <a:t>” can be pinched like melon seeds and carry along some of the surrounding material.</a:t>
            </a:r>
          </a:p>
          <a:p>
            <a:pPr marL="292100" indent="-292100">
              <a:spcBef>
                <a:spcPct val="55000"/>
              </a:spcBef>
              <a:buClr>
                <a:srgbClr val="FF4519"/>
              </a:buClr>
              <a:buSzPct val="115000"/>
              <a:buFont typeface="Wingdings" pitchFamily="2" charset="2"/>
              <a:buNone/>
            </a:pPr>
            <a:endParaRPr lang="en-US" sz="2000" i="0" baseline="-22000" dirty="0">
              <a:solidFill>
                <a:srgbClr val="FFFFCC"/>
              </a:solidFill>
              <a:sym typeface="Wingdings" pitchFamily="2" charset="2"/>
            </a:endParaRPr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528638" y="3092450"/>
            <a:ext cx="82327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15000"/>
              </a:spcBef>
              <a:buSzPct val="115000"/>
              <a:buFont typeface="Arial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free </a:t>
            </a:r>
            <a:r>
              <a:rPr lang="en-US" sz="2000" i="0" dirty="0">
                <a:solidFill>
                  <a:srgbClr val="FFFFCC"/>
                </a:solidFill>
              </a:rPr>
              <a:t>electron (Thomson) opacity?  (goes as 1/</a:t>
            </a:r>
            <a:r>
              <a:rPr lang="en-US" sz="2000" dirty="0">
                <a:solidFill>
                  <a:srgbClr val="FFFFCC"/>
                </a:solidFill>
              </a:rPr>
              <a:t>r</a:t>
            </a:r>
            <a:r>
              <a:rPr lang="en-US" i="0" baseline="30000" dirty="0">
                <a:solidFill>
                  <a:srgbClr val="FFFFCC"/>
                </a:solidFill>
              </a:rPr>
              <a:t>2 </a:t>
            </a:r>
            <a:r>
              <a:rPr lang="en-US" sz="2000" i="0" dirty="0">
                <a:solidFill>
                  <a:srgbClr val="FFFFCC"/>
                </a:solidFill>
              </a:rPr>
              <a:t>; needs to be supplemented)</a:t>
            </a:r>
          </a:p>
          <a:p>
            <a:pPr marL="228600" indent="-228600">
              <a:spcBef>
                <a:spcPct val="15000"/>
              </a:spcBef>
              <a:buSzPct val="115000"/>
              <a:buFont typeface="Arial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ion opacity?   (</a:t>
            </a:r>
            <a:r>
              <a:rPr lang="en-US" sz="2000" dirty="0" err="1" smtClean="0">
                <a:solidFill>
                  <a:srgbClr val="FFFFCC"/>
                </a:solidFill>
              </a:rPr>
              <a:t>T</a:t>
            </a:r>
            <a:r>
              <a:rPr lang="en-US" sz="2000" i="0" baseline="-25000" dirty="0" err="1" smtClean="0">
                <a:solidFill>
                  <a:srgbClr val="FFFFCC"/>
                </a:solidFill>
              </a:rPr>
              <a:t>eff</a:t>
            </a:r>
            <a:r>
              <a:rPr lang="en-US" sz="2000" i="0" dirty="0" smtClean="0">
                <a:solidFill>
                  <a:srgbClr val="FFFFCC"/>
                </a:solidFill>
              </a:rPr>
              <a:t>  &gt;  15,000 K)</a:t>
            </a:r>
          </a:p>
          <a:p>
            <a:pPr marL="228600" indent="-228600">
              <a:spcBef>
                <a:spcPct val="15000"/>
              </a:spcBef>
              <a:buSzPct val="115000"/>
              <a:buFont typeface="Arial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dust </a:t>
            </a:r>
            <a:r>
              <a:rPr lang="en-US" sz="2000" i="0" dirty="0">
                <a:solidFill>
                  <a:srgbClr val="FFFFCC"/>
                </a:solidFill>
              </a:rPr>
              <a:t>opacity?  (</a:t>
            </a:r>
            <a:r>
              <a:rPr lang="en-US" sz="2000" dirty="0" err="1">
                <a:solidFill>
                  <a:srgbClr val="FFFFCC"/>
                </a:solidFill>
              </a:rPr>
              <a:t>T</a:t>
            </a:r>
            <a:r>
              <a:rPr lang="en-US" i="0" baseline="-25000" dirty="0" err="1">
                <a:solidFill>
                  <a:srgbClr val="FFFFCC"/>
                </a:solidFill>
              </a:rPr>
              <a:t>eff</a:t>
            </a:r>
            <a:r>
              <a:rPr lang="en-US" sz="2000" i="0" dirty="0">
                <a:solidFill>
                  <a:srgbClr val="FFFFCC"/>
                </a:solidFill>
              </a:rPr>
              <a:t>  &lt;  3,500 K)</a:t>
            </a:r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2672004" y="353204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~</a:t>
            </a:r>
          </a:p>
        </p:txBody>
      </p:sp>
      <p:sp>
        <p:nvSpPr>
          <p:cNvPr id="4106" name="Text Box 8"/>
          <p:cNvSpPr txBox="1">
            <a:spLocks noChangeArrowheads="1"/>
          </p:cNvSpPr>
          <p:nvPr/>
        </p:nvSpPr>
        <p:spPr bwMode="auto">
          <a:xfrm>
            <a:off x="2744788" y="3870325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CC"/>
                </a:solidFill>
              </a:rPr>
              <a:t>~</a:t>
            </a:r>
          </a:p>
        </p:txBody>
      </p:sp>
      <p:pic>
        <p:nvPicPr>
          <p:cNvPr id="4102" name="Picture 11"/>
          <p:cNvPicPr>
            <a:picLocks noChangeAspect="1" noChangeArrowheads="1"/>
          </p:cNvPicPr>
          <p:nvPr/>
        </p:nvPicPr>
        <p:blipFill>
          <a:blip r:embed="rId2" cstate="print">
            <a:lum bright="14000" contrast="12000"/>
          </a:blip>
          <a:srcRect b="8588"/>
          <a:stretch>
            <a:fillRect/>
          </a:stretch>
        </p:blipFill>
        <p:spPr bwMode="auto">
          <a:xfrm>
            <a:off x="7315200" y="838200"/>
            <a:ext cx="143827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7315200" y="215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66"/>
                </a:solidFill>
                <a:latin typeface="Arial" charset="0"/>
              </a:rPr>
              <a:t>F = 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1_hr_diagram_black.gif"/>
          <p:cNvPicPr>
            <a:picLocks noChangeAspect="1"/>
          </p:cNvPicPr>
          <p:nvPr/>
        </p:nvPicPr>
        <p:blipFill>
          <a:blip r:embed="rId2" cstate="print"/>
          <a:srcRect l="2545"/>
          <a:stretch>
            <a:fillRect/>
          </a:stretch>
        </p:blipFill>
        <p:spPr>
          <a:xfrm>
            <a:off x="0" y="558548"/>
            <a:ext cx="8911256" cy="6223252"/>
          </a:xfrm>
          <a:prstGeom prst="rect">
            <a:avLst/>
          </a:prstGeom>
        </p:spPr>
      </p:pic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Stellar winds across the H-R Diagram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91256" y="903037"/>
            <a:ext cx="3295985" cy="2419683"/>
            <a:chOff x="1524000" y="903037"/>
            <a:chExt cx="3295985" cy="2419683"/>
          </a:xfrm>
        </p:grpSpPr>
        <p:sp>
          <p:nvSpPr>
            <p:cNvPr id="4" name="Freeform 3"/>
            <p:cNvSpPr/>
            <p:nvPr/>
          </p:nvSpPr>
          <p:spPr bwMode="auto">
            <a:xfrm>
              <a:off x="1626937" y="903037"/>
              <a:ext cx="3193048" cy="2419683"/>
            </a:xfrm>
            <a:custGeom>
              <a:avLst/>
              <a:gdLst>
                <a:gd name="connsiteX0" fmla="*/ 1289384 w 3027947"/>
                <a:gd name="connsiteY0" fmla="*/ 162426 h 2530642"/>
                <a:gd name="connsiteX1" fmla="*/ 302794 w 3027947"/>
                <a:gd name="connsiteY1" fmla="*/ 174458 h 2530642"/>
                <a:gd name="connsiteX2" fmla="*/ 387016 w 3027947"/>
                <a:gd name="connsiteY2" fmla="*/ 1209173 h 2530642"/>
                <a:gd name="connsiteX3" fmla="*/ 2624889 w 3027947"/>
                <a:gd name="connsiteY3" fmla="*/ 2448426 h 2530642"/>
                <a:gd name="connsiteX4" fmla="*/ 2805363 w 3027947"/>
                <a:gd name="connsiteY4" fmla="*/ 715879 h 2530642"/>
                <a:gd name="connsiteX5" fmla="*/ 2312068 w 3027947"/>
                <a:gd name="connsiteY5" fmla="*/ 378994 h 253064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63679 w 2854826"/>
                <a:gd name="connsiteY5" fmla="*/ 368299 h 250925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63679 w 2854826"/>
                <a:gd name="connsiteY5" fmla="*/ 368299 h 2509252"/>
                <a:gd name="connsiteX6" fmla="*/ 1140995 w 2854826"/>
                <a:gd name="connsiteY6" fmla="*/ 151731 h 250925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39615 w 2854826"/>
                <a:gd name="connsiteY5" fmla="*/ 372310 h 2509252"/>
                <a:gd name="connsiteX6" fmla="*/ 1140995 w 2854826"/>
                <a:gd name="connsiteY6" fmla="*/ 151731 h 2509252"/>
                <a:gd name="connsiteX0" fmla="*/ 1140995 w 2854826"/>
                <a:gd name="connsiteY0" fmla="*/ 151731 h 2509252"/>
                <a:gd name="connsiteX1" fmla="*/ 154405 w 2854826"/>
                <a:gd name="connsiteY1" fmla="*/ 163763 h 2509252"/>
                <a:gd name="connsiteX2" fmla="*/ 387016 w 2854826"/>
                <a:gd name="connsiteY2" fmla="*/ 1134310 h 2509252"/>
                <a:gd name="connsiteX3" fmla="*/ 2476500 w 2854826"/>
                <a:gd name="connsiteY3" fmla="*/ 2437731 h 2509252"/>
                <a:gd name="connsiteX4" fmla="*/ 2656974 w 2854826"/>
                <a:gd name="connsiteY4" fmla="*/ 705184 h 2509252"/>
                <a:gd name="connsiteX5" fmla="*/ 2139615 w 2854826"/>
                <a:gd name="connsiteY5" fmla="*/ 372310 h 2509252"/>
                <a:gd name="connsiteX6" fmla="*/ 1140995 w 2854826"/>
                <a:gd name="connsiteY6" fmla="*/ 151731 h 2509252"/>
                <a:gd name="connsiteX0" fmla="*/ 1140995 w 2844800"/>
                <a:gd name="connsiteY0" fmla="*/ 151731 h 2475831"/>
                <a:gd name="connsiteX1" fmla="*/ 154405 w 2844800"/>
                <a:gd name="connsiteY1" fmla="*/ 163763 h 2475831"/>
                <a:gd name="connsiteX2" fmla="*/ 387016 w 2844800"/>
                <a:gd name="connsiteY2" fmla="*/ 1134310 h 2475831"/>
                <a:gd name="connsiteX3" fmla="*/ 2476500 w 2844800"/>
                <a:gd name="connsiteY3" fmla="*/ 2437731 h 2475831"/>
                <a:gd name="connsiteX4" fmla="*/ 2596815 w 2844800"/>
                <a:gd name="connsiteY4" fmla="*/ 905710 h 2475831"/>
                <a:gd name="connsiteX5" fmla="*/ 2139615 w 2844800"/>
                <a:gd name="connsiteY5" fmla="*/ 372310 h 2475831"/>
                <a:gd name="connsiteX6" fmla="*/ 1140995 w 2844800"/>
                <a:gd name="connsiteY6" fmla="*/ 151731 h 2475831"/>
                <a:gd name="connsiteX0" fmla="*/ 1140995 w 2844800"/>
                <a:gd name="connsiteY0" fmla="*/ 151731 h 2475831"/>
                <a:gd name="connsiteX1" fmla="*/ 154405 w 2844800"/>
                <a:gd name="connsiteY1" fmla="*/ 163763 h 2475831"/>
                <a:gd name="connsiteX2" fmla="*/ 387016 w 2844800"/>
                <a:gd name="connsiteY2" fmla="*/ 1134310 h 2475831"/>
                <a:gd name="connsiteX3" fmla="*/ 2476500 w 2844800"/>
                <a:gd name="connsiteY3" fmla="*/ 2437731 h 2475831"/>
                <a:gd name="connsiteX4" fmla="*/ 2596815 w 2844800"/>
                <a:gd name="connsiteY4" fmla="*/ 905710 h 2475831"/>
                <a:gd name="connsiteX5" fmla="*/ 2139615 w 2844800"/>
                <a:gd name="connsiteY5" fmla="*/ 372310 h 2475831"/>
                <a:gd name="connsiteX6" fmla="*/ 1140995 w 2844800"/>
                <a:gd name="connsiteY6" fmla="*/ 151731 h 2475831"/>
                <a:gd name="connsiteX0" fmla="*/ 1336843 w 3040648"/>
                <a:gd name="connsiteY0" fmla="*/ 171783 h 2495883"/>
                <a:gd name="connsiteX1" fmla="*/ 125663 w 3040648"/>
                <a:gd name="connsiteY1" fmla="*/ 163763 h 2495883"/>
                <a:gd name="connsiteX2" fmla="*/ 582864 w 3040648"/>
                <a:gd name="connsiteY2" fmla="*/ 1154362 h 2495883"/>
                <a:gd name="connsiteX3" fmla="*/ 2672348 w 3040648"/>
                <a:gd name="connsiteY3" fmla="*/ 2457783 h 2495883"/>
                <a:gd name="connsiteX4" fmla="*/ 2792663 w 3040648"/>
                <a:gd name="connsiteY4" fmla="*/ 925762 h 2495883"/>
                <a:gd name="connsiteX5" fmla="*/ 2335463 w 3040648"/>
                <a:gd name="connsiteY5" fmla="*/ 392362 h 2495883"/>
                <a:gd name="connsiteX6" fmla="*/ 1336843 w 3040648"/>
                <a:gd name="connsiteY6" fmla="*/ 171783 h 2495883"/>
                <a:gd name="connsiteX0" fmla="*/ 1489243 w 3193048"/>
                <a:gd name="connsiteY0" fmla="*/ 95583 h 2419683"/>
                <a:gd name="connsiteX1" fmla="*/ 125663 w 3193048"/>
                <a:gd name="connsiteY1" fmla="*/ 163763 h 2419683"/>
                <a:gd name="connsiteX2" fmla="*/ 735264 w 3193048"/>
                <a:gd name="connsiteY2" fmla="*/ 1078162 h 2419683"/>
                <a:gd name="connsiteX3" fmla="*/ 2824748 w 3193048"/>
                <a:gd name="connsiteY3" fmla="*/ 2381583 h 2419683"/>
                <a:gd name="connsiteX4" fmla="*/ 2945063 w 3193048"/>
                <a:gd name="connsiteY4" fmla="*/ 849562 h 2419683"/>
                <a:gd name="connsiteX5" fmla="*/ 2487863 w 3193048"/>
                <a:gd name="connsiteY5" fmla="*/ 316162 h 2419683"/>
                <a:gd name="connsiteX6" fmla="*/ 1489243 w 3193048"/>
                <a:gd name="connsiteY6" fmla="*/ 95583 h 241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048" h="2419683">
                  <a:moveTo>
                    <a:pt x="1489243" y="95583"/>
                  </a:moveTo>
                  <a:cubicBezTo>
                    <a:pt x="1071145" y="14370"/>
                    <a:pt x="251326" y="0"/>
                    <a:pt x="125663" y="163763"/>
                  </a:cubicBezTo>
                  <a:cubicBezTo>
                    <a:pt x="0" y="327526"/>
                    <a:pt x="285417" y="708525"/>
                    <a:pt x="735264" y="1078162"/>
                  </a:cubicBezTo>
                  <a:cubicBezTo>
                    <a:pt x="1185111" y="1447799"/>
                    <a:pt x="2456448" y="2419683"/>
                    <a:pt x="2824748" y="2381583"/>
                  </a:cubicBezTo>
                  <a:cubicBezTo>
                    <a:pt x="3193048" y="2343483"/>
                    <a:pt x="3001210" y="1193799"/>
                    <a:pt x="2945063" y="849562"/>
                  </a:cubicBezTo>
                  <a:cubicBezTo>
                    <a:pt x="2888916" y="505325"/>
                    <a:pt x="2856979" y="559363"/>
                    <a:pt x="2487863" y="316162"/>
                  </a:cubicBezTo>
                  <a:cubicBezTo>
                    <a:pt x="2129005" y="195230"/>
                    <a:pt x="1822116" y="169109"/>
                    <a:pt x="1489243" y="955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0" y="2209800"/>
              <a:ext cx="1981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50C1FA"/>
                  </a:solidFill>
                  <a:latin typeface="Arial" pitchFamily="34" charset="0"/>
                  <a:cs typeface="Arial" pitchFamily="34" charset="0"/>
                </a:rPr>
                <a:t>Massive stars: radiation-driven winds</a:t>
              </a:r>
              <a:endParaRPr lang="en-US" sz="1800" b="1" dirty="0">
                <a:solidFill>
                  <a:srgbClr val="50C1F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Massive star winds:  observations</a:t>
            </a:r>
          </a:p>
        </p:txBody>
      </p:sp>
      <p:pic>
        <p:nvPicPr>
          <p:cNvPr id="5123" name="Picture 13" descr="hotstar_mdo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762000"/>
            <a:ext cx="83058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15"/>
          <p:cNvSpPr txBox="1">
            <a:spLocks noChangeArrowheads="1"/>
          </p:cNvSpPr>
          <p:nvPr/>
        </p:nvSpPr>
        <p:spPr bwMode="auto">
          <a:xfrm>
            <a:off x="3827463" y="483235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~L</a:t>
            </a:r>
            <a:r>
              <a:rPr lang="en-US" sz="3200" b="1" i="0" baseline="-25000">
                <a:solidFill>
                  <a:srgbClr val="FF0000"/>
                </a:solidFill>
              </a:rPr>
              <a:t>*</a:t>
            </a:r>
            <a:r>
              <a:rPr lang="en-US" sz="2800" b="1" i="0" baseline="30000">
                <a:solidFill>
                  <a:srgbClr val="FF0000"/>
                </a:solidFill>
              </a:rPr>
              <a:t>1.7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Massive star winds:  </a:t>
            </a:r>
            <a:r>
              <a:rPr lang="en-US" dirty="0" err="1" smtClean="0">
                <a:solidFill>
                  <a:srgbClr val="FFFFCC"/>
                </a:solidFill>
              </a:rPr>
              <a:t>radiative</a:t>
            </a:r>
            <a:r>
              <a:rPr lang="en-US" dirty="0" smtClean="0">
                <a:solidFill>
                  <a:srgbClr val="FFFFCC"/>
                </a:solidFill>
              </a:rPr>
              <a:t> driving</a:t>
            </a:r>
          </a:p>
        </p:txBody>
      </p:sp>
      <p:pic>
        <p:nvPicPr>
          <p:cNvPr id="6147" name="Picture 3" descr="eqn_cak1"/>
          <p:cNvPicPr>
            <a:picLocks noChangeAspect="1" noChangeArrowheads="1"/>
          </p:cNvPicPr>
          <p:nvPr/>
        </p:nvPicPr>
        <p:blipFill>
          <a:blip r:embed="rId2" cstate="print"/>
          <a:srcRect r="46725"/>
          <a:stretch>
            <a:fillRect/>
          </a:stretch>
        </p:blipFill>
        <p:spPr bwMode="auto">
          <a:xfrm>
            <a:off x="422275" y="2411413"/>
            <a:ext cx="26035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nucleu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731615">
            <a:off x="7449234" y="1338046"/>
            <a:ext cx="198532" cy="19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Oval 9"/>
          <p:cNvSpPr>
            <a:spLocks noChangeArrowheads="1"/>
          </p:cNvSpPr>
          <p:nvPr/>
        </p:nvSpPr>
        <p:spPr bwMode="auto">
          <a:xfrm rot="14731615">
            <a:off x="7249359" y="1139006"/>
            <a:ext cx="598714" cy="598539"/>
          </a:xfrm>
          <a:prstGeom prst="ellips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 rot="14731615">
            <a:off x="7024841" y="914554"/>
            <a:ext cx="1047750" cy="1047443"/>
          </a:xfrm>
          <a:prstGeom prst="ellips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 rot="14731615">
            <a:off x="7319165" y="1628356"/>
            <a:ext cx="70681" cy="70661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rot="14731615" flipH="1" flipV="1">
            <a:off x="7234431" y="1691384"/>
            <a:ext cx="78925" cy="154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 rot="5612695">
            <a:off x="6614892" y="1023551"/>
            <a:ext cx="548821" cy="735704"/>
          </a:xfrm>
          <a:custGeom>
            <a:avLst/>
            <a:gdLst>
              <a:gd name="T0" fmla="*/ 84363339 w 338"/>
              <a:gd name="T1" fmla="*/ 1257797448 h 430"/>
              <a:gd name="T2" fmla="*/ 60636461 w 338"/>
              <a:gd name="T3" fmla="*/ 1020863459 h 430"/>
              <a:gd name="T4" fmla="*/ 442906786 w 338"/>
              <a:gd name="T5" fmla="*/ 1126168024 h 430"/>
              <a:gd name="T6" fmla="*/ 242544221 w 338"/>
              <a:gd name="T7" fmla="*/ 748828876 h 430"/>
              <a:gd name="T8" fmla="*/ 627451331 w 338"/>
              <a:gd name="T9" fmla="*/ 848282522 h 430"/>
              <a:gd name="T10" fmla="*/ 424451905 w 338"/>
              <a:gd name="T11" fmla="*/ 473868191 h 430"/>
              <a:gd name="T12" fmla="*/ 809359015 w 338"/>
              <a:gd name="T13" fmla="*/ 576246441 h 430"/>
              <a:gd name="T14" fmla="*/ 719723603 w 338"/>
              <a:gd name="T15" fmla="*/ 342238661 h 430"/>
              <a:gd name="T16" fmla="*/ 891085670 w 338"/>
              <a:gd name="T17" fmla="*/ 0 h 4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8"/>
              <a:gd name="T28" fmla="*/ 0 h 430"/>
              <a:gd name="T29" fmla="*/ 338 w 338"/>
              <a:gd name="T30" fmla="*/ 430 h 4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8" h="430">
                <a:moveTo>
                  <a:pt x="32" y="430"/>
                </a:moveTo>
                <a:cubicBezTo>
                  <a:pt x="30" y="417"/>
                  <a:pt x="0" y="356"/>
                  <a:pt x="23" y="349"/>
                </a:cubicBezTo>
                <a:cubicBezTo>
                  <a:pt x="46" y="342"/>
                  <a:pt x="157" y="400"/>
                  <a:pt x="168" y="385"/>
                </a:cubicBezTo>
                <a:cubicBezTo>
                  <a:pt x="180" y="369"/>
                  <a:pt x="81" y="271"/>
                  <a:pt x="92" y="256"/>
                </a:cubicBezTo>
                <a:cubicBezTo>
                  <a:pt x="104" y="240"/>
                  <a:pt x="226" y="307"/>
                  <a:pt x="238" y="290"/>
                </a:cubicBezTo>
                <a:cubicBezTo>
                  <a:pt x="249" y="275"/>
                  <a:pt x="149" y="178"/>
                  <a:pt x="161" y="162"/>
                </a:cubicBezTo>
                <a:cubicBezTo>
                  <a:pt x="173" y="147"/>
                  <a:pt x="289" y="205"/>
                  <a:pt x="307" y="197"/>
                </a:cubicBezTo>
                <a:cubicBezTo>
                  <a:pt x="326" y="190"/>
                  <a:pt x="268" y="150"/>
                  <a:pt x="273" y="117"/>
                </a:cubicBezTo>
                <a:cubicBezTo>
                  <a:pt x="278" y="84"/>
                  <a:pt x="325" y="24"/>
                  <a:pt x="338" y="0"/>
                </a:cubicBezTo>
              </a:path>
            </a:pathLst>
          </a:custGeom>
          <a:noFill/>
          <a:ln w="31750">
            <a:solidFill>
              <a:srgbClr val="FF964F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15"/>
          <p:cNvSpPr txBox="1">
            <a:spLocks noChangeArrowheads="1"/>
          </p:cNvSpPr>
          <p:nvPr/>
        </p:nvSpPr>
        <p:spPr bwMode="auto">
          <a:xfrm>
            <a:off x="107950" y="914400"/>
            <a:ext cx="60960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Castor, Abbott, &amp; Klein (1975) worked out how a hot star’s radiation field can accelerate a time-steady wind, even if its “Eddington factor”  </a:t>
            </a:r>
            <a:r>
              <a:rPr lang="el-GR" sz="2000" i="0">
                <a:solidFill>
                  <a:srgbClr val="FFFFCC"/>
                </a:solidFill>
              </a:rPr>
              <a:t>Γ</a:t>
            </a:r>
            <a:r>
              <a:rPr lang="en-US" sz="2000" i="0">
                <a:solidFill>
                  <a:srgbClr val="FFFFCC"/>
                </a:solidFill>
              </a:rPr>
              <a:t> </a:t>
            </a:r>
            <a:r>
              <a:rPr lang="en-US" sz="2000" b="1" i="0">
                <a:solidFill>
                  <a:srgbClr val="FFFFCC"/>
                </a:solidFill>
              </a:rPr>
              <a:t>&lt;&lt;</a:t>
            </a:r>
            <a:r>
              <a:rPr lang="en-US" sz="2000" i="0">
                <a:solidFill>
                  <a:srgbClr val="FFFFCC"/>
                </a:solidFill>
              </a:rPr>
              <a:t> 1.</a:t>
            </a:r>
          </a:p>
        </p:txBody>
      </p:sp>
      <p:sp>
        <p:nvSpPr>
          <p:cNvPr id="6150" name="Text Box 15"/>
          <p:cNvSpPr txBox="1">
            <a:spLocks noChangeArrowheads="1"/>
          </p:cNvSpPr>
          <p:nvPr/>
        </p:nvSpPr>
        <p:spPr bwMode="auto">
          <a:xfrm>
            <a:off x="107950" y="3733800"/>
            <a:ext cx="87312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1400"/>
              </a:spcBef>
              <a:buSzPct val="115000"/>
              <a:buFont typeface="Arial" charset="0"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Bound electron resonances have higher cross-sections than free electrons  (i.e., </a:t>
            </a:r>
            <a:r>
              <a:rPr lang="en-US" sz="2000" b="1" i="0" dirty="0">
                <a:solidFill>
                  <a:srgbClr val="50C1FA"/>
                </a:solidFill>
              </a:rPr>
              <a:t>spectral lines</a:t>
            </a:r>
            <a:r>
              <a:rPr lang="en-US" sz="2000" i="0" dirty="0">
                <a:solidFill>
                  <a:srgbClr val="FFFFCC"/>
                </a:solidFill>
              </a:rPr>
              <a:t> dominate the opacity </a:t>
            </a:r>
            <a:r>
              <a:rPr lang="el-GR" sz="2000" b="1" i="0" dirty="0">
                <a:solidFill>
                  <a:srgbClr val="FFFFCC"/>
                </a:solidFill>
              </a:rPr>
              <a:t>κ</a:t>
            </a:r>
            <a:r>
              <a:rPr lang="el-GR" b="1" i="0" baseline="-25000" dirty="0">
                <a:solidFill>
                  <a:srgbClr val="FFFFCC"/>
                </a:solidFill>
              </a:rPr>
              <a:t>ν</a:t>
            </a:r>
            <a:r>
              <a:rPr lang="en-US" sz="2000" i="0" dirty="0">
                <a:solidFill>
                  <a:srgbClr val="FFFFCC"/>
                </a:solidFill>
              </a:rPr>
              <a:t>)</a:t>
            </a:r>
          </a:p>
          <a:p>
            <a:pPr marL="169863" indent="-169863">
              <a:lnSpc>
                <a:spcPct val="95000"/>
              </a:lnSpc>
              <a:spcBef>
                <a:spcPts val="14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In the accelerating wind, these narrow opacity sources become </a:t>
            </a:r>
            <a:r>
              <a:rPr lang="en-US" sz="2000" b="1" i="0" dirty="0">
                <a:solidFill>
                  <a:srgbClr val="50C1FA"/>
                </a:solidFill>
              </a:rPr>
              <a:t>Doppler shifted</a:t>
            </a:r>
            <a:r>
              <a:rPr lang="en-US" sz="2000" i="0" dirty="0">
                <a:solidFill>
                  <a:srgbClr val="50C1FA"/>
                </a:solidFill>
              </a:rPr>
              <a:t> </a:t>
            </a:r>
            <a:r>
              <a:rPr lang="en-US" sz="2000" i="0" dirty="0">
                <a:solidFill>
                  <a:srgbClr val="FFFFCC"/>
                </a:solidFill>
              </a:rPr>
              <a:t>with respect to the star’s </a:t>
            </a:r>
            <a:r>
              <a:rPr lang="en-US" sz="2000" i="0" dirty="0" err="1">
                <a:solidFill>
                  <a:srgbClr val="FFFFCC"/>
                </a:solidFill>
              </a:rPr>
              <a:t>photospheric</a:t>
            </a:r>
            <a:r>
              <a:rPr lang="en-US" sz="2000" i="0" dirty="0">
                <a:solidFill>
                  <a:srgbClr val="FFFFCC"/>
                </a:solidFill>
              </a:rPr>
              <a:t> spectrum.</a:t>
            </a:r>
          </a:p>
          <a:p>
            <a:pPr marL="169863" indent="-169863">
              <a:lnSpc>
                <a:spcPct val="95000"/>
              </a:lnSpc>
              <a:spcBef>
                <a:spcPts val="14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Acceleration thus depends on velocity &amp; velocity gradient!   This turns “</a:t>
            </a:r>
            <a:r>
              <a:rPr lang="en-US" sz="2000" dirty="0">
                <a:solidFill>
                  <a:srgbClr val="FFFFCC"/>
                </a:solidFill>
              </a:rPr>
              <a:t>F=ma</a:t>
            </a:r>
            <a:r>
              <a:rPr lang="en-US" sz="2000" i="0" dirty="0">
                <a:solidFill>
                  <a:srgbClr val="FFFFCC"/>
                </a:solidFill>
              </a:rPr>
              <a:t>” on its head!   (Nonlinear feedback...)</a:t>
            </a:r>
          </a:p>
        </p:txBody>
      </p:sp>
      <p:pic>
        <p:nvPicPr>
          <p:cNvPr id="6151" name="Picture 13" descr="eqns_eddingto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209800"/>
            <a:ext cx="5410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Massive star winds:  </a:t>
            </a:r>
            <a:r>
              <a:rPr lang="en-US" dirty="0" err="1" smtClean="0">
                <a:solidFill>
                  <a:srgbClr val="FFFFCC"/>
                </a:solidFill>
              </a:rPr>
              <a:t>radiative</a:t>
            </a:r>
            <a:r>
              <a:rPr lang="en-US" dirty="0" smtClean="0">
                <a:solidFill>
                  <a:srgbClr val="FFFFCC"/>
                </a:solidFill>
              </a:rPr>
              <a:t> driving</a:t>
            </a:r>
          </a:p>
        </p:txBody>
      </p:sp>
      <p:sp>
        <p:nvSpPr>
          <p:cNvPr id="7171" name="Text Box 15"/>
          <p:cNvSpPr txBox="1">
            <a:spLocks noChangeArrowheads="1"/>
          </p:cNvSpPr>
          <p:nvPr/>
        </p:nvSpPr>
        <p:spPr bwMode="auto">
          <a:xfrm>
            <a:off x="76200" y="914400"/>
            <a:ext cx="88280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>
                <a:solidFill>
                  <a:srgbClr val="FFFFCC"/>
                </a:solidFill>
              </a:rPr>
              <a:t>The Castor, Abbott, &amp; Klein (CAK) theory gives a prediction for mass loss rates: </a:t>
            </a:r>
          </a:p>
        </p:txBody>
      </p: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76200" y="3429000"/>
            <a:ext cx="45720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ts val="1200"/>
              </a:spcBef>
              <a:buSzPct val="115000"/>
              <a:buFont typeface="Arial" charset="0"/>
              <a:buChar char="•"/>
            </a:pPr>
            <a:r>
              <a:rPr lang="en-US" sz="2000" i="0" dirty="0" err="1">
                <a:solidFill>
                  <a:srgbClr val="FFFFCC"/>
                </a:solidFill>
              </a:rPr>
              <a:t>Metallicity</a:t>
            </a:r>
            <a:r>
              <a:rPr lang="en-US" sz="2000" i="0" dirty="0">
                <a:solidFill>
                  <a:srgbClr val="FFFFCC"/>
                </a:solidFill>
              </a:rPr>
              <a:t> dependence (largely) verified by observations in SMC and LMC, but it flattens out for lower Z   </a:t>
            </a:r>
            <a:r>
              <a:rPr lang="en-US" sz="1800" i="0" dirty="0">
                <a:solidFill>
                  <a:srgbClr val="FFFFCC"/>
                </a:solidFill>
              </a:rPr>
              <a:t>(</a:t>
            </a:r>
            <a:r>
              <a:rPr lang="en-US" sz="1800" i="0" dirty="0" err="1">
                <a:solidFill>
                  <a:srgbClr val="FFFFCC"/>
                </a:solidFill>
              </a:rPr>
              <a:t>Vink</a:t>
            </a:r>
            <a:r>
              <a:rPr lang="en-US" sz="1800" i="0" dirty="0">
                <a:solidFill>
                  <a:srgbClr val="FFFFCC"/>
                </a:solidFill>
              </a:rPr>
              <a:t> 2008).</a:t>
            </a:r>
          </a:p>
          <a:p>
            <a:pPr marL="169863" indent="-169863">
              <a:lnSpc>
                <a:spcPct val="95000"/>
              </a:lnSpc>
              <a:spcBef>
                <a:spcPts val="1200"/>
              </a:spcBef>
              <a:buSzPct val="115000"/>
              <a:buFont typeface="Arial" charset="0"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“Clumping” can affect predicted mass </a:t>
            </a:r>
            <a:r>
              <a:rPr lang="en-US" sz="2000" i="0" dirty="0" smtClean="0">
                <a:solidFill>
                  <a:srgbClr val="FFFFCC"/>
                </a:solidFill>
              </a:rPr>
              <a:t>loss rates </a:t>
            </a:r>
            <a:r>
              <a:rPr lang="en-US" sz="2000" i="0" dirty="0">
                <a:solidFill>
                  <a:srgbClr val="FFFFCC"/>
                </a:solidFill>
              </a:rPr>
              <a:t>by up to a factor of 10.</a:t>
            </a:r>
          </a:p>
          <a:p>
            <a:pPr marL="169863" indent="-169863">
              <a:lnSpc>
                <a:spcPct val="95000"/>
              </a:lnSpc>
              <a:spcBef>
                <a:spcPts val="1200"/>
              </a:spcBef>
              <a:buSzPct val="115000"/>
              <a:buFont typeface="Arial" charset="0"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What causes clumping?   </a:t>
            </a:r>
            <a:r>
              <a:rPr lang="en-US" sz="2000" i="0" dirty="0" err="1">
                <a:solidFill>
                  <a:srgbClr val="FFFFCC"/>
                </a:solidFill>
              </a:rPr>
              <a:t>Radiative</a:t>
            </a:r>
            <a:r>
              <a:rPr lang="en-US" sz="2000" i="0" dirty="0">
                <a:solidFill>
                  <a:srgbClr val="FFFFCC"/>
                </a:solidFill>
              </a:rPr>
              <a:t> driving is </a:t>
            </a:r>
            <a:r>
              <a:rPr lang="en-US" sz="2000" b="1" i="0" dirty="0">
                <a:solidFill>
                  <a:srgbClr val="FF7C80"/>
                </a:solidFill>
              </a:rPr>
              <a:t>unstable!</a:t>
            </a:r>
          </a:p>
        </p:txBody>
      </p:sp>
      <p:pic>
        <p:nvPicPr>
          <p:cNvPr id="7173" name="Picture 13" descr="owocki_instabilit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488" y="3436938"/>
            <a:ext cx="435133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74" name="Straight Arrow Connector 15"/>
          <p:cNvCxnSpPr>
            <a:cxnSpLocks noChangeShapeType="1"/>
          </p:cNvCxnSpPr>
          <p:nvPr/>
        </p:nvCxnSpPr>
        <p:spPr bwMode="auto">
          <a:xfrm>
            <a:off x="2487613" y="5673725"/>
            <a:ext cx="2133600" cy="158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stealth" w="lg" len="lg"/>
          </a:ln>
        </p:spPr>
      </p:cxnSp>
      <p:pic>
        <p:nvPicPr>
          <p:cNvPr id="7175" name="Picture 16" descr="eqns_mdotCA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97013"/>
            <a:ext cx="7620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CC"/>
                </a:solidFill>
              </a:rPr>
              <a:t>Rapid rotation</a:t>
            </a: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228600" y="801688"/>
            <a:ext cx="86106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  <a:defRPr/>
            </a:pPr>
            <a:r>
              <a:rPr lang="en-US" sz="2000" i="0" dirty="0">
                <a:solidFill>
                  <a:srgbClr val="FFFFCC"/>
                </a:solidFill>
              </a:rPr>
              <a:t>Because of competition between gravity and centrifugal forces at the equator, rapid rotators become </a:t>
            </a:r>
            <a:r>
              <a:rPr lang="en-US" sz="2000" b="1" i="0" dirty="0">
                <a:solidFill>
                  <a:srgbClr val="50C1FA"/>
                </a:solidFill>
              </a:rPr>
              <a:t>oblate</a:t>
            </a:r>
            <a:r>
              <a:rPr lang="en-US" sz="2000" i="0" dirty="0">
                <a:solidFill>
                  <a:srgbClr val="FFFFCC"/>
                </a:solidFill>
              </a:rPr>
              <a:t> and “gravity darkened”  </a:t>
            </a:r>
            <a:r>
              <a:rPr lang="en-US" sz="1800" i="0" dirty="0">
                <a:solidFill>
                  <a:srgbClr val="FFFFCC"/>
                </a:solidFill>
              </a:rPr>
              <a:t>(von </a:t>
            </a:r>
            <a:r>
              <a:rPr lang="en-US" sz="1800" i="0" dirty="0" err="1">
                <a:solidFill>
                  <a:srgbClr val="FFFFCC"/>
                </a:solidFill>
              </a:rPr>
              <a:t>Zeipel</a:t>
            </a:r>
            <a:r>
              <a:rPr lang="en-US" sz="1800" i="0" dirty="0">
                <a:solidFill>
                  <a:srgbClr val="FFFFCC"/>
                </a:solidFill>
              </a:rPr>
              <a:t> 1924).</a:t>
            </a:r>
          </a:p>
        </p:txBody>
      </p:sp>
      <p:pic>
        <p:nvPicPr>
          <p:cNvPr id="8196" name="Picture 11" descr="gravdar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1181100" y="1600200"/>
            <a:ext cx="6781800" cy="1371600"/>
          </a:xfrm>
          <a:noFill/>
          <a:ln>
            <a:miter lim="800000"/>
            <a:headEnd/>
            <a:tailEnd/>
          </a:ln>
        </p:spPr>
      </p:pic>
      <p:pic>
        <p:nvPicPr>
          <p:cNvPr id="8197" name="Picture 6" descr="eqns_gravdar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124200"/>
            <a:ext cx="6784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" y="4419600"/>
            <a:ext cx="86106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Existence of gravity darkening has been </a:t>
            </a:r>
            <a:r>
              <a:rPr lang="en-US" sz="2000" i="0" dirty="0" smtClean="0">
                <a:solidFill>
                  <a:srgbClr val="FFFFCC"/>
                </a:solidFill>
              </a:rPr>
              <a:t>confirmed </a:t>
            </a:r>
            <a:r>
              <a:rPr lang="en-US" sz="2000" i="0" dirty="0">
                <a:solidFill>
                  <a:srgbClr val="FFFFCC"/>
                </a:solidFill>
              </a:rPr>
              <a:t>via eclipsing binaries and visible </a:t>
            </a:r>
            <a:r>
              <a:rPr lang="en-US" sz="2000" i="0" dirty="0" err="1">
                <a:solidFill>
                  <a:srgbClr val="FFFFCC"/>
                </a:solidFill>
              </a:rPr>
              <a:t>interferometry</a:t>
            </a:r>
            <a:r>
              <a:rPr lang="en-US" sz="2000" i="0" dirty="0">
                <a:solidFill>
                  <a:srgbClr val="FFFFCC"/>
                </a:solidFill>
              </a:rPr>
              <a:t> of oblate stars.</a:t>
            </a:r>
          </a:p>
          <a:p>
            <a:pPr marL="169863" indent="-169863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For hot stars with </a:t>
            </a:r>
            <a:r>
              <a:rPr lang="en-US" sz="2000" i="0" dirty="0" err="1">
                <a:solidFill>
                  <a:srgbClr val="FFFFCC"/>
                </a:solidFill>
              </a:rPr>
              <a:t>radiative</a:t>
            </a:r>
            <a:r>
              <a:rPr lang="en-US" sz="2000" i="0" dirty="0">
                <a:solidFill>
                  <a:srgbClr val="FFFFCC"/>
                </a:solidFill>
              </a:rPr>
              <a:t> interiors,  </a:t>
            </a:r>
            <a:r>
              <a:rPr lang="el-GR" sz="2000" i="0" dirty="0">
                <a:solidFill>
                  <a:srgbClr val="FFFFCC"/>
                </a:solidFill>
              </a:rPr>
              <a:t>β</a:t>
            </a:r>
            <a:r>
              <a:rPr lang="en-US" sz="2000" i="0" dirty="0">
                <a:solidFill>
                  <a:srgbClr val="FFFFCC"/>
                </a:solidFill>
              </a:rPr>
              <a:t> </a:t>
            </a:r>
            <a:r>
              <a:rPr lang="el-GR" sz="2000" i="0" dirty="0">
                <a:solidFill>
                  <a:srgbClr val="FFFFCC"/>
                </a:solidFill>
              </a:rPr>
              <a:t>≈</a:t>
            </a:r>
            <a:r>
              <a:rPr lang="en-US" sz="2000" i="0" dirty="0">
                <a:solidFill>
                  <a:srgbClr val="FFFFCC"/>
                </a:solidFill>
              </a:rPr>
              <a:t> 0.25     (down to late-A / early-F)</a:t>
            </a:r>
          </a:p>
          <a:p>
            <a:pPr marL="169863" indent="-169863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dirty="0">
                <a:solidFill>
                  <a:srgbClr val="FFFFCC"/>
                </a:solidFill>
              </a:rPr>
              <a:t>For cooler stars with convective layers below photosphere,  </a:t>
            </a:r>
            <a:r>
              <a:rPr lang="el-GR" sz="2000" i="0" dirty="0">
                <a:solidFill>
                  <a:srgbClr val="FFFFCC"/>
                </a:solidFill>
              </a:rPr>
              <a:t>β</a:t>
            </a:r>
            <a:r>
              <a:rPr lang="en-US" sz="2000" i="0" dirty="0">
                <a:solidFill>
                  <a:srgbClr val="FFFFCC"/>
                </a:solidFill>
              </a:rPr>
              <a:t> </a:t>
            </a:r>
            <a:r>
              <a:rPr lang="el-GR" sz="2000" i="0" dirty="0">
                <a:solidFill>
                  <a:srgbClr val="FFFFCC"/>
                </a:solidFill>
              </a:rPr>
              <a:t>≈</a:t>
            </a:r>
            <a:r>
              <a:rPr lang="en-US" sz="2000" i="0" dirty="0">
                <a:solidFill>
                  <a:srgbClr val="FFFFCC"/>
                </a:solidFill>
              </a:rPr>
              <a:t> 0 to 0.08</a:t>
            </a:r>
            <a:endParaRPr lang="en-US" sz="1800" i="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6045</TotalTime>
  <Words>2546</Words>
  <Application>Microsoft Office PowerPoint</Application>
  <PresentationFormat>On-screen Show (4:3)</PresentationFormat>
  <Paragraphs>229</Paragraphs>
  <Slides>35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Times New Roman</vt:lpstr>
      <vt:lpstr>Symbol</vt:lpstr>
      <vt:lpstr>Wingdings</vt:lpstr>
      <vt:lpstr>Default Design</vt:lpstr>
      <vt:lpstr>Stellar Wind Theory</vt:lpstr>
      <vt:lpstr>Stellar winds across the H-R Diagram</vt:lpstr>
      <vt:lpstr>Traditional diagnostics of mass loss</vt:lpstr>
      <vt:lpstr>Driving a stellar wind</vt:lpstr>
      <vt:lpstr>Stellar winds across the H-R Diagram</vt:lpstr>
      <vt:lpstr>Massive star winds:  observations</vt:lpstr>
      <vt:lpstr>Massive star winds:  radiative driving</vt:lpstr>
      <vt:lpstr>Massive star winds:  radiative driving</vt:lpstr>
      <vt:lpstr>Rapid rotation</vt:lpstr>
      <vt:lpstr>Rapid rotation:  impact on mass loss</vt:lpstr>
      <vt:lpstr>Rapid rotation:  impact on mass loss</vt:lpstr>
      <vt:lpstr>Massive star evolution:  winds matter!</vt:lpstr>
      <vt:lpstr>Be stars:  “decretion disks”</vt:lpstr>
      <vt:lpstr>Stellar winds across the H-R Diagram</vt:lpstr>
      <vt:lpstr>Slide 15</vt:lpstr>
      <vt:lpstr>What sets the Sun’s mass loss?</vt:lpstr>
      <vt:lpstr>Convection-driven MHD waves</vt:lpstr>
      <vt:lpstr>Heating from MHD turbulence</vt:lpstr>
      <vt:lpstr>Open magnetic flux tubes</vt:lpstr>
      <vt:lpstr>Results for 47 cool stars with measured M</vt:lpstr>
      <vt:lpstr>Mass loss on an ideal main sequence</vt:lpstr>
      <vt:lpstr>Evolved cool stars:  RG, HB, AGB, Mira</vt:lpstr>
      <vt:lpstr>Radio diagnostics of winds/coronae:  Future prospects?</vt:lpstr>
      <vt:lpstr>Conclusions</vt:lpstr>
      <vt:lpstr>Extra slides . . .</vt:lpstr>
      <vt:lpstr>Young cool stars:  classical T Tauri</vt:lpstr>
      <vt:lpstr>Cool-star rotation → mass loss?</vt:lpstr>
      <vt:lpstr>Cool-star dimensional analysis . . .</vt:lpstr>
      <vt:lpstr>The solar wind:  very brief history</vt:lpstr>
      <vt:lpstr>Slide 30</vt:lpstr>
      <vt:lpstr>Energy conservation in outer stellar atmospheres</vt:lpstr>
      <vt:lpstr>How can massive winds be “cold?”</vt:lpstr>
      <vt:lpstr>Do Alfvén waves always heat a corona?</vt:lpstr>
      <vt:lpstr>Multi-line spectroscopy</vt:lpstr>
      <vt:lpstr>New ideas:  astrosphere absorption</vt:lpstr>
    </vt:vector>
  </TitlesOfParts>
  <Company>cfa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scranmer</dc:creator>
  <cp:lastModifiedBy>test</cp:lastModifiedBy>
  <cp:revision>545</cp:revision>
  <cp:lastPrinted>2004-11-04T16:22:17Z</cp:lastPrinted>
  <dcterms:created xsi:type="dcterms:W3CDTF">2004-11-02T19:54:44Z</dcterms:created>
  <dcterms:modified xsi:type="dcterms:W3CDTF">2012-10-03T02:17:43Z</dcterms:modified>
</cp:coreProperties>
</file>