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78" r:id="rId2"/>
    <p:sldId id="584" r:id="rId3"/>
    <p:sldId id="566" r:id="rId4"/>
    <p:sldId id="556" r:id="rId5"/>
    <p:sldId id="536" r:id="rId6"/>
    <p:sldId id="573" r:id="rId7"/>
    <p:sldId id="531" r:id="rId8"/>
    <p:sldId id="533" r:id="rId9"/>
    <p:sldId id="457" r:id="rId10"/>
    <p:sldId id="548" r:id="rId11"/>
    <p:sldId id="581" r:id="rId12"/>
    <p:sldId id="549" r:id="rId13"/>
    <p:sldId id="575" r:id="rId14"/>
    <p:sldId id="583" r:id="rId15"/>
    <p:sldId id="580" r:id="rId16"/>
    <p:sldId id="558" r:id="rId17"/>
    <p:sldId id="546" r:id="rId18"/>
    <p:sldId id="469" r:id="rId19"/>
    <p:sldId id="582" r:id="rId20"/>
    <p:sldId id="525" r:id="rId21"/>
    <p:sldId id="567" r:id="rId22"/>
    <p:sldId id="570" r:id="rId23"/>
    <p:sldId id="532" r:id="rId24"/>
    <p:sldId id="499" r:id="rId25"/>
    <p:sldId id="501" r:id="rId26"/>
    <p:sldId id="495" r:id="rId27"/>
    <p:sldId id="498" r:id="rId28"/>
    <p:sldId id="530" r:id="rId29"/>
    <p:sldId id="507" r:id="rId30"/>
    <p:sldId id="537" r:id="rId31"/>
    <p:sldId id="542" r:id="rId32"/>
    <p:sldId id="544" r:id="rId33"/>
    <p:sldId id="552" r:id="rId34"/>
    <p:sldId id="545" r:id="rId35"/>
    <p:sldId id="562" r:id="rId36"/>
    <p:sldId id="561" r:id="rId37"/>
    <p:sldId id="563" r:id="rId38"/>
  </p:sldIdLst>
  <p:sldSz cx="9144000" cy="6858000" type="screen4x3"/>
  <p:notesSz cx="6934200" cy="92329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Wingdings 2" panose="05020102010507070707" pitchFamily="18" charset="2"/>
      <p:regular r:id="rId4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B482DA"/>
    <a:srgbClr val="FE9262"/>
    <a:srgbClr val="84CEFC"/>
    <a:srgbClr val="FF7C80"/>
    <a:srgbClr val="3F406D"/>
    <a:srgbClr val="FF964F"/>
    <a:srgbClr val="FA621E"/>
    <a:srgbClr val="50C1FA"/>
    <a:srgbClr val="C42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5411" autoAdjust="0"/>
  </p:normalViewPr>
  <p:slideViewPr>
    <p:cSldViewPr>
      <p:cViewPr varScale="1">
        <p:scale>
          <a:sx n="82" d="100"/>
          <a:sy n="82" d="100"/>
        </p:scale>
        <p:origin x="14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110"/>
    </p:cViewPr>
  </p:sorterViewPr>
  <p:notesViewPr>
    <p:cSldViewPr>
      <p:cViewPr varScale="1">
        <p:scale>
          <a:sx n="57" d="100"/>
          <a:sy n="57" d="100"/>
        </p:scale>
        <p:origin x="-2460" y="-78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38" cy="4610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1"/>
            <a:ext cx="3005138" cy="4610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1EE42-7E05-4A85-AA72-178EE6A184EB}" type="datetimeFigureOut">
              <a:rPr lang="en-US" smtClean="0"/>
              <a:pPr/>
              <a:t>10/18/2015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0302"/>
            <a:ext cx="3005138" cy="461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70302"/>
            <a:ext cx="3005138" cy="461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E9F60-A45D-4A6D-BF44-92C854F781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99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38" cy="4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1"/>
            <a:ext cx="3005138" cy="4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9" y="4385946"/>
            <a:ext cx="5546725" cy="415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302"/>
            <a:ext cx="3005138" cy="4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70302"/>
            <a:ext cx="3005138" cy="4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18486E29-B499-49E6-9F03-1FEF2E681D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71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63500"/>
            <a:ext cx="2219325" cy="60626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" y="63500"/>
            <a:ext cx="6505575" cy="6062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990600" y="6421438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smtClean="0">
                <a:solidFill>
                  <a:srgbClr val="FFFFCC"/>
                </a:solidFill>
              </a:rPr>
              <a:t>Turbulent Origins of Solar &amp; Stellar Winds</a:t>
            </a:r>
            <a:endParaRPr lang="en-US" sz="1400" b="1" dirty="0">
              <a:solidFill>
                <a:srgbClr val="FFFFCC"/>
              </a:solidFill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53975" y="6057900"/>
            <a:ext cx="855658" cy="763588"/>
            <a:chOff x="53975" y="6057900"/>
            <a:chExt cx="855658" cy="763588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20214702">
              <a:off x="163513" y="6170613"/>
              <a:ext cx="209550" cy="241300"/>
            </a:xfrm>
            <a:custGeom>
              <a:avLst/>
              <a:gdLst>
                <a:gd name="T0" fmla="*/ 0 w 505"/>
                <a:gd name="T1" fmla="*/ 0 h 608"/>
                <a:gd name="T2" fmla="*/ 0 w 505"/>
                <a:gd name="T3" fmla="*/ 0 h 608"/>
                <a:gd name="T4" fmla="*/ 0 w 505"/>
                <a:gd name="T5" fmla="*/ 0 h 608"/>
                <a:gd name="T6" fmla="*/ 0 w 505"/>
                <a:gd name="T7" fmla="*/ 0 h 608"/>
                <a:gd name="T8" fmla="*/ 0 w 505"/>
                <a:gd name="T9" fmla="*/ 0 h 608"/>
                <a:gd name="T10" fmla="*/ 0 w 505"/>
                <a:gd name="T11" fmla="*/ 0 h 608"/>
                <a:gd name="T12" fmla="*/ 0 w 505"/>
                <a:gd name="T13" fmla="*/ 0 h 608"/>
                <a:gd name="T14" fmla="*/ 0 w 505"/>
                <a:gd name="T15" fmla="*/ 0 h 608"/>
                <a:gd name="T16" fmla="*/ 0 w 505"/>
                <a:gd name="T17" fmla="*/ 0 h 608"/>
                <a:gd name="T18" fmla="*/ 0 w 505"/>
                <a:gd name="T19" fmla="*/ 0 h 608"/>
                <a:gd name="T20" fmla="*/ 0 w 505"/>
                <a:gd name="T21" fmla="*/ 0 h 608"/>
                <a:gd name="T22" fmla="*/ 0 w 505"/>
                <a:gd name="T23" fmla="*/ 0 h 6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5"/>
                <a:gd name="T37" fmla="*/ 0 h 608"/>
                <a:gd name="T38" fmla="*/ 505 w 505"/>
                <a:gd name="T39" fmla="*/ 608 h 608"/>
                <a:gd name="connsiteX0" fmla="*/ 7663 w 10000"/>
                <a:gd name="connsiteY0" fmla="*/ 9375 h 10000"/>
                <a:gd name="connsiteX1" fmla="*/ 6653 w 10000"/>
                <a:gd name="connsiteY1" fmla="*/ 9622 h 10000"/>
                <a:gd name="connsiteX2" fmla="*/ 5347 w 10000"/>
                <a:gd name="connsiteY2" fmla="*/ 7056 h 10000"/>
                <a:gd name="connsiteX3" fmla="*/ 3267 w 10000"/>
                <a:gd name="connsiteY3" fmla="*/ 4194 h 10000"/>
                <a:gd name="connsiteX4" fmla="*/ 0 w 10000"/>
                <a:gd name="connsiteY4" fmla="*/ 197 h 10000"/>
                <a:gd name="connsiteX5" fmla="*/ 475 w 10000"/>
                <a:gd name="connsiteY5" fmla="*/ 0 h 10000"/>
                <a:gd name="connsiteX6" fmla="*/ 2376 w 10000"/>
                <a:gd name="connsiteY6" fmla="*/ 2220 h 10000"/>
                <a:gd name="connsiteX7" fmla="*/ 6950 w 10000"/>
                <a:gd name="connsiteY7" fmla="*/ 6118 h 10000"/>
                <a:gd name="connsiteX8" fmla="*/ 9386 w 10000"/>
                <a:gd name="connsiteY8" fmla="*/ 8191 h 10000"/>
                <a:gd name="connsiteX9" fmla="*/ 9861 w 10000"/>
                <a:gd name="connsiteY9" fmla="*/ 8586 h 10000"/>
                <a:gd name="connsiteX10" fmla="*/ 7663 w 10000"/>
                <a:gd name="connsiteY10" fmla="*/ 9375 h 10000"/>
                <a:gd name="connsiteX0" fmla="*/ 7663 w 10000"/>
                <a:gd name="connsiteY0" fmla="*/ 9375 h 10038"/>
                <a:gd name="connsiteX1" fmla="*/ 6653 w 10000"/>
                <a:gd name="connsiteY1" fmla="*/ 9622 h 10038"/>
                <a:gd name="connsiteX2" fmla="*/ 5347 w 10000"/>
                <a:gd name="connsiteY2" fmla="*/ 7056 h 10038"/>
                <a:gd name="connsiteX3" fmla="*/ 3267 w 10000"/>
                <a:gd name="connsiteY3" fmla="*/ 4194 h 10038"/>
                <a:gd name="connsiteX4" fmla="*/ 0 w 10000"/>
                <a:gd name="connsiteY4" fmla="*/ 197 h 10038"/>
                <a:gd name="connsiteX5" fmla="*/ 475 w 10000"/>
                <a:gd name="connsiteY5" fmla="*/ 0 h 10038"/>
                <a:gd name="connsiteX6" fmla="*/ 2376 w 10000"/>
                <a:gd name="connsiteY6" fmla="*/ 2220 h 10038"/>
                <a:gd name="connsiteX7" fmla="*/ 6950 w 10000"/>
                <a:gd name="connsiteY7" fmla="*/ 6118 h 10038"/>
                <a:gd name="connsiteX8" fmla="*/ 9386 w 10000"/>
                <a:gd name="connsiteY8" fmla="*/ 8191 h 10038"/>
                <a:gd name="connsiteX9" fmla="*/ 9861 w 10000"/>
                <a:gd name="connsiteY9" fmla="*/ 8586 h 10038"/>
                <a:gd name="connsiteX10" fmla="*/ 8459 w 10000"/>
                <a:gd name="connsiteY10" fmla="*/ 10038 h 10038"/>
                <a:gd name="connsiteX0" fmla="*/ 7663 w 10000"/>
                <a:gd name="connsiteY0" fmla="*/ 9375 h 10000"/>
                <a:gd name="connsiteX1" fmla="*/ 6653 w 10000"/>
                <a:gd name="connsiteY1" fmla="*/ 9622 h 10000"/>
                <a:gd name="connsiteX2" fmla="*/ 5347 w 10000"/>
                <a:gd name="connsiteY2" fmla="*/ 7056 h 10000"/>
                <a:gd name="connsiteX3" fmla="*/ 3267 w 10000"/>
                <a:gd name="connsiteY3" fmla="*/ 4194 h 10000"/>
                <a:gd name="connsiteX4" fmla="*/ 0 w 10000"/>
                <a:gd name="connsiteY4" fmla="*/ 197 h 10000"/>
                <a:gd name="connsiteX5" fmla="*/ 475 w 10000"/>
                <a:gd name="connsiteY5" fmla="*/ 0 h 10000"/>
                <a:gd name="connsiteX6" fmla="*/ 2376 w 10000"/>
                <a:gd name="connsiteY6" fmla="*/ 2220 h 10000"/>
                <a:gd name="connsiteX7" fmla="*/ 6950 w 10000"/>
                <a:gd name="connsiteY7" fmla="*/ 6118 h 10000"/>
                <a:gd name="connsiteX8" fmla="*/ 9386 w 10000"/>
                <a:gd name="connsiteY8" fmla="*/ 8191 h 10000"/>
                <a:gd name="connsiteX9" fmla="*/ 9861 w 10000"/>
                <a:gd name="connsiteY9" fmla="*/ 8586 h 10000"/>
                <a:gd name="connsiteX0" fmla="*/ 6653 w 10000"/>
                <a:gd name="connsiteY0" fmla="*/ 9622 h 9622"/>
                <a:gd name="connsiteX1" fmla="*/ 5347 w 10000"/>
                <a:gd name="connsiteY1" fmla="*/ 7056 h 9622"/>
                <a:gd name="connsiteX2" fmla="*/ 3267 w 10000"/>
                <a:gd name="connsiteY2" fmla="*/ 4194 h 9622"/>
                <a:gd name="connsiteX3" fmla="*/ 0 w 10000"/>
                <a:gd name="connsiteY3" fmla="*/ 197 h 9622"/>
                <a:gd name="connsiteX4" fmla="*/ 475 w 10000"/>
                <a:gd name="connsiteY4" fmla="*/ 0 h 9622"/>
                <a:gd name="connsiteX5" fmla="*/ 2376 w 10000"/>
                <a:gd name="connsiteY5" fmla="*/ 2220 h 9622"/>
                <a:gd name="connsiteX6" fmla="*/ 6950 w 10000"/>
                <a:gd name="connsiteY6" fmla="*/ 6118 h 9622"/>
                <a:gd name="connsiteX7" fmla="*/ 9386 w 10000"/>
                <a:gd name="connsiteY7" fmla="*/ 8191 h 9622"/>
                <a:gd name="connsiteX8" fmla="*/ 9861 w 10000"/>
                <a:gd name="connsiteY8" fmla="*/ 8586 h 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9622">
                  <a:moveTo>
                    <a:pt x="6653" y="9622"/>
                  </a:moveTo>
                  <a:cubicBezTo>
                    <a:pt x="6257" y="9243"/>
                    <a:pt x="5901" y="7961"/>
                    <a:pt x="5347" y="7056"/>
                  </a:cubicBezTo>
                  <a:cubicBezTo>
                    <a:pt x="4792" y="6151"/>
                    <a:pt x="4158" y="5329"/>
                    <a:pt x="3267" y="4194"/>
                  </a:cubicBezTo>
                  <a:cubicBezTo>
                    <a:pt x="2376" y="3059"/>
                    <a:pt x="475" y="888"/>
                    <a:pt x="0" y="197"/>
                  </a:cubicBezTo>
                  <a:lnTo>
                    <a:pt x="475" y="0"/>
                  </a:lnTo>
                  <a:cubicBezTo>
                    <a:pt x="871" y="345"/>
                    <a:pt x="1307" y="1201"/>
                    <a:pt x="2376" y="2220"/>
                  </a:cubicBezTo>
                  <a:lnTo>
                    <a:pt x="6950" y="6118"/>
                  </a:lnTo>
                  <a:lnTo>
                    <a:pt x="9386" y="8191"/>
                  </a:lnTo>
                  <a:cubicBezTo>
                    <a:pt x="9861" y="8602"/>
                    <a:pt x="10000" y="8438"/>
                    <a:pt x="9861" y="8586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20214702">
              <a:off x="53975" y="6437313"/>
              <a:ext cx="339725" cy="125412"/>
            </a:xfrm>
            <a:custGeom>
              <a:avLst/>
              <a:gdLst>
                <a:gd name="T0" fmla="*/ 0 w 822"/>
                <a:gd name="T1" fmla="*/ 0 h 302"/>
                <a:gd name="T2" fmla="*/ 0 w 822"/>
                <a:gd name="T3" fmla="*/ 0 h 302"/>
                <a:gd name="T4" fmla="*/ 0 w 822"/>
                <a:gd name="T5" fmla="*/ 0 h 302"/>
                <a:gd name="T6" fmla="*/ 0 w 822"/>
                <a:gd name="T7" fmla="*/ 0 h 302"/>
                <a:gd name="T8" fmla="*/ 0 w 822"/>
                <a:gd name="T9" fmla="*/ 0 h 302"/>
                <a:gd name="T10" fmla="*/ 0 w 822"/>
                <a:gd name="T11" fmla="*/ 0 h 302"/>
                <a:gd name="T12" fmla="*/ 0 w 822"/>
                <a:gd name="T13" fmla="*/ 0 h 302"/>
                <a:gd name="T14" fmla="*/ 0 w 822"/>
                <a:gd name="T15" fmla="*/ 0 h 302"/>
                <a:gd name="T16" fmla="*/ 0 w 822"/>
                <a:gd name="T17" fmla="*/ 0 h 302"/>
                <a:gd name="T18" fmla="*/ 0 w 822"/>
                <a:gd name="T19" fmla="*/ 0 h 302"/>
                <a:gd name="T20" fmla="*/ 0 w 822"/>
                <a:gd name="T21" fmla="*/ 0 h 302"/>
                <a:gd name="T22" fmla="*/ 0 w 822"/>
                <a:gd name="T23" fmla="*/ 0 h 3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2"/>
                <a:gd name="T37" fmla="*/ 0 h 302"/>
                <a:gd name="T38" fmla="*/ 822 w 822"/>
                <a:gd name="T39" fmla="*/ 302 h 302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10" fmla="*/ 9002 w 10000"/>
                <a:gd name="connsiteY10" fmla="*/ 3411 h 10000"/>
                <a:gd name="connsiteX11" fmla="*/ 8994 w 10000"/>
                <a:gd name="connsiteY11" fmla="*/ 7293 h 10000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10" fmla="*/ 9002 w 10000"/>
                <a:gd name="connsiteY10" fmla="*/ 3411 h 10000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10" fmla="*/ 9002 w 10000"/>
                <a:gd name="connsiteY10" fmla="*/ 3411 h 10000"/>
                <a:gd name="connsiteX11" fmla="*/ 9060 w 10000"/>
                <a:gd name="connsiteY11" fmla="*/ 3329 h 10000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10" fmla="*/ 9002 w 10000"/>
                <a:gd name="connsiteY10" fmla="*/ 3411 h 10000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0" fmla="*/ 8625 w 10000"/>
                <a:gd name="connsiteY0" fmla="*/ 9834 h 10000"/>
                <a:gd name="connsiteX1" fmla="*/ 6496 w 10000"/>
                <a:gd name="connsiteY1" fmla="*/ 7020 h 10000"/>
                <a:gd name="connsiteX2" fmla="*/ 3577 w 10000"/>
                <a:gd name="connsiteY2" fmla="*/ 4437 h 10000"/>
                <a:gd name="connsiteX3" fmla="*/ 0 w 10000"/>
                <a:gd name="connsiteY3" fmla="*/ 2748 h 10000"/>
                <a:gd name="connsiteX4" fmla="*/ 146 w 10000"/>
                <a:gd name="connsiteY4" fmla="*/ 1556 h 10000"/>
                <a:gd name="connsiteX5" fmla="*/ 2956 w 10000"/>
                <a:gd name="connsiteY5" fmla="*/ 2351 h 10000"/>
                <a:gd name="connsiteX6" fmla="*/ 5511 w 10000"/>
                <a:gd name="connsiteY6" fmla="*/ 1854 h 10000"/>
                <a:gd name="connsiteX7" fmla="*/ 7482 w 10000"/>
                <a:gd name="connsiteY7" fmla="*/ 1258 h 10000"/>
                <a:gd name="connsiteX8" fmla="*/ 10000 w 10000"/>
                <a:gd name="connsiteY8" fmla="*/ 364 h 10000"/>
                <a:gd name="connsiteX0" fmla="*/ 8511 w 10000"/>
                <a:gd name="connsiteY0" fmla="*/ 9853 h 10019"/>
                <a:gd name="connsiteX1" fmla="*/ 6496 w 10000"/>
                <a:gd name="connsiteY1" fmla="*/ 7020 h 10019"/>
                <a:gd name="connsiteX2" fmla="*/ 3577 w 10000"/>
                <a:gd name="connsiteY2" fmla="*/ 4437 h 10019"/>
                <a:gd name="connsiteX3" fmla="*/ 0 w 10000"/>
                <a:gd name="connsiteY3" fmla="*/ 2748 h 10019"/>
                <a:gd name="connsiteX4" fmla="*/ 146 w 10000"/>
                <a:gd name="connsiteY4" fmla="*/ 1556 h 10019"/>
                <a:gd name="connsiteX5" fmla="*/ 2956 w 10000"/>
                <a:gd name="connsiteY5" fmla="*/ 2351 h 10019"/>
                <a:gd name="connsiteX6" fmla="*/ 5511 w 10000"/>
                <a:gd name="connsiteY6" fmla="*/ 1854 h 10019"/>
                <a:gd name="connsiteX7" fmla="*/ 7482 w 10000"/>
                <a:gd name="connsiteY7" fmla="*/ 1258 h 10019"/>
                <a:gd name="connsiteX8" fmla="*/ 10000 w 10000"/>
                <a:gd name="connsiteY8" fmla="*/ 364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19">
                  <a:moveTo>
                    <a:pt x="8511" y="9853"/>
                  </a:moveTo>
                  <a:cubicBezTo>
                    <a:pt x="8183" y="10019"/>
                    <a:pt x="7318" y="7923"/>
                    <a:pt x="6496" y="7020"/>
                  </a:cubicBezTo>
                  <a:cubicBezTo>
                    <a:pt x="5674" y="6117"/>
                    <a:pt x="4659" y="5132"/>
                    <a:pt x="3577" y="4437"/>
                  </a:cubicBezTo>
                  <a:cubicBezTo>
                    <a:pt x="2494" y="3742"/>
                    <a:pt x="572" y="3245"/>
                    <a:pt x="0" y="2748"/>
                  </a:cubicBezTo>
                  <a:cubicBezTo>
                    <a:pt x="49" y="2351"/>
                    <a:pt x="97" y="1953"/>
                    <a:pt x="146" y="1556"/>
                  </a:cubicBezTo>
                  <a:cubicBezTo>
                    <a:pt x="633" y="1490"/>
                    <a:pt x="2068" y="2318"/>
                    <a:pt x="2956" y="2351"/>
                  </a:cubicBezTo>
                  <a:lnTo>
                    <a:pt x="5511" y="1854"/>
                  </a:lnTo>
                  <a:cubicBezTo>
                    <a:pt x="6265" y="1689"/>
                    <a:pt x="6740" y="1490"/>
                    <a:pt x="7482" y="1258"/>
                  </a:cubicBezTo>
                  <a:cubicBezTo>
                    <a:pt x="8224" y="1026"/>
                    <a:pt x="9745" y="0"/>
                    <a:pt x="10000" y="364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1" name="Freeform 45"/>
            <p:cNvSpPr>
              <a:spLocks/>
            </p:cNvSpPr>
            <p:nvPr/>
          </p:nvSpPr>
          <p:spPr bwMode="auto">
            <a:xfrm rot="20214702">
              <a:off x="509588" y="6519863"/>
              <a:ext cx="115887" cy="301625"/>
            </a:xfrm>
            <a:custGeom>
              <a:avLst/>
              <a:gdLst>
                <a:gd name="T0" fmla="*/ 0 w 179"/>
                <a:gd name="T1" fmla="*/ 0 h 761"/>
                <a:gd name="T2" fmla="*/ 0 w 179"/>
                <a:gd name="T3" fmla="*/ 0 h 761"/>
                <a:gd name="T4" fmla="*/ 0 w 179"/>
                <a:gd name="T5" fmla="*/ 0 h 761"/>
                <a:gd name="T6" fmla="*/ 0 w 179"/>
                <a:gd name="T7" fmla="*/ 0 h 761"/>
                <a:gd name="T8" fmla="*/ 0 w 179"/>
                <a:gd name="T9" fmla="*/ 0 h 761"/>
                <a:gd name="T10" fmla="*/ 0 w 179"/>
                <a:gd name="T11" fmla="*/ 0 h 761"/>
                <a:gd name="T12" fmla="*/ 0 w 179"/>
                <a:gd name="T13" fmla="*/ 0 h 761"/>
                <a:gd name="T14" fmla="*/ 0 w 179"/>
                <a:gd name="T15" fmla="*/ 0 h 761"/>
                <a:gd name="T16" fmla="*/ 0 w 179"/>
                <a:gd name="T17" fmla="*/ 0 h 761"/>
                <a:gd name="T18" fmla="*/ 0 w 179"/>
                <a:gd name="T19" fmla="*/ 0 h 761"/>
                <a:gd name="T20" fmla="*/ 0 w 179"/>
                <a:gd name="T21" fmla="*/ 0 h 761"/>
                <a:gd name="T22" fmla="*/ 0 w 179"/>
                <a:gd name="T23" fmla="*/ 0 h 7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9"/>
                <a:gd name="T37" fmla="*/ 0 h 761"/>
                <a:gd name="T38" fmla="*/ 179 w 179"/>
                <a:gd name="T39" fmla="*/ 761 h 761"/>
                <a:gd name="connsiteX0" fmla="*/ 0 w 10000"/>
                <a:gd name="connsiteY0" fmla="*/ 0 h 9409"/>
                <a:gd name="connsiteX1" fmla="*/ 8883 w 10000"/>
                <a:gd name="connsiteY1" fmla="*/ 1222 h 9409"/>
                <a:gd name="connsiteX2" fmla="*/ 8380 w 10000"/>
                <a:gd name="connsiteY2" fmla="*/ 2720 h 9409"/>
                <a:gd name="connsiteX3" fmla="*/ 8883 w 10000"/>
                <a:gd name="connsiteY3" fmla="*/ 6111 h 9409"/>
                <a:gd name="connsiteX4" fmla="*/ 9888 w 10000"/>
                <a:gd name="connsiteY4" fmla="*/ 8989 h 9409"/>
                <a:gd name="connsiteX5" fmla="*/ 8212 w 10000"/>
                <a:gd name="connsiteY5" fmla="*/ 8634 h 9409"/>
                <a:gd name="connsiteX6" fmla="*/ 6872 w 10000"/>
                <a:gd name="connsiteY6" fmla="*/ 5795 h 9409"/>
                <a:gd name="connsiteX7" fmla="*/ 4525 w 10000"/>
                <a:gd name="connsiteY7" fmla="*/ 3982 h 9409"/>
                <a:gd name="connsiteX8" fmla="*/ 2849 w 10000"/>
                <a:gd name="connsiteY8" fmla="*/ 2681 h 9409"/>
                <a:gd name="connsiteX9" fmla="*/ 1341 w 10000"/>
                <a:gd name="connsiteY9" fmla="*/ 1380 h 9409"/>
                <a:gd name="connsiteX10" fmla="*/ 0 w 10000"/>
                <a:gd name="connsiteY10" fmla="*/ 0 h 9409"/>
                <a:gd name="connsiteX0" fmla="*/ 0 w 10000"/>
                <a:gd name="connsiteY0" fmla="*/ 0 h 10000"/>
                <a:gd name="connsiteX1" fmla="*/ 8380 w 10000"/>
                <a:gd name="connsiteY1" fmla="*/ 2891 h 10000"/>
                <a:gd name="connsiteX2" fmla="*/ 8883 w 10000"/>
                <a:gd name="connsiteY2" fmla="*/ 6495 h 10000"/>
                <a:gd name="connsiteX3" fmla="*/ 9888 w 10000"/>
                <a:gd name="connsiteY3" fmla="*/ 9554 h 10000"/>
                <a:gd name="connsiteX4" fmla="*/ 8212 w 10000"/>
                <a:gd name="connsiteY4" fmla="*/ 9176 h 10000"/>
                <a:gd name="connsiteX5" fmla="*/ 6872 w 10000"/>
                <a:gd name="connsiteY5" fmla="*/ 6159 h 10000"/>
                <a:gd name="connsiteX6" fmla="*/ 4525 w 10000"/>
                <a:gd name="connsiteY6" fmla="*/ 4232 h 10000"/>
                <a:gd name="connsiteX7" fmla="*/ 2849 w 10000"/>
                <a:gd name="connsiteY7" fmla="*/ 2849 h 10000"/>
                <a:gd name="connsiteX8" fmla="*/ 1341 w 10000"/>
                <a:gd name="connsiteY8" fmla="*/ 1467 h 10000"/>
                <a:gd name="connsiteX9" fmla="*/ 0 w 10000"/>
                <a:gd name="connsiteY9" fmla="*/ 0 h 10000"/>
                <a:gd name="connsiteX0" fmla="*/ 0 w 10000"/>
                <a:gd name="connsiteY0" fmla="*/ 0 h 10000"/>
                <a:gd name="connsiteX1" fmla="*/ 8227 w 10000"/>
                <a:gd name="connsiteY1" fmla="*/ 196 h 10000"/>
                <a:gd name="connsiteX2" fmla="*/ 8883 w 10000"/>
                <a:gd name="connsiteY2" fmla="*/ 6495 h 10000"/>
                <a:gd name="connsiteX3" fmla="*/ 9888 w 10000"/>
                <a:gd name="connsiteY3" fmla="*/ 9554 h 10000"/>
                <a:gd name="connsiteX4" fmla="*/ 8212 w 10000"/>
                <a:gd name="connsiteY4" fmla="*/ 9176 h 10000"/>
                <a:gd name="connsiteX5" fmla="*/ 6872 w 10000"/>
                <a:gd name="connsiteY5" fmla="*/ 6159 h 10000"/>
                <a:gd name="connsiteX6" fmla="*/ 4525 w 10000"/>
                <a:gd name="connsiteY6" fmla="*/ 4232 h 10000"/>
                <a:gd name="connsiteX7" fmla="*/ 2849 w 10000"/>
                <a:gd name="connsiteY7" fmla="*/ 2849 h 10000"/>
                <a:gd name="connsiteX8" fmla="*/ 1341 w 10000"/>
                <a:gd name="connsiteY8" fmla="*/ 1467 h 10000"/>
                <a:gd name="connsiteX9" fmla="*/ 0 w 10000"/>
                <a:gd name="connsiteY9" fmla="*/ 0 h 10000"/>
                <a:gd name="connsiteX0" fmla="*/ 0 w 10000"/>
                <a:gd name="connsiteY0" fmla="*/ 0 h 10000"/>
                <a:gd name="connsiteX1" fmla="*/ 8227 w 10000"/>
                <a:gd name="connsiteY1" fmla="*/ 196 h 10000"/>
                <a:gd name="connsiteX2" fmla="*/ 8883 w 10000"/>
                <a:gd name="connsiteY2" fmla="*/ 6495 h 10000"/>
                <a:gd name="connsiteX3" fmla="*/ 9888 w 10000"/>
                <a:gd name="connsiteY3" fmla="*/ 9554 h 10000"/>
                <a:gd name="connsiteX4" fmla="*/ 8212 w 10000"/>
                <a:gd name="connsiteY4" fmla="*/ 9176 h 10000"/>
                <a:gd name="connsiteX5" fmla="*/ 6872 w 10000"/>
                <a:gd name="connsiteY5" fmla="*/ 6159 h 10000"/>
                <a:gd name="connsiteX6" fmla="*/ 4525 w 10000"/>
                <a:gd name="connsiteY6" fmla="*/ 4232 h 10000"/>
                <a:gd name="connsiteX7" fmla="*/ 2849 w 10000"/>
                <a:gd name="connsiteY7" fmla="*/ 2849 h 10000"/>
                <a:gd name="connsiteX8" fmla="*/ 1341 w 10000"/>
                <a:gd name="connsiteY8" fmla="*/ 1467 h 10000"/>
                <a:gd name="connsiteX9" fmla="*/ 2282 w 10000"/>
                <a:gd name="connsiteY9" fmla="*/ 563 h 10000"/>
                <a:gd name="connsiteX0" fmla="*/ 0 w 10000"/>
                <a:gd name="connsiteY0" fmla="*/ 0 h 10000"/>
                <a:gd name="connsiteX1" fmla="*/ 8227 w 10000"/>
                <a:gd name="connsiteY1" fmla="*/ 196 h 10000"/>
                <a:gd name="connsiteX2" fmla="*/ 8883 w 10000"/>
                <a:gd name="connsiteY2" fmla="*/ 6495 h 10000"/>
                <a:gd name="connsiteX3" fmla="*/ 9888 w 10000"/>
                <a:gd name="connsiteY3" fmla="*/ 9554 h 10000"/>
                <a:gd name="connsiteX4" fmla="*/ 8212 w 10000"/>
                <a:gd name="connsiteY4" fmla="*/ 9176 h 10000"/>
                <a:gd name="connsiteX5" fmla="*/ 6872 w 10000"/>
                <a:gd name="connsiteY5" fmla="*/ 6159 h 10000"/>
                <a:gd name="connsiteX6" fmla="*/ 4525 w 10000"/>
                <a:gd name="connsiteY6" fmla="*/ 4232 h 10000"/>
                <a:gd name="connsiteX7" fmla="*/ 2849 w 10000"/>
                <a:gd name="connsiteY7" fmla="*/ 2849 h 10000"/>
                <a:gd name="connsiteX8" fmla="*/ 1341 w 10000"/>
                <a:gd name="connsiteY8" fmla="*/ 1467 h 10000"/>
                <a:gd name="connsiteX0" fmla="*/ 6886 w 8659"/>
                <a:gd name="connsiteY0" fmla="*/ 0 h 9804"/>
                <a:gd name="connsiteX1" fmla="*/ 7542 w 8659"/>
                <a:gd name="connsiteY1" fmla="*/ 6299 h 9804"/>
                <a:gd name="connsiteX2" fmla="*/ 8547 w 8659"/>
                <a:gd name="connsiteY2" fmla="*/ 9358 h 9804"/>
                <a:gd name="connsiteX3" fmla="*/ 6871 w 8659"/>
                <a:gd name="connsiteY3" fmla="*/ 8980 h 9804"/>
                <a:gd name="connsiteX4" fmla="*/ 5531 w 8659"/>
                <a:gd name="connsiteY4" fmla="*/ 5963 h 9804"/>
                <a:gd name="connsiteX5" fmla="*/ 3184 w 8659"/>
                <a:gd name="connsiteY5" fmla="*/ 4036 h 9804"/>
                <a:gd name="connsiteX6" fmla="*/ 1508 w 8659"/>
                <a:gd name="connsiteY6" fmla="*/ 2653 h 9804"/>
                <a:gd name="connsiteX7" fmla="*/ 0 w 8659"/>
                <a:gd name="connsiteY7" fmla="*/ 1271 h 9804"/>
                <a:gd name="connsiteX0" fmla="*/ 10199 w 12247"/>
                <a:gd name="connsiteY0" fmla="*/ 0 h 10000"/>
                <a:gd name="connsiteX1" fmla="*/ 10957 w 12247"/>
                <a:gd name="connsiteY1" fmla="*/ 6425 h 10000"/>
                <a:gd name="connsiteX2" fmla="*/ 12118 w 12247"/>
                <a:gd name="connsiteY2" fmla="*/ 9545 h 10000"/>
                <a:gd name="connsiteX3" fmla="*/ 10182 w 12247"/>
                <a:gd name="connsiteY3" fmla="*/ 9160 h 10000"/>
                <a:gd name="connsiteX4" fmla="*/ 8635 w 12247"/>
                <a:gd name="connsiteY4" fmla="*/ 6082 h 10000"/>
                <a:gd name="connsiteX5" fmla="*/ 5924 w 12247"/>
                <a:gd name="connsiteY5" fmla="*/ 4117 h 10000"/>
                <a:gd name="connsiteX6" fmla="*/ 3989 w 12247"/>
                <a:gd name="connsiteY6" fmla="*/ 2706 h 10000"/>
                <a:gd name="connsiteX7" fmla="*/ 0 w 12247"/>
                <a:gd name="connsiteY7" fmla="*/ 4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47" h="10000">
                  <a:moveTo>
                    <a:pt x="10199" y="0"/>
                  </a:moveTo>
                  <a:cubicBezTo>
                    <a:pt x="10199" y="883"/>
                    <a:pt x="10637" y="4834"/>
                    <a:pt x="10957" y="6425"/>
                  </a:cubicBezTo>
                  <a:cubicBezTo>
                    <a:pt x="11277" y="8016"/>
                    <a:pt x="12247" y="9088"/>
                    <a:pt x="12118" y="9545"/>
                  </a:cubicBezTo>
                  <a:cubicBezTo>
                    <a:pt x="11989" y="10000"/>
                    <a:pt x="10763" y="9729"/>
                    <a:pt x="10182" y="9160"/>
                  </a:cubicBezTo>
                  <a:lnTo>
                    <a:pt x="8635" y="6082"/>
                  </a:lnTo>
                  <a:lnTo>
                    <a:pt x="5924" y="4117"/>
                  </a:lnTo>
                  <a:cubicBezTo>
                    <a:pt x="5150" y="3561"/>
                    <a:pt x="4976" y="3385"/>
                    <a:pt x="3989" y="2706"/>
                  </a:cubicBezTo>
                  <a:cubicBezTo>
                    <a:pt x="3002" y="2027"/>
                    <a:pt x="581" y="530"/>
                    <a:pt x="0" y="45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2" name="Oval 47"/>
            <p:cNvSpPr>
              <a:spLocks noChangeArrowheads="1"/>
            </p:cNvSpPr>
            <p:nvPr/>
          </p:nvSpPr>
          <p:spPr bwMode="auto">
            <a:xfrm rot="20214702">
              <a:off x="334963" y="6323013"/>
              <a:ext cx="238125" cy="236537"/>
            </a:xfrm>
            <a:prstGeom prst="ellipse">
              <a:avLst/>
            </a:pr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3" name="Oval 49"/>
            <p:cNvSpPr>
              <a:spLocks noChangeArrowheads="1"/>
            </p:cNvSpPr>
            <p:nvPr/>
          </p:nvSpPr>
          <p:spPr bwMode="auto">
            <a:xfrm rot="20214702">
              <a:off x="334963" y="6323013"/>
              <a:ext cx="238125" cy="236537"/>
            </a:xfrm>
            <a:prstGeom prst="ellipse">
              <a:avLst/>
            </a:prstGeom>
            <a:solidFill>
              <a:srgbClr val="2D0284"/>
            </a:solidFill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grpSp>
          <p:nvGrpSpPr>
            <p:cNvPr id="3" name="Group 50"/>
            <p:cNvGrpSpPr>
              <a:grpSpLocks/>
            </p:cNvGrpSpPr>
            <p:nvPr/>
          </p:nvGrpSpPr>
          <p:grpSpPr bwMode="auto">
            <a:xfrm rot="20214702">
              <a:off x="524495" y="6360699"/>
              <a:ext cx="385138" cy="340647"/>
              <a:chOff x="4346" y="2304"/>
              <a:chExt cx="984" cy="876"/>
            </a:xfrm>
            <a:noFill/>
          </p:grpSpPr>
          <p:sp>
            <p:nvSpPr>
              <p:cNvPr id="22" name="Freeform 51"/>
              <p:cNvSpPr>
                <a:spLocks/>
              </p:cNvSpPr>
              <p:nvPr/>
            </p:nvSpPr>
            <p:spPr bwMode="auto">
              <a:xfrm>
                <a:off x="4608" y="2304"/>
                <a:ext cx="722" cy="848"/>
              </a:xfrm>
              <a:custGeom>
                <a:avLst/>
                <a:gdLst>
                  <a:gd name="T0" fmla="*/ 0 w 722"/>
                  <a:gd name="T1" fmla="*/ 0 h 848"/>
                  <a:gd name="T2" fmla="*/ 133 w 722"/>
                  <a:gd name="T3" fmla="*/ 43 h 848"/>
                  <a:gd name="T4" fmla="*/ 343 w 722"/>
                  <a:gd name="T5" fmla="*/ 239 h 848"/>
                  <a:gd name="T6" fmla="*/ 486 w 722"/>
                  <a:gd name="T7" fmla="*/ 580 h 848"/>
                  <a:gd name="T8" fmla="*/ 722 w 722"/>
                  <a:gd name="T9" fmla="*/ 848 h 8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2"/>
                  <a:gd name="T16" fmla="*/ 0 h 848"/>
                  <a:gd name="T17" fmla="*/ 722 w 722"/>
                  <a:gd name="T18" fmla="*/ 848 h 8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2" h="848">
                    <a:moveTo>
                      <a:pt x="0" y="0"/>
                    </a:moveTo>
                    <a:cubicBezTo>
                      <a:pt x="21" y="8"/>
                      <a:pt x="75" y="3"/>
                      <a:pt x="133" y="43"/>
                    </a:cubicBezTo>
                    <a:cubicBezTo>
                      <a:pt x="190" y="82"/>
                      <a:pt x="284" y="150"/>
                      <a:pt x="343" y="239"/>
                    </a:cubicBezTo>
                    <a:cubicBezTo>
                      <a:pt x="402" y="328"/>
                      <a:pt x="423" y="478"/>
                      <a:pt x="486" y="580"/>
                    </a:cubicBezTo>
                    <a:cubicBezTo>
                      <a:pt x="549" y="682"/>
                      <a:pt x="673" y="792"/>
                      <a:pt x="722" y="848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3" name="Freeform 52"/>
              <p:cNvSpPr>
                <a:spLocks/>
              </p:cNvSpPr>
              <p:nvPr/>
            </p:nvSpPr>
            <p:spPr bwMode="auto">
              <a:xfrm rot="2587948">
                <a:off x="4479" y="2543"/>
                <a:ext cx="771" cy="181"/>
              </a:xfrm>
              <a:custGeom>
                <a:avLst/>
                <a:gdLst>
                  <a:gd name="T0" fmla="*/ 0 w 771"/>
                  <a:gd name="T1" fmla="*/ 2 h 242"/>
                  <a:gd name="T2" fmla="*/ 195 w 771"/>
                  <a:gd name="T3" fmla="*/ 1 h 242"/>
                  <a:gd name="T4" fmla="*/ 435 w 771"/>
                  <a:gd name="T5" fmla="*/ 2 h 242"/>
                  <a:gd name="T6" fmla="*/ 627 w 771"/>
                  <a:gd name="T7" fmla="*/ 7 h 242"/>
                  <a:gd name="T8" fmla="*/ 771 w 771"/>
                  <a:gd name="T9" fmla="*/ 10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1"/>
                  <a:gd name="T16" fmla="*/ 0 h 242"/>
                  <a:gd name="T17" fmla="*/ 771 w 771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1" h="242">
                    <a:moveTo>
                      <a:pt x="0" y="62"/>
                    </a:moveTo>
                    <a:cubicBezTo>
                      <a:pt x="32" y="52"/>
                      <a:pt x="123" y="4"/>
                      <a:pt x="195" y="2"/>
                    </a:cubicBezTo>
                    <a:cubicBezTo>
                      <a:pt x="267" y="0"/>
                      <a:pt x="363" y="18"/>
                      <a:pt x="435" y="50"/>
                    </a:cubicBezTo>
                    <a:cubicBezTo>
                      <a:pt x="507" y="82"/>
                      <a:pt x="571" y="162"/>
                      <a:pt x="627" y="194"/>
                    </a:cubicBezTo>
                    <a:cubicBezTo>
                      <a:pt x="683" y="226"/>
                      <a:pt x="747" y="234"/>
                      <a:pt x="771" y="242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4" name="Freeform 53"/>
              <p:cNvSpPr>
                <a:spLocks/>
              </p:cNvSpPr>
              <p:nvPr/>
            </p:nvSpPr>
            <p:spPr bwMode="auto">
              <a:xfrm rot="2587948">
                <a:off x="4462" y="2422"/>
                <a:ext cx="389" cy="265"/>
              </a:xfrm>
              <a:custGeom>
                <a:avLst/>
                <a:gdLst>
                  <a:gd name="T0" fmla="*/ 20 w 389"/>
                  <a:gd name="T1" fmla="*/ 1 h 355"/>
                  <a:gd name="T2" fmla="*/ 229 w 389"/>
                  <a:gd name="T3" fmla="*/ 1 h 355"/>
                  <a:gd name="T4" fmla="*/ 366 w 389"/>
                  <a:gd name="T5" fmla="*/ 4 h 355"/>
                  <a:gd name="T6" fmla="*/ 367 w 389"/>
                  <a:gd name="T7" fmla="*/ 9 h 355"/>
                  <a:gd name="T8" fmla="*/ 283 w 389"/>
                  <a:gd name="T9" fmla="*/ 12 h 355"/>
                  <a:gd name="T10" fmla="*/ 163 w 389"/>
                  <a:gd name="T11" fmla="*/ 14 h 355"/>
                  <a:gd name="T12" fmla="*/ 0 w 389"/>
                  <a:gd name="T13" fmla="*/ 14 h 3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9"/>
                  <a:gd name="T22" fmla="*/ 0 h 355"/>
                  <a:gd name="T23" fmla="*/ 389 w 389"/>
                  <a:gd name="T24" fmla="*/ 355 h 3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9" h="355">
                    <a:moveTo>
                      <a:pt x="20" y="37"/>
                    </a:moveTo>
                    <a:cubicBezTo>
                      <a:pt x="54" y="33"/>
                      <a:pt x="171" y="0"/>
                      <a:pt x="229" y="13"/>
                    </a:cubicBezTo>
                    <a:cubicBezTo>
                      <a:pt x="287" y="26"/>
                      <a:pt x="343" y="77"/>
                      <a:pt x="366" y="113"/>
                    </a:cubicBezTo>
                    <a:cubicBezTo>
                      <a:pt x="389" y="149"/>
                      <a:pt x="381" y="200"/>
                      <a:pt x="367" y="232"/>
                    </a:cubicBezTo>
                    <a:cubicBezTo>
                      <a:pt x="353" y="264"/>
                      <a:pt x="317" y="287"/>
                      <a:pt x="283" y="307"/>
                    </a:cubicBezTo>
                    <a:cubicBezTo>
                      <a:pt x="249" y="327"/>
                      <a:pt x="210" y="343"/>
                      <a:pt x="163" y="349"/>
                    </a:cubicBezTo>
                    <a:cubicBezTo>
                      <a:pt x="116" y="355"/>
                      <a:pt x="34" y="346"/>
                      <a:pt x="0" y="345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5" name="Freeform 54"/>
              <p:cNvSpPr>
                <a:spLocks/>
              </p:cNvSpPr>
              <p:nvPr/>
            </p:nvSpPr>
            <p:spPr bwMode="auto">
              <a:xfrm>
                <a:off x="4368" y="2544"/>
                <a:ext cx="882" cy="636"/>
              </a:xfrm>
              <a:custGeom>
                <a:avLst/>
                <a:gdLst>
                  <a:gd name="T0" fmla="*/ 0 w 901"/>
                  <a:gd name="T1" fmla="*/ 0 h 661"/>
                  <a:gd name="T2" fmla="*/ 74 w 901"/>
                  <a:gd name="T3" fmla="*/ 99 h 661"/>
                  <a:gd name="T4" fmla="*/ 245 w 901"/>
                  <a:gd name="T5" fmla="*/ 221 h 661"/>
                  <a:gd name="T6" fmla="*/ 520 w 901"/>
                  <a:gd name="T7" fmla="*/ 306 h 661"/>
                  <a:gd name="T8" fmla="*/ 713 w 901"/>
                  <a:gd name="T9" fmla="*/ 433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1"/>
                  <a:gd name="T16" fmla="*/ 0 h 661"/>
                  <a:gd name="T17" fmla="*/ 901 w 901"/>
                  <a:gd name="T18" fmla="*/ 661 h 6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1" h="661">
                    <a:moveTo>
                      <a:pt x="0" y="0"/>
                    </a:moveTo>
                    <a:cubicBezTo>
                      <a:pt x="16" y="25"/>
                      <a:pt x="45" y="95"/>
                      <a:pt x="96" y="152"/>
                    </a:cubicBezTo>
                    <a:cubicBezTo>
                      <a:pt x="147" y="208"/>
                      <a:pt x="215" y="285"/>
                      <a:pt x="308" y="338"/>
                    </a:cubicBezTo>
                    <a:cubicBezTo>
                      <a:pt x="401" y="391"/>
                      <a:pt x="558" y="415"/>
                      <a:pt x="657" y="469"/>
                    </a:cubicBezTo>
                    <a:cubicBezTo>
                      <a:pt x="756" y="523"/>
                      <a:pt x="850" y="621"/>
                      <a:pt x="901" y="661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6" name="Freeform 55"/>
              <p:cNvSpPr>
                <a:spLocks/>
              </p:cNvSpPr>
              <p:nvPr/>
            </p:nvSpPr>
            <p:spPr bwMode="auto">
              <a:xfrm rot="2587948">
                <a:off x="4346" y="2672"/>
                <a:ext cx="783" cy="180"/>
              </a:xfrm>
              <a:custGeom>
                <a:avLst/>
                <a:gdLst>
                  <a:gd name="T0" fmla="*/ 0 w 783"/>
                  <a:gd name="T1" fmla="*/ 7 h 241"/>
                  <a:gd name="T2" fmla="*/ 207 w 783"/>
                  <a:gd name="T3" fmla="*/ 10 h 241"/>
                  <a:gd name="T4" fmla="*/ 447 w 783"/>
                  <a:gd name="T5" fmla="*/ 7 h 241"/>
                  <a:gd name="T6" fmla="*/ 639 w 783"/>
                  <a:gd name="T7" fmla="*/ 1 h 241"/>
                  <a:gd name="T8" fmla="*/ 783 w 783"/>
                  <a:gd name="T9" fmla="*/ 0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41"/>
                  <a:gd name="T17" fmla="*/ 783 w 783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41">
                    <a:moveTo>
                      <a:pt x="0" y="198"/>
                    </a:moveTo>
                    <a:cubicBezTo>
                      <a:pt x="34" y="205"/>
                      <a:pt x="133" y="241"/>
                      <a:pt x="207" y="240"/>
                    </a:cubicBezTo>
                    <a:cubicBezTo>
                      <a:pt x="281" y="239"/>
                      <a:pt x="375" y="224"/>
                      <a:pt x="447" y="192"/>
                    </a:cubicBezTo>
                    <a:cubicBezTo>
                      <a:pt x="519" y="160"/>
                      <a:pt x="583" y="80"/>
                      <a:pt x="639" y="48"/>
                    </a:cubicBezTo>
                    <a:cubicBezTo>
                      <a:pt x="695" y="16"/>
                      <a:pt x="759" y="8"/>
                      <a:pt x="783" y="0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7" name="Freeform 56"/>
              <p:cNvSpPr>
                <a:spLocks/>
              </p:cNvSpPr>
              <p:nvPr/>
            </p:nvSpPr>
            <p:spPr bwMode="auto">
              <a:xfrm rot="2587948">
                <a:off x="4420" y="2341"/>
                <a:ext cx="211" cy="266"/>
              </a:xfrm>
              <a:custGeom>
                <a:avLst/>
                <a:gdLst>
                  <a:gd name="T0" fmla="*/ 0 w 228"/>
                  <a:gd name="T1" fmla="*/ 0 h 357"/>
                  <a:gd name="T2" fmla="*/ 144 w 228"/>
                  <a:gd name="T3" fmla="*/ 1 h 357"/>
                  <a:gd name="T4" fmla="*/ 225 w 228"/>
                  <a:gd name="T5" fmla="*/ 7 h 357"/>
                  <a:gd name="T6" fmla="*/ 123 w 228"/>
                  <a:gd name="T7" fmla="*/ 13 h 357"/>
                  <a:gd name="T8" fmla="*/ 0 w 228"/>
                  <a:gd name="T9" fmla="*/ 14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8"/>
                  <a:gd name="T16" fmla="*/ 0 h 357"/>
                  <a:gd name="T17" fmla="*/ 228 w 228"/>
                  <a:gd name="T18" fmla="*/ 357 h 357"/>
                  <a:gd name="connsiteX0" fmla="*/ 0 w 10000"/>
                  <a:gd name="connsiteY0" fmla="*/ 0 h 10259"/>
                  <a:gd name="connsiteX1" fmla="*/ 6316 w 10000"/>
                  <a:gd name="connsiteY1" fmla="*/ 1345 h 10259"/>
                  <a:gd name="connsiteX2" fmla="*/ 9868 w 10000"/>
                  <a:gd name="connsiteY2" fmla="*/ 5294 h 10259"/>
                  <a:gd name="connsiteX3" fmla="*/ 5395 w 10000"/>
                  <a:gd name="connsiteY3" fmla="*/ 9328 h 10259"/>
                  <a:gd name="connsiteX4" fmla="*/ 4224 w 10000"/>
                  <a:gd name="connsiteY4" fmla="*/ 10259 h 10259"/>
                  <a:gd name="connsiteX0" fmla="*/ 0 w 10000"/>
                  <a:gd name="connsiteY0" fmla="*/ 0 h 9946"/>
                  <a:gd name="connsiteX1" fmla="*/ 6316 w 10000"/>
                  <a:gd name="connsiteY1" fmla="*/ 1345 h 9946"/>
                  <a:gd name="connsiteX2" fmla="*/ 9868 w 10000"/>
                  <a:gd name="connsiteY2" fmla="*/ 5294 h 9946"/>
                  <a:gd name="connsiteX3" fmla="*/ 5395 w 10000"/>
                  <a:gd name="connsiteY3" fmla="*/ 9328 h 9946"/>
                  <a:gd name="connsiteX4" fmla="*/ 3692 w 10000"/>
                  <a:gd name="connsiteY4" fmla="*/ 9005 h 9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9946">
                    <a:moveTo>
                      <a:pt x="0" y="0"/>
                    </a:moveTo>
                    <a:cubicBezTo>
                      <a:pt x="2281" y="224"/>
                      <a:pt x="4693" y="476"/>
                      <a:pt x="6316" y="1345"/>
                    </a:cubicBezTo>
                    <a:cubicBezTo>
                      <a:pt x="7939" y="2213"/>
                      <a:pt x="10000" y="3978"/>
                      <a:pt x="9868" y="5294"/>
                    </a:cubicBezTo>
                    <a:cubicBezTo>
                      <a:pt x="9737" y="6611"/>
                      <a:pt x="6424" y="8710"/>
                      <a:pt x="5395" y="9328"/>
                    </a:cubicBezTo>
                    <a:cubicBezTo>
                      <a:pt x="4366" y="9946"/>
                      <a:pt x="4832" y="9005"/>
                      <a:pt x="3692" y="9005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15" name="Freeform 57"/>
            <p:cNvSpPr>
              <a:spLocks/>
            </p:cNvSpPr>
            <p:nvPr/>
          </p:nvSpPr>
          <p:spPr bwMode="auto">
            <a:xfrm rot="20214702">
              <a:off x="246063" y="6440488"/>
              <a:ext cx="106362" cy="52387"/>
            </a:xfrm>
            <a:custGeom>
              <a:avLst/>
              <a:gdLst>
                <a:gd name="T0" fmla="*/ 0 w 255"/>
                <a:gd name="T1" fmla="*/ 0 h 132"/>
                <a:gd name="T2" fmla="*/ 0 w 255"/>
                <a:gd name="T3" fmla="*/ 0 h 132"/>
                <a:gd name="T4" fmla="*/ 0 w 255"/>
                <a:gd name="T5" fmla="*/ 0 h 132"/>
                <a:gd name="T6" fmla="*/ 0 60000 65536"/>
                <a:gd name="T7" fmla="*/ 0 60000 65536"/>
                <a:gd name="T8" fmla="*/ 0 60000 65536"/>
                <a:gd name="T9" fmla="*/ 0 w 255"/>
                <a:gd name="T10" fmla="*/ 0 h 132"/>
                <a:gd name="T11" fmla="*/ 255 w 255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" h="132">
                  <a:moveTo>
                    <a:pt x="255" y="0"/>
                  </a:moveTo>
                  <a:cubicBezTo>
                    <a:pt x="214" y="6"/>
                    <a:pt x="18" y="11"/>
                    <a:pt x="9" y="33"/>
                  </a:cubicBezTo>
                  <a:cubicBezTo>
                    <a:pt x="0" y="55"/>
                    <a:pt x="159" y="112"/>
                    <a:pt x="198" y="132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6" name="Freeform 61"/>
            <p:cNvSpPr>
              <a:spLocks/>
            </p:cNvSpPr>
            <p:nvPr/>
          </p:nvSpPr>
          <p:spPr bwMode="auto">
            <a:xfrm rot="20214702" flipH="1">
              <a:off x="396875" y="6380163"/>
              <a:ext cx="117475" cy="52387"/>
            </a:xfrm>
            <a:custGeom>
              <a:avLst/>
              <a:gdLst>
                <a:gd name="T0" fmla="*/ 0 w 173"/>
                <a:gd name="T1" fmla="*/ 0 h 129"/>
                <a:gd name="T2" fmla="*/ 0 w 173"/>
                <a:gd name="T3" fmla="*/ 0 h 129"/>
                <a:gd name="T4" fmla="*/ 0 w 173"/>
                <a:gd name="T5" fmla="*/ 0 h 129"/>
                <a:gd name="T6" fmla="*/ 0 w 173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3"/>
                <a:gd name="T13" fmla="*/ 0 h 129"/>
                <a:gd name="T14" fmla="*/ 173 w 173"/>
                <a:gd name="T15" fmla="*/ 129 h 1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3" h="129">
                  <a:moveTo>
                    <a:pt x="173" y="63"/>
                  </a:moveTo>
                  <a:cubicBezTo>
                    <a:pt x="156" y="53"/>
                    <a:pt x="102" y="6"/>
                    <a:pt x="73" y="3"/>
                  </a:cubicBezTo>
                  <a:cubicBezTo>
                    <a:pt x="44" y="0"/>
                    <a:pt x="2" y="22"/>
                    <a:pt x="1" y="43"/>
                  </a:cubicBezTo>
                  <a:cubicBezTo>
                    <a:pt x="0" y="64"/>
                    <a:pt x="55" y="111"/>
                    <a:pt x="69" y="129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7" name="Freeform 68"/>
            <p:cNvSpPr>
              <a:spLocks/>
            </p:cNvSpPr>
            <p:nvPr/>
          </p:nvSpPr>
          <p:spPr bwMode="auto">
            <a:xfrm rot="20214702">
              <a:off x="485775" y="6257925"/>
              <a:ext cx="107950" cy="107950"/>
            </a:xfrm>
            <a:custGeom>
              <a:avLst/>
              <a:gdLst>
                <a:gd name="T0" fmla="*/ 0 w 264"/>
                <a:gd name="T1" fmla="*/ 0 h 261"/>
                <a:gd name="T2" fmla="*/ 0 w 264"/>
                <a:gd name="T3" fmla="*/ 0 h 261"/>
                <a:gd name="T4" fmla="*/ 0 w 264"/>
                <a:gd name="T5" fmla="*/ 0 h 261"/>
                <a:gd name="T6" fmla="*/ 0 w 264"/>
                <a:gd name="T7" fmla="*/ 0 h 261"/>
                <a:gd name="T8" fmla="*/ 0 w 264"/>
                <a:gd name="T9" fmla="*/ 0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261"/>
                <a:gd name="T17" fmla="*/ 264 w 264"/>
                <a:gd name="T18" fmla="*/ 261 h 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261">
                  <a:moveTo>
                    <a:pt x="0" y="130"/>
                  </a:moveTo>
                  <a:cubicBezTo>
                    <a:pt x="25" y="121"/>
                    <a:pt x="106" y="100"/>
                    <a:pt x="150" y="78"/>
                  </a:cubicBezTo>
                  <a:lnTo>
                    <a:pt x="264" y="0"/>
                  </a:lnTo>
                  <a:lnTo>
                    <a:pt x="146" y="135"/>
                  </a:lnTo>
                  <a:cubicBezTo>
                    <a:pt x="115" y="179"/>
                    <a:pt x="94" y="235"/>
                    <a:pt x="80" y="261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8" name="Freeform 69"/>
            <p:cNvSpPr>
              <a:spLocks/>
            </p:cNvSpPr>
            <p:nvPr/>
          </p:nvSpPr>
          <p:spPr bwMode="auto">
            <a:xfrm rot="18456832" flipH="1">
              <a:off x="412750" y="6197600"/>
              <a:ext cx="304800" cy="25400"/>
            </a:xfrm>
            <a:custGeom>
              <a:avLst/>
              <a:gdLst>
                <a:gd name="T0" fmla="*/ 0 w 808"/>
                <a:gd name="T1" fmla="*/ 0 h 66"/>
                <a:gd name="T2" fmla="*/ 0 w 808"/>
                <a:gd name="T3" fmla="*/ 0 h 66"/>
                <a:gd name="T4" fmla="*/ 0 w 808"/>
                <a:gd name="T5" fmla="*/ 0 h 66"/>
                <a:gd name="T6" fmla="*/ 0 w 808"/>
                <a:gd name="T7" fmla="*/ 0 h 66"/>
                <a:gd name="T8" fmla="*/ 0 w 808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8"/>
                <a:gd name="T16" fmla="*/ 0 h 66"/>
                <a:gd name="T17" fmla="*/ 808 w 808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8" h="66">
                  <a:moveTo>
                    <a:pt x="808" y="0"/>
                  </a:moveTo>
                  <a:cubicBezTo>
                    <a:pt x="774" y="6"/>
                    <a:pt x="683" y="25"/>
                    <a:pt x="604" y="35"/>
                  </a:cubicBezTo>
                  <a:cubicBezTo>
                    <a:pt x="525" y="45"/>
                    <a:pt x="402" y="54"/>
                    <a:pt x="332" y="59"/>
                  </a:cubicBezTo>
                  <a:cubicBezTo>
                    <a:pt x="262" y="64"/>
                    <a:pt x="239" y="66"/>
                    <a:pt x="184" y="63"/>
                  </a:cubicBezTo>
                  <a:cubicBezTo>
                    <a:pt x="129" y="60"/>
                    <a:pt x="38" y="44"/>
                    <a:pt x="0" y="39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9" name="Freeform 70"/>
            <p:cNvSpPr>
              <a:spLocks/>
            </p:cNvSpPr>
            <p:nvPr/>
          </p:nvSpPr>
          <p:spPr bwMode="auto">
            <a:xfrm rot="20214702">
              <a:off x="517525" y="6172200"/>
              <a:ext cx="187325" cy="192088"/>
            </a:xfrm>
            <a:custGeom>
              <a:avLst/>
              <a:gdLst>
                <a:gd name="T0" fmla="*/ 0 w 441"/>
                <a:gd name="T1" fmla="*/ 0 h 471"/>
                <a:gd name="T2" fmla="*/ 0 w 441"/>
                <a:gd name="T3" fmla="*/ 0 h 471"/>
                <a:gd name="T4" fmla="*/ 0 w 441"/>
                <a:gd name="T5" fmla="*/ 0 h 471"/>
                <a:gd name="T6" fmla="*/ 0 w 441"/>
                <a:gd name="T7" fmla="*/ 0 h 4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471"/>
                <a:gd name="T14" fmla="*/ 441 w 441"/>
                <a:gd name="T15" fmla="*/ 471 h 4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471">
                  <a:moveTo>
                    <a:pt x="0" y="471"/>
                  </a:moveTo>
                  <a:cubicBezTo>
                    <a:pt x="21" y="438"/>
                    <a:pt x="73" y="342"/>
                    <a:pt x="126" y="276"/>
                  </a:cubicBezTo>
                  <a:cubicBezTo>
                    <a:pt x="179" y="210"/>
                    <a:pt x="264" y="121"/>
                    <a:pt x="316" y="75"/>
                  </a:cubicBezTo>
                  <a:cubicBezTo>
                    <a:pt x="368" y="29"/>
                    <a:pt x="415" y="16"/>
                    <a:pt x="441" y="0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20" name="Freeform 71"/>
            <p:cNvSpPr>
              <a:spLocks/>
            </p:cNvSpPr>
            <p:nvPr/>
          </p:nvSpPr>
          <p:spPr bwMode="auto">
            <a:xfrm rot="20214702">
              <a:off x="411163" y="6454775"/>
              <a:ext cx="39687" cy="65088"/>
            </a:xfrm>
            <a:custGeom>
              <a:avLst/>
              <a:gdLst>
                <a:gd name="T0" fmla="*/ 0 w 94"/>
                <a:gd name="T1" fmla="*/ 0 h 159"/>
                <a:gd name="T2" fmla="*/ 0 w 94"/>
                <a:gd name="T3" fmla="*/ 0 h 159"/>
                <a:gd name="T4" fmla="*/ 0 w 94"/>
                <a:gd name="T5" fmla="*/ 0 h 159"/>
                <a:gd name="T6" fmla="*/ 0 w 94"/>
                <a:gd name="T7" fmla="*/ 0 h 1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159"/>
                <a:gd name="T14" fmla="*/ 94 w 94"/>
                <a:gd name="T15" fmla="*/ 159 h 1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159">
                  <a:moveTo>
                    <a:pt x="94" y="0"/>
                  </a:moveTo>
                  <a:cubicBezTo>
                    <a:pt x="81" y="5"/>
                    <a:pt x="30" y="14"/>
                    <a:pt x="16" y="33"/>
                  </a:cubicBezTo>
                  <a:cubicBezTo>
                    <a:pt x="2" y="52"/>
                    <a:pt x="0" y="93"/>
                    <a:pt x="7" y="114"/>
                  </a:cubicBezTo>
                  <a:cubicBezTo>
                    <a:pt x="14" y="135"/>
                    <a:pt x="48" y="150"/>
                    <a:pt x="58" y="159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21" name="Freeform 72"/>
            <p:cNvSpPr>
              <a:spLocks/>
            </p:cNvSpPr>
            <p:nvPr/>
          </p:nvSpPr>
          <p:spPr bwMode="auto">
            <a:xfrm rot="20214702">
              <a:off x="520700" y="6543675"/>
              <a:ext cx="31750" cy="73025"/>
            </a:xfrm>
            <a:custGeom>
              <a:avLst/>
              <a:gdLst>
                <a:gd name="T0" fmla="*/ 0 w 75"/>
                <a:gd name="T1" fmla="*/ 0 h 179"/>
                <a:gd name="T2" fmla="*/ 0 w 75"/>
                <a:gd name="T3" fmla="*/ 0 h 179"/>
                <a:gd name="T4" fmla="*/ 0 w 75"/>
                <a:gd name="T5" fmla="*/ 0 h 179"/>
                <a:gd name="T6" fmla="*/ 0 60000 65536"/>
                <a:gd name="T7" fmla="*/ 0 60000 65536"/>
                <a:gd name="T8" fmla="*/ 0 60000 65536"/>
                <a:gd name="T9" fmla="*/ 0 w 75"/>
                <a:gd name="T10" fmla="*/ 0 h 179"/>
                <a:gd name="T11" fmla="*/ 75 w 75"/>
                <a:gd name="T12" fmla="*/ 179 h 1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79">
                  <a:moveTo>
                    <a:pt x="0" y="0"/>
                  </a:moveTo>
                  <a:cubicBezTo>
                    <a:pt x="8" y="28"/>
                    <a:pt x="35" y="165"/>
                    <a:pt x="47" y="172"/>
                  </a:cubicBezTo>
                  <a:cubicBezTo>
                    <a:pt x="59" y="179"/>
                    <a:pt x="69" y="72"/>
                    <a:pt x="75" y="45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</p:grpSp>
      <p:cxnSp>
        <p:nvCxnSpPr>
          <p:cNvPr id="1029" name="Straight Connector 46"/>
          <p:cNvCxnSpPr>
            <a:cxnSpLocks noChangeShapeType="1"/>
          </p:cNvCxnSpPr>
          <p:nvPr userDrawn="1"/>
        </p:nvCxnSpPr>
        <p:spPr bwMode="auto">
          <a:xfrm>
            <a:off x="682625" y="6315075"/>
            <a:ext cx="8361363" cy="0"/>
          </a:xfrm>
          <a:prstGeom prst="line">
            <a:avLst/>
          </a:prstGeom>
          <a:noFill/>
          <a:ln w="69850" cap="rnd" cmpd="thickThin" algn="ctr">
            <a:solidFill>
              <a:srgbClr val="4103BD"/>
            </a:solidFill>
            <a:round/>
            <a:headEnd/>
            <a:tailEnd type="none" w="med" len="lg"/>
          </a:ln>
        </p:spPr>
      </p:cxnSp>
      <p:sp>
        <p:nvSpPr>
          <p:cNvPr id="29" name="Text Box 13"/>
          <p:cNvSpPr txBox="1">
            <a:spLocks noChangeArrowheads="1"/>
          </p:cNvSpPr>
          <p:nvPr userDrawn="1"/>
        </p:nvSpPr>
        <p:spPr bwMode="auto">
          <a:xfrm>
            <a:off x="4191000" y="6421438"/>
            <a:ext cx="4940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 i="0" smtClean="0">
                <a:solidFill>
                  <a:srgbClr val="FFFFCC"/>
                </a:solidFill>
              </a:rPr>
              <a:t>S. R. Cranmer, CU Faculty</a:t>
            </a:r>
            <a:r>
              <a:rPr lang="en-US" sz="1400" i="0" baseline="0" smtClean="0">
                <a:solidFill>
                  <a:srgbClr val="FFFFCC"/>
                </a:solidFill>
              </a:rPr>
              <a:t> Research Talk, </a:t>
            </a:r>
            <a:r>
              <a:rPr lang="en-US" sz="1400" i="0" baseline="0" smtClean="0">
                <a:solidFill>
                  <a:srgbClr val="FFFFCC"/>
                </a:solidFill>
              </a:rPr>
              <a:t>Oct. 20, </a:t>
            </a:r>
            <a:r>
              <a:rPr lang="en-US" sz="1400" i="0" baseline="0" smtClean="0">
                <a:solidFill>
                  <a:srgbClr val="FFFFCC"/>
                </a:solidFill>
              </a:rPr>
              <a:t>2015</a:t>
            </a:r>
            <a:endParaRPr lang="el-GR" sz="1200" i="0" dirty="0">
              <a:solidFill>
                <a:srgbClr val="FFFFCC"/>
              </a:solidFill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gif"/><Relationship Id="rId7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test\My%20Documents\Presentations\HAO%20ATST%202013\cranmer_hao_granule.mpg" TargetMode="Externa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uck_nice_background.jpg"/>
          <p:cNvPicPr>
            <a:picLocks/>
          </p:cNvPicPr>
          <p:nvPr/>
        </p:nvPicPr>
        <p:blipFill rotWithShape="1">
          <a:blip r:embed="rId2" cstate="print"/>
          <a:srcRect t="3918"/>
          <a:stretch/>
        </p:blipFill>
        <p:spPr>
          <a:xfrm>
            <a:off x="0" y="0"/>
            <a:ext cx="9144000" cy="6589251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410547"/>
            <a:ext cx="7962900" cy="685800"/>
          </a:xfrm>
          <a:noFill/>
        </p:spPr>
        <p:txBody>
          <a:bodyPr anchor="t"/>
          <a:lstStyle/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4000" smtClean="0">
                <a:solidFill>
                  <a:schemeClr val="bg1"/>
                </a:solidFill>
                <a:latin typeface="Arial" charset="0"/>
                <a:cs typeface="Arial" charset="0"/>
              </a:rPr>
              <a:t>Turbulent Origins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00100" y="4945062"/>
            <a:ext cx="7543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ts val="0"/>
              </a:spcBef>
            </a:pPr>
            <a:r>
              <a:rPr lang="en-US" sz="2000" b="1" i="0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Steven R. </a:t>
            </a:r>
            <a:r>
              <a:rPr lang="en-US" sz="2000" b="1" i="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Cranmer</a:t>
            </a:r>
            <a:endParaRPr lang="en-US" sz="2000" b="1" i="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5000"/>
              </a:lnSpc>
              <a:spcBef>
                <a:spcPts val="0"/>
              </a:spcBef>
            </a:pPr>
            <a:r>
              <a:rPr lang="en-US" sz="180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University of Colorado Boulder, LASP</a:t>
            </a:r>
            <a:endParaRPr lang="en-US" sz="18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57225" y="5636147"/>
            <a:ext cx="7829550" cy="9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33363" indent="-233363" algn="ctr">
              <a:lnSpc>
                <a:spcPct val="115000"/>
              </a:lnSpc>
              <a:buAutoNum type="alphaUcPeriod"/>
            </a:pP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van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Ballegooijen</a:t>
            </a:r>
            <a:r>
              <a:rPr lang="en-US" sz="1500" b="1" i="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, L. Woolsey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A. Schiff, J. Jost, J</a:t>
            </a:r>
            <a:r>
              <a:rPr lang="en-US" sz="1500" b="1" i="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Kohl, S. Saar, M. P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Miralles,</a:t>
            </a:r>
          </a:p>
          <a:p>
            <a:pPr algn="ctr">
              <a:lnSpc>
                <a:spcPct val="115000"/>
              </a:lnSpc>
            </a:pP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Asgari-Targhi, A</a:t>
            </a:r>
            <a:r>
              <a:rPr lang="en-US" sz="1500" b="1" i="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Dupree, N. Brickhouse, D. Wilner, M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MacGregor</a:t>
            </a:r>
            <a:endParaRPr lang="en-US" sz="1500" i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90550" y="1066800"/>
            <a:ext cx="7962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4000" kern="0" smtClean="0">
                <a:solidFill>
                  <a:schemeClr val="bg1"/>
                </a:solidFill>
                <a:latin typeface="Arial" charset="0"/>
                <a:cs typeface="Arial" charset="0"/>
              </a:rPr>
              <a:t>of Solar &amp; Stellar Winds</a:t>
            </a:r>
            <a:endParaRPr lang="en-US" sz="4000" kern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8" y="4979894"/>
            <a:ext cx="864855" cy="846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7E807D"/>
              </a:clrFrom>
              <a:clrTo>
                <a:srgbClr val="7E80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70" y="4998565"/>
            <a:ext cx="694144" cy="819529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872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Magnetohydrodynamic turbulence?</a:t>
            </a:r>
            <a:endParaRPr lang="en-US" sz="3200" b="1" baseline="30000" dirty="0">
              <a:solidFill>
                <a:schemeClr val="bg1"/>
              </a:solidFill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-1828800" y="3011269"/>
            <a:ext cx="10896600" cy="3008531"/>
            <a:chOff x="-1828800" y="1600200"/>
            <a:chExt cx="10896600" cy="3008531"/>
          </a:xfrm>
        </p:grpSpPr>
        <p:sp>
          <p:nvSpPr>
            <p:cNvPr id="4" name="Freeform 9"/>
            <p:cNvSpPr>
              <a:spLocks/>
            </p:cNvSpPr>
            <p:nvPr/>
          </p:nvSpPr>
          <p:spPr bwMode="auto">
            <a:xfrm rot="5400000">
              <a:off x="4010818" y="1856582"/>
              <a:ext cx="284163" cy="1600200"/>
            </a:xfrm>
            <a:custGeom>
              <a:avLst/>
              <a:gdLst>
                <a:gd name="T0" fmla="*/ 2147483647 w 118"/>
                <a:gd name="T1" fmla="*/ 0 h 672"/>
                <a:gd name="T2" fmla="*/ 2147483647 w 118"/>
                <a:gd name="T3" fmla="*/ 2147483647 h 672"/>
                <a:gd name="T4" fmla="*/ 2147483647 w 118"/>
                <a:gd name="T5" fmla="*/ 2147483647 h 672"/>
                <a:gd name="T6" fmla="*/ 2147483647 w 118"/>
                <a:gd name="T7" fmla="*/ 2147483647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672"/>
                <a:gd name="T14" fmla="*/ 118 w 118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672">
                  <a:moveTo>
                    <a:pt x="106" y="0"/>
                  </a:moveTo>
                  <a:cubicBezTo>
                    <a:pt x="88" y="41"/>
                    <a:pt x="0" y="166"/>
                    <a:pt x="1" y="245"/>
                  </a:cubicBezTo>
                  <a:cubicBezTo>
                    <a:pt x="2" y="324"/>
                    <a:pt x="112" y="401"/>
                    <a:pt x="115" y="472"/>
                  </a:cubicBezTo>
                  <a:cubicBezTo>
                    <a:pt x="118" y="543"/>
                    <a:pt x="40" y="630"/>
                    <a:pt x="20" y="672"/>
                  </a:cubicBezTo>
                </a:path>
              </a:pathLst>
            </a:custGeom>
            <a:noFill/>
            <a:ln w="31750">
              <a:solidFill>
                <a:srgbClr val="FFFFCC"/>
              </a:solidFill>
              <a:round/>
              <a:headEnd type="arrow" w="med" len="lg"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Freeform 10"/>
            <p:cNvSpPr>
              <a:spLocks/>
            </p:cNvSpPr>
            <p:nvPr/>
          </p:nvSpPr>
          <p:spPr bwMode="auto">
            <a:xfrm rot="5400000" flipH="1" flipV="1">
              <a:off x="4245769" y="2383631"/>
              <a:ext cx="196850" cy="1220788"/>
            </a:xfrm>
            <a:custGeom>
              <a:avLst/>
              <a:gdLst>
                <a:gd name="T0" fmla="*/ 2147483647 w 118"/>
                <a:gd name="T1" fmla="*/ 0 h 672"/>
                <a:gd name="T2" fmla="*/ 2147483647 w 118"/>
                <a:gd name="T3" fmla="*/ 2147483647 h 672"/>
                <a:gd name="T4" fmla="*/ 2147483647 w 118"/>
                <a:gd name="T5" fmla="*/ 2147483647 h 672"/>
                <a:gd name="T6" fmla="*/ 2147483647 w 118"/>
                <a:gd name="T7" fmla="*/ 2147483647 h 6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8"/>
                <a:gd name="T13" fmla="*/ 0 h 672"/>
                <a:gd name="T14" fmla="*/ 118 w 118"/>
                <a:gd name="T15" fmla="*/ 672 h 6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8" h="672">
                  <a:moveTo>
                    <a:pt x="106" y="0"/>
                  </a:moveTo>
                  <a:cubicBezTo>
                    <a:pt x="88" y="41"/>
                    <a:pt x="0" y="166"/>
                    <a:pt x="1" y="245"/>
                  </a:cubicBezTo>
                  <a:cubicBezTo>
                    <a:pt x="2" y="324"/>
                    <a:pt x="112" y="401"/>
                    <a:pt x="115" y="472"/>
                  </a:cubicBezTo>
                  <a:cubicBezTo>
                    <a:pt x="118" y="543"/>
                    <a:pt x="40" y="630"/>
                    <a:pt x="20" y="672"/>
                  </a:cubicBezTo>
                </a:path>
              </a:pathLst>
            </a:custGeom>
            <a:noFill/>
            <a:ln w="28575" cap="flat">
              <a:solidFill>
                <a:srgbClr val="FF7C80"/>
              </a:solidFill>
              <a:prstDash val="solid"/>
              <a:round/>
              <a:headEnd type="arrow" w="med" len="lg"/>
              <a:tailEnd/>
            </a:ln>
          </p:spPr>
          <p:txBody>
            <a:bodyPr/>
            <a:lstStyle/>
            <a:p>
              <a:endParaRPr lang="en-US" dirty="0">
                <a:solidFill>
                  <a:srgbClr val="FF7C80"/>
                </a:solidFill>
              </a:endParaRPr>
            </a:p>
          </p:txBody>
        </p: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381000" y="1600200"/>
              <a:ext cx="23622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FFCC"/>
                  </a:solidFill>
                </a:rPr>
                <a:t>Convection </a:t>
              </a:r>
              <a:r>
                <a:rPr lang="en-US" sz="1800" b="1" dirty="0" smtClean="0">
                  <a:solidFill>
                    <a:srgbClr val="FFFFCC"/>
                  </a:solidFill>
                </a:rPr>
                <a:t>shakes &amp; braids field </a:t>
              </a:r>
              <a:r>
                <a:rPr lang="en-US" sz="1800" b="1" dirty="0">
                  <a:solidFill>
                    <a:srgbClr val="FFFFCC"/>
                  </a:solidFill>
                </a:rPr>
                <a:t>lines...</a:t>
              </a:r>
              <a:endParaRPr lang="en-US" sz="1800" b="1" baseline="-22000" dirty="0">
                <a:solidFill>
                  <a:srgbClr val="FFFFCC"/>
                </a:solidFill>
                <a:cs typeface="Times New Roman" pitchFamily="18" charset="0"/>
              </a:endParaRPr>
            </a:p>
          </p:txBody>
        </p:sp>
        <p:pic>
          <p:nvPicPr>
            <p:cNvPr id="7" name="Picture 14" descr="turb2d_barto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07930" y="1976282"/>
              <a:ext cx="2383624" cy="1997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AutoShape 16"/>
            <p:cNvSpPr>
              <a:spLocks noChangeArrowheads="1"/>
            </p:cNvSpPr>
            <p:nvPr/>
          </p:nvSpPr>
          <p:spPr bwMode="auto">
            <a:xfrm rot="10556999" flipH="1">
              <a:off x="3312735" y="2988027"/>
              <a:ext cx="2861119" cy="1103313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030" y="4995"/>
                  </a:moveTo>
                  <a:cubicBezTo>
                    <a:pt x="14595" y="3701"/>
                    <a:pt x="12732" y="2986"/>
                    <a:pt x="10800" y="2986"/>
                  </a:cubicBezTo>
                  <a:cubicBezTo>
                    <a:pt x="7532" y="2985"/>
                    <a:pt x="4609" y="5019"/>
                    <a:pt x="3473" y="8082"/>
                  </a:cubicBezTo>
                  <a:lnTo>
                    <a:pt x="674" y="7044"/>
                  </a:lnTo>
                  <a:cubicBezTo>
                    <a:pt x="2244" y="2810"/>
                    <a:pt x="6283" y="-1"/>
                    <a:pt x="10800" y="0"/>
                  </a:cubicBezTo>
                  <a:cubicBezTo>
                    <a:pt x="13470" y="0"/>
                    <a:pt x="16046" y="989"/>
                    <a:pt x="18029" y="2776"/>
                  </a:cubicBezTo>
                  <a:lnTo>
                    <a:pt x="19837" y="771"/>
                  </a:lnTo>
                  <a:lnTo>
                    <a:pt x="20144" y="6693"/>
                  </a:lnTo>
                  <a:lnTo>
                    <a:pt x="14223" y="7000"/>
                  </a:lnTo>
                  <a:lnTo>
                    <a:pt x="16030" y="4995"/>
                  </a:lnTo>
                  <a:close/>
                </a:path>
              </a:pathLst>
            </a:custGeom>
            <a:solidFill>
              <a:srgbClr val="FFFFCC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3276600" y="1600200"/>
              <a:ext cx="17526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FFCC"/>
                  </a:solidFill>
                </a:rPr>
                <a:t>Alfvén waves propagate upward...</a:t>
              </a:r>
              <a:endParaRPr lang="en-US" sz="1800" b="1" baseline="-22000" dirty="0">
                <a:solidFill>
                  <a:srgbClr val="FFFFCC"/>
                </a:solidFill>
                <a:cs typeface="Times New Roman" pitchFamily="18" charset="0"/>
              </a:endParaRP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3657600" y="3087687"/>
              <a:ext cx="175260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dirty="0">
                  <a:solidFill>
                    <a:srgbClr val="FF7C80"/>
                  </a:solidFill>
                </a:rPr>
                <a:t>partially reflect back down...</a:t>
              </a:r>
              <a:endParaRPr lang="en-US" sz="1800" b="1" baseline="-22000" dirty="0">
                <a:solidFill>
                  <a:srgbClr val="FF7C80"/>
                </a:solidFill>
                <a:cs typeface="Times New Roman" pitchFamily="18" charset="0"/>
              </a:endParaRPr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609600" y="2209800"/>
              <a:ext cx="2667000" cy="1752600"/>
              <a:chOff x="6156" y="3471739"/>
              <a:chExt cx="3346450" cy="1365250"/>
            </a:xfrm>
          </p:grpSpPr>
          <p:sp>
            <p:nvSpPr>
              <p:cNvPr id="12" name="Freeform 11"/>
              <p:cNvSpPr/>
              <p:nvPr/>
            </p:nvSpPr>
            <p:spPr bwMode="auto">
              <a:xfrm>
                <a:off x="127665" y="4036884"/>
                <a:ext cx="3220957" cy="247328"/>
              </a:xfrm>
              <a:custGeom>
                <a:avLst/>
                <a:gdLst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52488 w 2500313"/>
                  <a:gd name="connsiteY4" fmla="*/ 22621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62063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76351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5094 h 253206"/>
                  <a:gd name="connsiteX1" fmla="*/ 233363 w 2500313"/>
                  <a:gd name="connsiteY1" fmla="*/ 43656 h 253206"/>
                  <a:gd name="connsiteX2" fmla="*/ 409575 w 2500313"/>
                  <a:gd name="connsiteY2" fmla="*/ 224631 h 253206"/>
                  <a:gd name="connsiteX3" fmla="*/ 604838 w 2500313"/>
                  <a:gd name="connsiteY3" fmla="*/ 43656 h 253206"/>
                  <a:gd name="connsiteX4" fmla="*/ 842963 w 2500313"/>
                  <a:gd name="connsiteY4" fmla="*/ 243681 h 253206"/>
                  <a:gd name="connsiteX5" fmla="*/ 1042988 w 2500313"/>
                  <a:gd name="connsiteY5" fmla="*/ 43656 h 253206"/>
                  <a:gd name="connsiteX6" fmla="*/ 1276351 w 2500313"/>
                  <a:gd name="connsiteY6" fmla="*/ 229394 h 253206"/>
                  <a:gd name="connsiteX7" fmla="*/ 1485900 w 2500313"/>
                  <a:gd name="connsiteY7" fmla="*/ 34131 h 253206"/>
                  <a:gd name="connsiteX8" fmla="*/ 1728788 w 2500313"/>
                  <a:gd name="connsiteY8" fmla="*/ 248444 h 253206"/>
                  <a:gd name="connsiteX9" fmla="*/ 2000250 w 2500313"/>
                  <a:gd name="connsiteY9" fmla="*/ 5556 h 253206"/>
                  <a:gd name="connsiteX10" fmla="*/ 2200275 w 2500313"/>
                  <a:gd name="connsiteY10" fmla="*/ 215106 h 253206"/>
                  <a:gd name="connsiteX11" fmla="*/ 2414588 w 2500313"/>
                  <a:gd name="connsiteY11" fmla="*/ 38894 h 253206"/>
                  <a:gd name="connsiteX12" fmla="*/ 2500313 w 2500313"/>
                  <a:gd name="connsiteY12" fmla="*/ 15081 h 253206"/>
                  <a:gd name="connsiteX0" fmla="*/ 0 w 2500313"/>
                  <a:gd name="connsiteY0" fmla="*/ 109537 h 244475"/>
                  <a:gd name="connsiteX1" fmla="*/ 233363 w 2500313"/>
                  <a:gd name="connsiteY1" fmla="*/ 38099 h 244475"/>
                  <a:gd name="connsiteX2" fmla="*/ 409575 w 2500313"/>
                  <a:gd name="connsiteY2" fmla="*/ 219074 h 244475"/>
                  <a:gd name="connsiteX3" fmla="*/ 604838 w 2500313"/>
                  <a:gd name="connsiteY3" fmla="*/ 38099 h 244475"/>
                  <a:gd name="connsiteX4" fmla="*/ 842963 w 2500313"/>
                  <a:gd name="connsiteY4" fmla="*/ 238124 h 244475"/>
                  <a:gd name="connsiteX5" fmla="*/ 1042988 w 2500313"/>
                  <a:gd name="connsiteY5" fmla="*/ 38099 h 244475"/>
                  <a:gd name="connsiteX6" fmla="*/ 1276351 w 2500313"/>
                  <a:gd name="connsiteY6" fmla="*/ 223837 h 244475"/>
                  <a:gd name="connsiteX7" fmla="*/ 1485900 w 2500313"/>
                  <a:gd name="connsiteY7" fmla="*/ 28574 h 244475"/>
                  <a:gd name="connsiteX8" fmla="*/ 1728788 w 2500313"/>
                  <a:gd name="connsiteY8" fmla="*/ 242887 h 244475"/>
                  <a:gd name="connsiteX9" fmla="*/ 1976438 w 2500313"/>
                  <a:gd name="connsiteY9" fmla="*/ 19049 h 244475"/>
                  <a:gd name="connsiteX10" fmla="*/ 2200275 w 2500313"/>
                  <a:gd name="connsiteY10" fmla="*/ 209549 h 244475"/>
                  <a:gd name="connsiteX11" fmla="*/ 2414588 w 2500313"/>
                  <a:gd name="connsiteY11" fmla="*/ 33337 h 244475"/>
                  <a:gd name="connsiteX12" fmla="*/ 2500313 w 2500313"/>
                  <a:gd name="connsiteY12" fmla="*/ 9524 h 244475"/>
                  <a:gd name="connsiteX0" fmla="*/ 0 w 2500313"/>
                  <a:gd name="connsiteY0" fmla="*/ 113506 h 248444"/>
                  <a:gd name="connsiteX1" fmla="*/ 233363 w 2500313"/>
                  <a:gd name="connsiteY1" fmla="*/ 42068 h 248444"/>
                  <a:gd name="connsiteX2" fmla="*/ 409575 w 2500313"/>
                  <a:gd name="connsiteY2" fmla="*/ 223043 h 248444"/>
                  <a:gd name="connsiteX3" fmla="*/ 604838 w 2500313"/>
                  <a:gd name="connsiteY3" fmla="*/ 42068 h 248444"/>
                  <a:gd name="connsiteX4" fmla="*/ 842963 w 2500313"/>
                  <a:gd name="connsiteY4" fmla="*/ 242093 h 248444"/>
                  <a:gd name="connsiteX5" fmla="*/ 1042988 w 2500313"/>
                  <a:gd name="connsiteY5" fmla="*/ 42068 h 248444"/>
                  <a:gd name="connsiteX6" fmla="*/ 1276351 w 2500313"/>
                  <a:gd name="connsiteY6" fmla="*/ 227806 h 248444"/>
                  <a:gd name="connsiteX7" fmla="*/ 1485900 w 2500313"/>
                  <a:gd name="connsiteY7" fmla="*/ 32543 h 248444"/>
                  <a:gd name="connsiteX8" fmla="*/ 1728788 w 2500313"/>
                  <a:gd name="connsiteY8" fmla="*/ 246856 h 248444"/>
                  <a:gd name="connsiteX9" fmla="*/ 1976438 w 2500313"/>
                  <a:gd name="connsiteY9" fmla="*/ 23018 h 248444"/>
                  <a:gd name="connsiteX10" fmla="*/ 2176463 w 2500313"/>
                  <a:gd name="connsiteY10" fmla="*/ 237331 h 248444"/>
                  <a:gd name="connsiteX11" fmla="*/ 2414588 w 2500313"/>
                  <a:gd name="connsiteY11" fmla="*/ 37306 h 248444"/>
                  <a:gd name="connsiteX12" fmla="*/ 2500313 w 2500313"/>
                  <a:gd name="connsiteY12" fmla="*/ 13493 h 248444"/>
                  <a:gd name="connsiteX0" fmla="*/ 0 w 2500313"/>
                  <a:gd name="connsiteY0" fmla="*/ 125413 h 260351"/>
                  <a:gd name="connsiteX1" fmla="*/ 233363 w 2500313"/>
                  <a:gd name="connsiteY1" fmla="*/ 53975 h 260351"/>
                  <a:gd name="connsiteX2" fmla="*/ 409575 w 2500313"/>
                  <a:gd name="connsiteY2" fmla="*/ 234950 h 260351"/>
                  <a:gd name="connsiteX3" fmla="*/ 604838 w 2500313"/>
                  <a:gd name="connsiteY3" fmla="*/ 53975 h 260351"/>
                  <a:gd name="connsiteX4" fmla="*/ 842963 w 2500313"/>
                  <a:gd name="connsiteY4" fmla="*/ 254000 h 260351"/>
                  <a:gd name="connsiteX5" fmla="*/ 1042988 w 2500313"/>
                  <a:gd name="connsiteY5" fmla="*/ 53975 h 260351"/>
                  <a:gd name="connsiteX6" fmla="*/ 1276351 w 2500313"/>
                  <a:gd name="connsiteY6" fmla="*/ 239713 h 260351"/>
                  <a:gd name="connsiteX7" fmla="*/ 1485900 w 2500313"/>
                  <a:gd name="connsiteY7" fmla="*/ 44450 h 260351"/>
                  <a:gd name="connsiteX8" fmla="*/ 1728788 w 2500313"/>
                  <a:gd name="connsiteY8" fmla="*/ 258763 h 260351"/>
                  <a:gd name="connsiteX9" fmla="*/ 1976438 w 2500313"/>
                  <a:gd name="connsiteY9" fmla="*/ 34925 h 260351"/>
                  <a:gd name="connsiteX10" fmla="*/ 2414588 w 2500313"/>
                  <a:gd name="connsiteY10" fmla="*/ 49213 h 260351"/>
                  <a:gd name="connsiteX11" fmla="*/ 2500313 w 2500313"/>
                  <a:gd name="connsiteY11" fmla="*/ 25400 h 260351"/>
                  <a:gd name="connsiteX0" fmla="*/ 0 w 2500313"/>
                  <a:gd name="connsiteY0" fmla="*/ 125413 h 292894"/>
                  <a:gd name="connsiteX1" fmla="*/ 233363 w 2500313"/>
                  <a:gd name="connsiteY1" fmla="*/ 53975 h 292894"/>
                  <a:gd name="connsiteX2" fmla="*/ 409575 w 2500313"/>
                  <a:gd name="connsiteY2" fmla="*/ 234950 h 292894"/>
                  <a:gd name="connsiteX3" fmla="*/ 604838 w 2500313"/>
                  <a:gd name="connsiteY3" fmla="*/ 53975 h 292894"/>
                  <a:gd name="connsiteX4" fmla="*/ 842963 w 2500313"/>
                  <a:gd name="connsiteY4" fmla="*/ 254000 h 292894"/>
                  <a:gd name="connsiteX5" fmla="*/ 1042988 w 2500313"/>
                  <a:gd name="connsiteY5" fmla="*/ 53975 h 292894"/>
                  <a:gd name="connsiteX6" fmla="*/ 1276351 w 2500313"/>
                  <a:gd name="connsiteY6" fmla="*/ 239713 h 292894"/>
                  <a:gd name="connsiteX7" fmla="*/ 1728788 w 2500313"/>
                  <a:gd name="connsiteY7" fmla="*/ 258763 h 292894"/>
                  <a:gd name="connsiteX8" fmla="*/ 1976438 w 2500313"/>
                  <a:gd name="connsiteY8" fmla="*/ 34925 h 292894"/>
                  <a:gd name="connsiteX9" fmla="*/ 2414588 w 2500313"/>
                  <a:gd name="connsiteY9" fmla="*/ 49213 h 292894"/>
                  <a:gd name="connsiteX10" fmla="*/ 2500313 w 2500313"/>
                  <a:gd name="connsiteY10" fmla="*/ 25400 h 292894"/>
                  <a:gd name="connsiteX0" fmla="*/ 0 w 2414588"/>
                  <a:gd name="connsiteY0" fmla="*/ 125413 h 292894"/>
                  <a:gd name="connsiteX1" fmla="*/ 233363 w 2414588"/>
                  <a:gd name="connsiteY1" fmla="*/ 53975 h 292894"/>
                  <a:gd name="connsiteX2" fmla="*/ 409575 w 2414588"/>
                  <a:gd name="connsiteY2" fmla="*/ 234950 h 292894"/>
                  <a:gd name="connsiteX3" fmla="*/ 604838 w 2414588"/>
                  <a:gd name="connsiteY3" fmla="*/ 53975 h 292894"/>
                  <a:gd name="connsiteX4" fmla="*/ 842963 w 2414588"/>
                  <a:gd name="connsiteY4" fmla="*/ 254000 h 292894"/>
                  <a:gd name="connsiteX5" fmla="*/ 1042988 w 2414588"/>
                  <a:gd name="connsiteY5" fmla="*/ 53975 h 292894"/>
                  <a:gd name="connsiteX6" fmla="*/ 1276351 w 2414588"/>
                  <a:gd name="connsiteY6" fmla="*/ 239713 h 292894"/>
                  <a:gd name="connsiteX7" fmla="*/ 1728788 w 2414588"/>
                  <a:gd name="connsiteY7" fmla="*/ 258763 h 292894"/>
                  <a:gd name="connsiteX8" fmla="*/ 1976438 w 2414588"/>
                  <a:gd name="connsiteY8" fmla="*/ 34925 h 292894"/>
                  <a:gd name="connsiteX9" fmla="*/ 2414588 w 2414588"/>
                  <a:gd name="connsiteY9" fmla="*/ 49213 h 292894"/>
                  <a:gd name="connsiteX0" fmla="*/ 0 w 2414588"/>
                  <a:gd name="connsiteY0" fmla="*/ 89694 h 254794"/>
                  <a:gd name="connsiteX1" fmla="*/ 233363 w 2414588"/>
                  <a:gd name="connsiteY1" fmla="*/ 18256 h 254794"/>
                  <a:gd name="connsiteX2" fmla="*/ 409575 w 2414588"/>
                  <a:gd name="connsiteY2" fmla="*/ 199231 h 254794"/>
                  <a:gd name="connsiteX3" fmla="*/ 604838 w 2414588"/>
                  <a:gd name="connsiteY3" fmla="*/ 18256 h 254794"/>
                  <a:gd name="connsiteX4" fmla="*/ 842963 w 2414588"/>
                  <a:gd name="connsiteY4" fmla="*/ 218281 h 254794"/>
                  <a:gd name="connsiteX5" fmla="*/ 1042988 w 2414588"/>
                  <a:gd name="connsiteY5" fmla="*/ 18256 h 254794"/>
                  <a:gd name="connsiteX6" fmla="*/ 1276351 w 2414588"/>
                  <a:gd name="connsiteY6" fmla="*/ 203994 h 254794"/>
                  <a:gd name="connsiteX7" fmla="*/ 1728788 w 2414588"/>
                  <a:gd name="connsiteY7" fmla="*/ 223044 h 254794"/>
                  <a:gd name="connsiteX8" fmla="*/ 2414588 w 2414588"/>
                  <a:gd name="connsiteY8" fmla="*/ 13494 h 2547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409575 w 2414588"/>
                  <a:gd name="connsiteY2" fmla="*/ 211931 h 267494"/>
                  <a:gd name="connsiteX3" fmla="*/ 604838 w 2414588"/>
                  <a:gd name="connsiteY3" fmla="*/ 30956 h 267494"/>
                  <a:gd name="connsiteX4" fmla="*/ 1042988 w 2414588"/>
                  <a:gd name="connsiteY4" fmla="*/ 30956 h 267494"/>
                  <a:gd name="connsiteX5" fmla="*/ 1276351 w 2414588"/>
                  <a:gd name="connsiteY5" fmla="*/ 216694 h 267494"/>
                  <a:gd name="connsiteX6" fmla="*/ 1728788 w 2414588"/>
                  <a:gd name="connsiteY6" fmla="*/ 235744 h 267494"/>
                  <a:gd name="connsiteX7" fmla="*/ 2414588 w 2414588"/>
                  <a:gd name="connsiteY7" fmla="*/ 26194 h 2674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604838 w 2414588"/>
                  <a:gd name="connsiteY2" fmla="*/ 30956 h 267494"/>
                  <a:gd name="connsiteX3" fmla="*/ 1042988 w 2414588"/>
                  <a:gd name="connsiteY3" fmla="*/ 30956 h 267494"/>
                  <a:gd name="connsiteX4" fmla="*/ 1276351 w 2414588"/>
                  <a:gd name="connsiteY4" fmla="*/ 216694 h 267494"/>
                  <a:gd name="connsiteX5" fmla="*/ 1728788 w 2414588"/>
                  <a:gd name="connsiteY5" fmla="*/ 235744 h 267494"/>
                  <a:gd name="connsiteX6" fmla="*/ 2414588 w 2414588"/>
                  <a:gd name="connsiteY6" fmla="*/ 26194 h 267494"/>
                  <a:gd name="connsiteX0" fmla="*/ 0 w 2414588"/>
                  <a:gd name="connsiteY0" fmla="*/ 105569 h 239713"/>
                  <a:gd name="connsiteX1" fmla="*/ 233363 w 2414588"/>
                  <a:gd name="connsiteY1" fmla="*/ 34131 h 239713"/>
                  <a:gd name="connsiteX2" fmla="*/ 604838 w 2414588"/>
                  <a:gd name="connsiteY2" fmla="*/ 34131 h 239713"/>
                  <a:gd name="connsiteX3" fmla="*/ 1042988 w 2414588"/>
                  <a:gd name="connsiteY3" fmla="*/ 34131 h 239713"/>
                  <a:gd name="connsiteX4" fmla="*/ 1728788 w 2414588"/>
                  <a:gd name="connsiteY4" fmla="*/ 238919 h 239713"/>
                  <a:gd name="connsiteX5" fmla="*/ 2414588 w 2414588"/>
                  <a:gd name="connsiteY5" fmla="*/ 29369 h 239713"/>
                  <a:gd name="connsiteX0" fmla="*/ 0 w 2414588"/>
                  <a:gd name="connsiteY0" fmla="*/ 90488 h 224632"/>
                  <a:gd name="connsiteX1" fmla="*/ 233363 w 2414588"/>
                  <a:gd name="connsiteY1" fmla="*/ 19050 h 224632"/>
                  <a:gd name="connsiteX2" fmla="*/ 1009650 w 2414588"/>
                  <a:gd name="connsiteY2" fmla="*/ 204788 h 224632"/>
                  <a:gd name="connsiteX3" fmla="*/ 1042988 w 2414588"/>
                  <a:gd name="connsiteY3" fmla="*/ 19050 h 224632"/>
                  <a:gd name="connsiteX4" fmla="*/ 1728788 w 2414588"/>
                  <a:gd name="connsiteY4" fmla="*/ 223838 h 224632"/>
                  <a:gd name="connsiteX5" fmla="*/ 2414588 w 2414588"/>
                  <a:gd name="connsiteY5" fmla="*/ 14288 h 224632"/>
                  <a:gd name="connsiteX0" fmla="*/ 0 w 2414588"/>
                  <a:gd name="connsiteY0" fmla="*/ 133351 h 267495"/>
                  <a:gd name="connsiteX1" fmla="*/ 781050 w 2414588"/>
                  <a:gd name="connsiteY1" fmla="*/ 19050 h 267495"/>
                  <a:gd name="connsiteX2" fmla="*/ 1009650 w 2414588"/>
                  <a:gd name="connsiteY2" fmla="*/ 247651 h 267495"/>
                  <a:gd name="connsiteX3" fmla="*/ 1042988 w 2414588"/>
                  <a:gd name="connsiteY3" fmla="*/ 61913 h 267495"/>
                  <a:gd name="connsiteX4" fmla="*/ 1728788 w 2414588"/>
                  <a:gd name="connsiteY4" fmla="*/ 266701 h 267495"/>
                  <a:gd name="connsiteX5" fmla="*/ 2414588 w 2414588"/>
                  <a:gd name="connsiteY5" fmla="*/ 57151 h 267495"/>
                  <a:gd name="connsiteX0" fmla="*/ 0 w 1728788"/>
                  <a:gd name="connsiteY0" fmla="*/ 133351 h 267495"/>
                  <a:gd name="connsiteX1" fmla="*/ 781050 w 1728788"/>
                  <a:gd name="connsiteY1" fmla="*/ 19050 h 267495"/>
                  <a:gd name="connsiteX2" fmla="*/ 1009650 w 1728788"/>
                  <a:gd name="connsiteY2" fmla="*/ 247651 h 267495"/>
                  <a:gd name="connsiteX3" fmla="*/ 1042988 w 1728788"/>
                  <a:gd name="connsiteY3" fmla="*/ 61913 h 267495"/>
                  <a:gd name="connsiteX4" fmla="*/ 1728788 w 1728788"/>
                  <a:gd name="connsiteY4" fmla="*/ 266701 h 267495"/>
                  <a:gd name="connsiteX0" fmla="*/ 0 w 3105150"/>
                  <a:gd name="connsiteY0" fmla="*/ 133351 h 281782"/>
                  <a:gd name="connsiteX1" fmla="*/ 781050 w 3105150"/>
                  <a:gd name="connsiteY1" fmla="*/ 19050 h 281782"/>
                  <a:gd name="connsiteX2" fmla="*/ 1009650 w 3105150"/>
                  <a:gd name="connsiteY2" fmla="*/ 247651 h 281782"/>
                  <a:gd name="connsiteX3" fmla="*/ 1042988 w 3105150"/>
                  <a:gd name="connsiteY3" fmla="*/ 61913 h 281782"/>
                  <a:gd name="connsiteX4" fmla="*/ 2990850 w 3105150"/>
                  <a:gd name="connsiteY4" fmla="*/ 247651 h 281782"/>
                  <a:gd name="connsiteX5" fmla="*/ 1728788 w 3105150"/>
                  <a:gd name="connsiteY5" fmla="*/ 266701 h 281782"/>
                  <a:gd name="connsiteX0" fmla="*/ 0 w 3315493"/>
                  <a:gd name="connsiteY0" fmla="*/ 133351 h 552450"/>
                  <a:gd name="connsiteX1" fmla="*/ 781050 w 3315493"/>
                  <a:gd name="connsiteY1" fmla="*/ 19050 h 552450"/>
                  <a:gd name="connsiteX2" fmla="*/ 1009650 w 3315493"/>
                  <a:gd name="connsiteY2" fmla="*/ 247651 h 552450"/>
                  <a:gd name="connsiteX3" fmla="*/ 1042988 w 3315493"/>
                  <a:gd name="connsiteY3" fmla="*/ 61913 h 552450"/>
                  <a:gd name="connsiteX4" fmla="*/ 2990850 w 3315493"/>
                  <a:gd name="connsiteY4" fmla="*/ 247651 h 552450"/>
                  <a:gd name="connsiteX5" fmla="*/ 2990850 w 3315493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009650 w 3130550"/>
                  <a:gd name="connsiteY2" fmla="*/ 247651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771650 w 3130550"/>
                  <a:gd name="connsiteY2" fmla="*/ 247650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2990850"/>
                  <a:gd name="connsiteY0" fmla="*/ 133351 h 247651"/>
                  <a:gd name="connsiteX1" fmla="*/ 781050 w 2990850"/>
                  <a:gd name="connsiteY1" fmla="*/ 19050 h 247651"/>
                  <a:gd name="connsiteX2" fmla="*/ 1771650 w 2990850"/>
                  <a:gd name="connsiteY2" fmla="*/ 247650 h 247651"/>
                  <a:gd name="connsiteX3" fmla="*/ 2152650 w 2990850"/>
                  <a:gd name="connsiteY3" fmla="*/ 19050 h 247651"/>
                  <a:gd name="connsiteX4" fmla="*/ 2990850 w 2990850"/>
                  <a:gd name="connsiteY4" fmla="*/ 247651 h 247651"/>
                  <a:gd name="connsiteX0" fmla="*/ 0 w 2152650"/>
                  <a:gd name="connsiteY0" fmla="*/ 133351 h 247650"/>
                  <a:gd name="connsiteX1" fmla="*/ 781050 w 2152650"/>
                  <a:gd name="connsiteY1" fmla="*/ 19050 h 247650"/>
                  <a:gd name="connsiteX2" fmla="*/ 1771650 w 2152650"/>
                  <a:gd name="connsiteY2" fmla="*/ 247650 h 247650"/>
                  <a:gd name="connsiteX3" fmla="*/ 2152650 w 2152650"/>
                  <a:gd name="connsiteY3" fmla="*/ 19050 h 247650"/>
                  <a:gd name="connsiteX0" fmla="*/ 0 w 3219450"/>
                  <a:gd name="connsiteY0" fmla="*/ 133351 h 247650"/>
                  <a:gd name="connsiteX1" fmla="*/ 781050 w 3219450"/>
                  <a:gd name="connsiteY1" fmla="*/ 19050 h 247650"/>
                  <a:gd name="connsiteX2" fmla="*/ 1771650 w 3219450"/>
                  <a:gd name="connsiteY2" fmla="*/ 247650 h 247650"/>
                  <a:gd name="connsiteX3" fmla="*/ 3219450 w 3219450"/>
                  <a:gd name="connsiteY3" fmla="*/ 19051 h 247650"/>
                  <a:gd name="connsiteX0" fmla="*/ 0 w 3219450"/>
                  <a:gd name="connsiteY0" fmla="*/ 133351 h 247651"/>
                  <a:gd name="connsiteX1" fmla="*/ 781050 w 3219450"/>
                  <a:gd name="connsiteY1" fmla="*/ 19050 h 247651"/>
                  <a:gd name="connsiteX2" fmla="*/ 2000250 w 3219450"/>
                  <a:gd name="connsiteY2" fmla="*/ 247651 h 247651"/>
                  <a:gd name="connsiteX3" fmla="*/ 3219450 w 3219450"/>
                  <a:gd name="connsiteY3" fmla="*/ 19051 h 24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19450" h="247651">
                    <a:moveTo>
                      <a:pt x="0" y="133351"/>
                    </a:moveTo>
                    <a:cubicBezTo>
                      <a:pt x="82550" y="88504"/>
                      <a:pt x="447675" y="0"/>
                      <a:pt x="781050" y="19050"/>
                    </a:cubicBezTo>
                    <a:cubicBezTo>
                      <a:pt x="1114425" y="38100"/>
                      <a:pt x="1593850" y="247651"/>
                      <a:pt x="2000250" y="247651"/>
                    </a:cubicBezTo>
                    <a:cubicBezTo>
                      <a:pt x="2406650" y="247651"/>
                      <a:pt x="3016250" y="19051"/>
                      <a:pt x="3219450" y="19051"/>
                    </a:cubicBezTo>
                  </a:path>
                </a:pathLst>
              </a:custGeom>
              <a:ln w="22225">
                <a:solidFill>
                  <a:srgbClr val="FF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 rot="21195033">
                <a:off x="14124" y="3471739"/>
                <a:ext cx="3338482" cy="272061"/>
              </a:xfrm>
              <a:custGeom>
                <a:avLst/>
                <a:gdLst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52488 w 2500313"/>
                  <a:gd name="connsiteY4" fmla="*/ 22621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62063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76351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5094 h 253206"/>
                  <a:gd name="connsiteX1" fmla="*/ 233363 w 2500313"/>
                  <a:gd name="connsiteY1" fmla="*/ 43656 h 253206"/>
                  <a:gd name="connsiteX2" fmla="*/ 409575 w 2500313"/>
                  <a:gd name="connsiteY2" fmla="*/ 224631 h 253206"/>
                  <a:gd name="connsiteX3" fmla="*/ 604838 w 2500313"/>
                  <a:gd name="connsiteY3" fmla="*/ 43656 h 253206"/>
                  <a:gd name="connsiteX4" fmla="*/ 842963 w 2500313"/>
                  <a:gd name="connsiteY4" fmla="*/ 243681 h 253206"/>
                  <a:gd name="connsiteX5" fmla="*/ 1042988 w 2500313"/>
                  <a:gd name="connsiteY5" fmla="*/ 43656 h 253206"/>
                  <a:gd name="connsiteX6" fmla="*/ 1276351 w 2500313"/>
                  <a:gd name="connsiteY6" fmla="*/ 229394 h 253206"/>
                  <a:gd name="connsiteX7" fmla="*/ 1485900 w 2500313"/>
                  <a:gd name="connsiteY7" fmla="*/ 34131 h 253206"/>
                  <a:gd name="connsiteX8" fmla="*/ 1728788 w 2500313"/>
                  <a:gd name="connsiteY8" fmla="*/ 248444 h 253206"/>
                  <a:gd name="connsiteX9" fmla="*/ 2000250 w 2500313"/>
                  <a:gd name="connsiteY9" fmla="*/ 5556 h 253206"/>
                  <a:gd name="connsiteX10" fmla="*/ 2200275 w 2500313"/>
                  <a:gd name="connsiteY10" fmla="*/ 215106 h 253206"/>
                  <a:gd name="connsiteX11" fmla="*/ 2414588 w 2500313"/>
                  <a:gd name="connsiteY11" fmla="*/ 38894 h 253206"/>
                  <a:gd name="connsiteX12" fmla="*/ 2500313 w 2500313"/>
                  <a:gd name="connsiteY12" fmla="*/ 15081 h 253206"/>
                  <a:gd name="connsiteX0" fmla="*/ 0 w 2500313"/>
                  <a:gd name="connsiteY0" fmla="*/ 109537 h 244475"/>
                  <a:gd name="connsiteX1" fmla="*/ 233363 w 2500313"/>
                  <a:gd name="connsiteY1" fmla="*/ 38099 h 244475"/>
                  <a:gd name="connsiteX2" fmla="*/ 409575 w 2500313"/>
                  <a:gd name="connsiteY2" fmla="*/ 219074 h 244475"/>
                  <a:gd name="connsiteX3" fmla="*/ 604838 w 2500313"/>
                  <a:gd name="connsiteY3" fmla="*/ 38099 h 244475"/>
                  <a:gd name="connsiteX4" fmla="*/ 842963 w 2500313"/>
                  <a:gd name="connsiteY4" fmla="*/ 238124 h 244475"/>
                  <a:gd name="connsiteX5" fmla="*/ 1042988 w 2500313"/>
                  <a:gd name="connsiteY5" fmla="*/ 38099 h 244475"/>
                  <a:gd name="connsiteX6" fmla="*/ 1276351 w 2500313"/>
                  <a:gd name="connsiteY6" fmla="*/ 223837 h 244475"/>
                  <a:gd name="connsiteX7" fmla="*/ 1485900 w 2500313"/>
                  <a:gd name="connsiteY7" fmla="*/ 28574 h 244475"/>
                  <a:gd name="connsiteX8" fmla="*/ 1728788 w 2500313"/>
                  <a:gd name="connsiteY8" fmla="*/ 242887 h 244475"/>
                  <a:gd name="connsiteX9" fmla="*/ 1976438 w 2500313"/>
                  <a:gd name="connsiteY9" fmla="*/ 19049 h 244475"/>
                  <a:gd name="connsiteX10" fmla="*/ 2200275 w 2500313"/>
                  <a:gd name="connsiteY10" fmla="*/ 209549 h 244475"/>
                  <a:gd name="connsiteX11" fmla="*/ 2414588 w 2500313"/>
                  <a:gd name="connsiteY11" fmla="*/ 33337 h 244475"/>
                  <a:gd name="connsiteX12" fmla="*/ 2500313 w 2500313"/>
                  <a:gd name="connsiteY12" fmla="*/ 9524 h 244475"/>
                  <a:gd name="connsiteX0" fmla="*/ 0 w 2500313"/>
                  <a:gd name="connsiteY0" fmla="*/ 113506 h 248444"/>
                  <a:gd name="connsiteX1" fmla="*/ 233363 w 2500313"/>
                  <a:gd name="connsiteY1" fmla="*/ 42068 h 248444"/>
                  <a:gd name="connsiteX2" fmla="*/ 409575 w 2500313"/>
                  <a:gd name="connsiteY2" fmla="*/ 223043 h 248444"/>
                  <a:gd name="connsiteX3" fmla="*/ 604838 w 2500313"/>
                  <a:gd name="connsiteY3" fmla="*/ 42068 h 248444"/>
                  <a:gd name="connsiteX4" fmla="*/ 842963 w 2500313"/>
                  <a:gd name="connsiteY4" fmla="*/ 242093 h 248444"/>
                  <a:gd name="connsiteX5" fmla="*/ 1042988 w 2500313"/>
                  <a:gd name="connsiteY5" fmla="*/ 42068 h 248444"/>
                  <a:gd name="connsiteX6" fmla="*/ 1276351 w 2500313"/>
                  <a:gd name="connsiteY6" fmla="*/ 227806 h 248444"/>
                  <a:gd name="connsiteX7" fmla="*/ 1485900 w 2500313"/>
                  <a:gd name="connsiteY7" fmla="*/ 32543 h 248444"/>
                  <a:gd name="connsiteX8" fmla="*/ 1728788 w 2500313"/>
                  <a:gd name="connsiteY8" fmla="*/ 246856 h 248444"/>
                  <a:gd name="connsiteX9" fmla="*/ 1976438 w 2500313"/>
                  <a:gd name="connsiteY9" fmla="*/ 23018 h 248444"/>
                  <a:gd name="connsiteX10" fmla="*/ 2176463 w 2500313"/>
                  <a:gd name="connsiteY10" fmla="*/ 237331 h 248444"/>
                  <a:gd name="connsiteX11" fmla="*/ 2414588 w 2500313"/>
                  <a:gd name="connsiteY11" fmla="*/ 37306 h 248444"/>
                  <a:gd name="connsiteX12" fmla="*/ 2500313 w 2500313"/>
                  <a:gd name="connsiteY12" fmla="*/ 13493 h 248444"/>
                  <a:gd name="connsiteX0" fmla="*/ 0 w 2500313"/>
                  <a:gd name="connsiteY0" fmla="*/ 125413 h 260351"/>
                  <a:gd name="connsiteX1" fmla="*/ 233363 w 2500313"/>
                  <a:gd name="connsiteY1" fmla="*/ 53975 h 260351"/>
                  <a:gd name="connsiteX2" fmla="*/ 409575 w 2500313"/>
                  <a:gd name="connsiteY2" fmla="*/ 234950 h 260351"/>
                  <a:gd name="connsiteX3" fmla="*/ 604838 w 2500313"/>
                  <a:gd name="connsiteY3" fmla="*/ 53975 h 260351"/>
                  <a:gd name="connsiteX4" fmla="*/ 842963 w 2500313"/>
                  <a:gd name="connsiteY4" fmla="*/ 254000 h 260351"/>
                  <a:gd name="connsiteX5" fmla="*/ 1042988 w 2500313"/>
                  <a:gd name="connsiteY5" fmla="*/ 53975 h 260351"/>
                  <a:gd name="connsiteX6" fmla="*/ 1276351 w 2500313"/>
                  <a:gd name="connsiteY6" fmla="*/ 239713 h 260351"/>
                  <a:gd name="connsiteX7" fmla="*/ 1485900 w 2500313"/>
                  <a:gd name="connsiteY7" fmla="*/ 44450 h 260351"/>
                  <a:gd name="connsiteX8" fmla="*/ 1728788 w 2500313"/>
                  <a:gd name="connsiteY8" fmla="*/ 258763 h 260351"/>
                  <a:gd name="connsiteX9" fmla="*/ 1976438 w 2500313"/>
                  <a:gd name="connsiteY9" fmla="*/ 34925 h 260351"/>
                  <a:gd name="connsiteX10" fmla="*/ 2414588 w 2500313"/>
                  <a:gd name="connsiteY10" fmla="*/ 49213 h 260351"/>
                  <a:gd name="connsiteX11" fmla="*/ 2500313 w 2500313"/>
                  <a:gd name="connsiteY11" fmla="*/ 25400 h 260351"/>
                  <a:gd name="connsiteX0" fmla="*/ 0 w 2500313"/>
                  <a:gd name="connsiteY0" fmla="*/ 125413 h 292894"/>
                  <a:gd name="connsiteX1" fmla="*/ 233363 w 2500313"/>
                  <a:gd name="connsiteY1" fmla="*/ 53975 h 292894"/>
                  <a:gd name="connsiteX2" fmla="*/ 409575 w 2500313"/>
                  <a:gd name="connsiteY2" fmla="*/ 234950 h 292894"/>
                  <a:gd name="connsiteX3" fmla="*/ 604838 w 2500313"/>
                  <a:gd name="connsiteY3" fmla="*/ 53975 h 292894"/>
                  <a:gd name="connsiteX4" fmla="*/ 842963 w 2500313"/>
                  <a:gd name="connsiteY4" fmla="*/ 254000 h 292894"/>
                  <a:gd name="connsiteX5" fmla="*/ 1042988 w 2500313"/>
                  <a:gd name="connsiteY5" fmla="*/ 53975 h 292894"/>
                  <a:gd name="connsiteX6" fmla="*/ 1276351 w 2500313"/>
                  <a:gd name="connsiteY6" fmla="*/ 239713 h 292894"/>
                  <a:gd name="connsiteX7" fmla="*/ 1728788 w 2500313"/>
                  <a:gd name="connsiteY7" fmla="*/ 258763 h 292894"/>
                  <a:gd name="connsiteX8" fmla="*/ 1976438 w 2500313"/>
                  <a:gd name="connsiteY8" fmla="*/ 34925 h 292894"/>
                  <a:gd name="connsiteX9" fmla="*/ 2414588 w 2500313"/>
                  <a:gd name="connsiteY9" fmla="*/ 49213 h 292894"/>
                  <a:gd name="connsiteX10" fmla="*/ 2500313 w 2500313"/>
                  <a:gd name="connsiteY10" fmla="*/ 25400 h 292894"/>
                  <a:gd name="connsiteX0" fmla="*/ 0 w 2414588"/>
                  <a:gd name="connsiteY0" fmla="*/ 125413 h 292894"/>
                  <a:gd name="connsiteX1" fmla="*/ 233363 w 2414588"/>
                  <a:gd name="connsiteY1" fmla="*/ 53975 h 292894"/>
                  <a:gd name="connsiteX2" fmla="*/ 409575 w 2414588"/>
                  <a:gd name="connsiteY2" fmla="*/ 234950 h 292894"/>
                  <a:gd name="connsiteX3" fmla="*/ 604838 w 2414588"/>
                  <a:gd name="connsiteY3" fmla="*/ 53975 h 292894"/>
                  <a:gd name="connsiteX4" fmla="*/ 842963 w 2414588"/>
                  <a:gd name="connsiteY4" fmla="*/ 254000 h 292894"/>
                  <a:gd name="connsiteX5" fmla="*/ 1042988 w 2414588"/>
                  <a:gd name="connsiteY5" fmla="*/ 53975 h 292894"/>
                  <a:gd name="connsiteX6" fmla="*/ 1276351 w 2414588"/>
                  <a:gd name="connsiteY6" fmla="*/ 239713 h 292894"/>
                  <a:gd name="connsiteX7" fmla="*/ 1728788 w 2414588"/>
                  <a:gd name="connsiteY7" fmla="*/ 258763 h 292894"/>
                  <a:gd name="connsiteX8" fmla="*/ 1976438 w 2414588"/>
                  <a:gd name="connsiteY8" fmla="*/ 34925 h 292894"/>
                  <a:gd name="connsiteX9" fmla="*/ 2414588 w 2414588"/>
                  <a:gd name="connsiteY9" fmla="*/ 49213 h 292894"/>
                  <a:gd name="connsiteX0" fmla="*/ 0 w 2414588"/>
                  <a:gd name="connsiteY0" fmla="*/ 89694 h 254794"/>
                  <a:gd name="connsiteX1" fmla="*/ 233363 w 2414588"/>
                  <a:gd name="connsiteY1" fmla="*/ 18256 h 254794"/>
                  <a:gd name="connsiteX2" fmla="*/ 409575 w 2414588"/>
                  <a:gd name="connsiteY2" fmla="*/ 199231 h 254794"/>
                  <a:gd name="connsiteX3" fmla="*/ 604838 w 2414588"/>
                  <a:gd name="connsiteY3" fmla="*/ 18256 h 254794"/>
                  <a:gd name="connsiteX4" fmla="*/ 842963 w 2414588"/>
                  <a:gd name="connsiteY4" fmla="*/ 218281 h 254794"/>
                  <a:gd name="connsiteX5" fmla="*/ 1042988 w 2414588"/>
                  <a:gd name="connsiteY5" fmla="*/ 18256 h 254794"/>
                  <a:gd name="connsiteX6" fmla="*/ 1276351 w 2414588"/>
                  <a:gd name="connsiteY6" fmla="*/ 203994 h 254794"/>
                  <a:gd name="connsiteX7" fmla="*/ 1728788 w 2414588"/>
                  <a:gd name="connsiteY7" fmla="*/ 223044 h 254794"/>
                  <a:gd name="connsiteX8" fmla="*/ 2414588 w 2414588"/>
                  <a:gd name="connsiteY8" fmla="*/ 13494 h 2547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409575 w 2414588"/>
                  <a:gd name="connsiteY2" fmla="*/ 211931 h 267494"/>
                  <a:gd name="connsiteX3" fmla="*/ 604838 w 2414588"/>
                  <a:gd name="connsiteY3" fmla="*/ 30956 h 267494"/>
                  <a:gd name="connsiteX4" fmla="*/ 1042988 w 2414588"/>
                  <a:gd name="connsiteY4" fmla="*/ 30956 h 267494"/>
                  <a:gd name="connsiteX5" fmla="*/ 1276351 w 2414588"/>
                  <a:gd name="connsiteY5" fmla="*/ 216694 h 267494"/>
                  <a:gd name="connsiteX6" fmla="*/ 1728788 w 2414588"/>
                  <a:gd name="connsiteY6" fmla="*/ 235744 h 267494"/>
                  <a:gd name="connsiteX7" fmla="*/ 2414588 w 2414588"/>
                  <a:gd name="connsiteY7" fmla="*/ 26194 h 2674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604838 w 2414588"/>
                  <a:gd name="connsiteY2" fmla="*/ 30956 h 267494"/>
                  <a:gd name="connsiteX3" fmla="*/ 1042988 w 2414588"/>
                  <a:gd name="connsiteY3" fmla="*/ 30956 h 267494"/>
                  <a:gd name="connsiteX4" fmla="*/ 1276351 w 2414588"/>
                  <a:gd name="connsiteY4" fmla="*/ 216694 h 267494"/>
                  <a:gd name="connsiteX5" fmla="*/ 1728788 w 2414588"/>
                  <a:gd name="connsiteY5" fmla="*/ 235744 h 267494"/>
                  <a:gd name="connsiteX6" fmla="*/ 2414588 w 2414588"/>
                  <a:gd name="connsiteY6" fmla="*/ 26194 h 267494"/>
                  <a:gd name="connsiteX0" fmla="*/ 0 w 2414588"/>
                  <a:gd name="connsiteY0" fmla="*/ 105569 h 239713"/>
                  <a:gd name="connsiteX1" fmla="*/ 233363 w 2414588"/>
                  <a:gd name="connsiteY1" fmla="*/ 34131 h 239713"/>
                  <a:gd name="connsiteX2" fmla="*/ 604838 w 2414588"/>
                  <a:gd name="connsiteY2" fmla="*/ 34131 h 239713"/>
                  <a:gd name="connsiteX3" fmla="*/ 1042988 w 2414588"/>
                  <a:gd name="connsiteY3" fmla="*/ 34131 h 239713"/>
                  <a:gd name="connsiteX4" fmla="*/ 1728788 w 2414588"/>
                  <a:gd name="connsiteY4" fmla="*/ 238919 h 239713"/>
                  <a:gd name="connsiteX5" fmla="*/ 2414588 w 2414588"/>
                  <a:gd name="connsiteY5" fmla="*/ 29369 h 239713"/>
                  <a:gd name="connsiteX0" fmla="*/ 0 w 2414588"/>
                  <a:gd name="connsiteY0" fmla="*/ 90488 h 224632"/>
                  <a:gd name="connsiteX1" fmla="*/ 233363 w 2414588"/>
                  <a:gd name="connsiteY1" fmla="*/ 19050 h 224632"/>
                  <a:gd name="connsiteX2" fmla="*/ 1009650 w 2414588"/>
                  <a:gd name="connsiteY2" fmla="*/ 204788 h 224632"/>
                  <a:gd name="connsiteX3" fmla="*/ 1042988 w 2414588"/>
                  <a:gd name="connsiteY3" fmla="*/ 19050 h 224632"/>
                  <a:gd name="connsiteX4" fmla="*/ 1728788 w 2414588"/>
                  <a:gd name="connsiteY4" fmla="*/ 223838 h 224632"/>
                  <a:gd name="connsiteX5" fmla="*/ 2414588 w 2414588"/>
                  <a:gd name="connsiteY5" fmla="*/ 14288 h 224632"/>
                  <a:gd name="connsiteX0" fmla="*/ 0 w 2414588"/>
                  <a:gd name="connsiteY0" fmla="*/ 133351 h 267495"/>
                  <a:gd name="connsiteX1" fmla="*/ 781050 w 2414588"/>
                  <a:gd name="connsiteY1" fmla="*/ 19050 h 267495"/>
                  <a:gd name="connsiteX2" fmla="*/ 1009650 w 2414588"/>
                  <a:gd name="connsiteY2" fmla="*/ 247651 h 267495"/>
                  <a:gd name="connsiteX3" fmla="*/ 1042988 w 2414588"/>
                  <a:gd name="connsiteY3" fmla="*/ 61913 h 267495"/>
                  <a:gd name="connsiteX4" fmla="*/ 1728788 w 2414588"/>
                  <a:gd name="connsiteY4" fmla="*/ 266701 h 267495"/>
                  <a:gd name="connsiteX5" fmla="*/ 2414588 w 2414588"/>
                  <a:gd name="connsiteY5" fmla="*/ 57151 h 267495"/>
                  <a:gd name="connsiteX0" fmla="*/ 0 w 1728788"/>
                  <a:gd name="connsiteY0" fmla="*/ 133351 h 267495"/>
                  <a:gd name="connsiteX1" fmla="*/ 781050 w 1728788"/>
                  <a:gd name="connsiteY1" fmla="*/ 19050 h 267495"/>
                  <a:gd name="connsiteX2" fmla="*/ 1009650 w 1728788"/>
                  <a:gd name="connsiteY2" fmla="*/ 247651 h 267495"/>
                  <a:gd name="connsiteX3" fmla="*/ 1042988 w 1728788"/>
                  <a:gd name="connsiteY3" fmla="*/ 61913 h 267495"/>
                  <a:gd name="connsiteX4" fmla="*/ 1728788 w 1728788"/>
                  <a:gd name="connsiteY4" fmla="*/ 266701 h 267495"/>
                  <a:gd name="connsiteX0" fmla="*/ 0 w 3105150"/>
                  <a:gd name="connsiteY0" fmla="*/ 133351 h 281782"/>
                  <a:gd name="connsiteX1" fmla="*/ 781050 w 3105150"/>
                  <a:gd name="connsiteY1" fmla="*/ 19050 h 281782"/>
                  <a:gd name="connsiteX2" fmla="*/ 1009650 w 3105150"/>
                  <a:gd name="connsiteY2" fmla="*/ 247651 h 281782"/>
                  <a:gd name="connsiteX3" fmla="*/ 1042988 w 3105150"/>
                  <a:gd name="connsiteY3" fmla="*/ 61913 h 281782"/>
                  <a:gd name="connsiteX4" fmla="*/ 2990850 w 3105150"/>
                  <a:gd name="connsiteY4" fmla="*/ 247651 h 281782"/>
                  <a:gd name="connsiteX5" fmla="*/ 1728788 w 3105150"/>
                  <a:gd name="connsiteY5" fmla="*/ 266701 h 281782"/>
                  <a:gd name="connsiteX0" fmla="*/ 0 w 3315493"/>
                  <a:gd name="connsiteY0" fmla="*/ 133351 h 552450"/>
                  <a:gd name="connsiteX1" fmla="*/ 781050 w 3315493"/>
                  <a:gd name="connsiteY1" fmla="*/ 19050 h 552450"/>
                  <a:gd name="connsiteX2" fmla="*/ 1009650 w 3315493"/>
                  <a:gd name="connsiteY2" fmla="*/ 247651 h 552450"/>
                  <a:gd name="connsiteX3" fmla="*/ 1042988 w 3315493"/>
                  <a:gd name="connsiteY3" fmla="*/ 61913 h 552450"/>
                  <a:gd name="connsiteX4" fmla="*/ 2990850 w 3315493"/>
                  <a:gd name="connsiteY4" fmla="*/ 247651 h 552450"/>
                  <a:gd name="connsiteX5" fmla="*/ 2990850 w 3315493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009650 w 3130550"/>
                  <a:gd name="connsiteY2" fmla="*/ 247651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771650 w 3130550"/>
                  <a:gd name="connsiteY2" fmla="*/ 247650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2990850"/>
                  <a:gd name="connsiteY0" fmla="*/ 133351 h 247651"/>
                  <a:gd name="connsiteX1" fmla="*/ 781050 w 2990850"/>
                  <a:gd name="connsiteY1" fmla="*/ 19050 h 247651"/>
                  <a:gd name="connsiteX2" fmla="*/ 1771650 w 2990850"/>
                  <a:gd name="connsiteY2" fmla="*/ 247650 h 247651"/>
                  <a:gd name="connsiteX3" fmla="*/ 2152650 w 2990850"/>
                  <a:gd name="connsiteY3" fmla="*/ 19050 h 247651"/>
                  <a:gd name="connsiteX4" fmla="*/ 2990850 w 2990850"/>
                  <a:gd name="connsiteY4" fmla="*/ 247651 h 247651"/>
                  <a:gd name="connsiteX0" fmla="*/ 0 w 2152650"/>
                  <a:gd name="connsiteY0" fmla="*/ 133351 h 247650"/>
                  <a:gd name="connsiteX1" fmla="*/ 781050 w 2152650"/>
                  <a:gd name="connsiteY1" fmla="*/ 19050 h 247650"/>
                  <a:gd name="connsiteX2" fmla="*/ 1771650 w 2152650"/>
                  <a:gd name="connsiteY2" fmla="*/ 247650 h 247650"/>
                  <a:gd name="connsiteX3" fmla="*/ 2152650 w 2152650"/>
                  <a:gd name="connsiteY3" fmla="*/ 19050 h 247650"/>
                  <a:gd name="connsiteX0" fmla="*/ 0 w 3219450"/>
                  <a:gd name="connsiteY0" fmla="*/ 133351 h 247650"/>
                  <a:gd name="connsiteX1" fmla="*/ 781050 w 3219450"/>
                  <a:gd name="connsiteY1" fmla="*/ 19050 h 247650"/>
                  <a:gd name="connsiteX2" fmla="*/ 1771650 w 3219450"/>
                  <a:gd name="connsiteY2" fmla="*/ 247650 h 247650"/>
                  <a:gd name="connsiteX3" fmla="*/ 3219450 w 3219450"/>
                  <a:gd name="connsiteY3" fmla="*/ 19051 h 247650"/>
                  <a:gd name="connsiteX0" fmla="*/ 0 w 2438400"/>
                  <a:gd name="connsiteY0" fmla="*/ 0 h 228600"/>
                  <a:gd name="connsiteX1" fmla="*/ 990600 w 2438400"/>
                  <a:gd name="connsiteY1" fmla="*/ 228600 h 228600"/>
                  <a:gd name="connsiteX2" fmla="*/ 2438400 w 2438400"/>
                  <a:gd name="connsiteY2" fmla="*/ 1 h 228600"/>
                  <a:gd name="connsiteX0" fmla="*/ 0 w 2438400"/>
                  <a:gd name="connsiteY0" fmla="*/ 0 h 209550"/>
                  <a:gd name="connsiteX1" fmla="*/ 1733550 w 2438400"/>
                  <a:gd name="connsiteY1" fmla="*/ 209550 h 209550"/>
                  <a:gd name="connsiteX2" fmla="*/ 2438400 w 2438400"/>
                  <a:gd name="connsiteY2" fmla="*/ 1 h 209550"/>
                  <a:gd name="connsiteX0" fmla="*/ 0 w 3070225"/>
                  <a:gd name="connsiteY0" fmla="*/ 53975 h 265113"/>
                  <a:gd name="connsiteX1" fmla="*/ 1733550 w 3070225"/>
                  <a:gd name="connsiteY1" fmla="*/ 263525 h 265113"/>
                  <a:gd name="connsiteX2" fmla="*/ 2952750 w 3070225"/>
                  <a:gd name="connsiteY2" fmla="*/ 34925 h 265113"/>
                  <a:gd name="connsiteX3" fmla="*/ 2438400 w 3070225"/>
                  <a:gd name="connsiteY3" fmla="*/ 53976 h 265113"/>
                  <a:gd name="connsiteX0" fmla="*/ 0 w 2952750"/>
                  <a:gd name="connsiteY0" fmla="*/ 19050 h 230188"/>
                  <a:gd name="connsiteX1" fmla="*/ 1733550 w 2952750"/>
                  <a:gd name="connsiteY1" fmla="*/ 228600 h 230188"/>
                  <a:gd name="connsiteX2" fmla="*/ 2952750 w 2952750"/>
                  <a:gd name="connsiteY2" fmla="*/ 0 h 230188"/>
                  <a:gd name="connsiteX0" fmla="*/ 0 w 3151981"/>
                  <a:gd name="connsiteY0" fmla="*/ 55563 h 266701"/>
                  <a:gd name="connsiteX1" fmla="*/ 1733550 w 3151981"/>
                  <a:gd name="connsiteY1" fmla="*/ 265113 h 266701"/>
                  <a:gd name="connsiteX2" fmla="*/ 2952750 w 3151981"/>
                  <a:gd name="connsiteY2" fmla="*/ 36513 h 266701"/>
                  <a:gd name="connsiteX3" fmla="*/ 2928938 w 3151981"/>
                  <a:gd name="connsiteY3" fmla="*/ 46038 h 266701"/>
                  <a:gd name="connsiteX0" fmla="*/ 0 w 3337719"/>
                  <a:gd name="connsiteY0" fmla="*/ 60325 h 271463"/>
                  <a:gd name="connsiteX1" fmla="*/ 1733550 w 3337719"/>
                  <a:gd name="connsiteY1" fmla="*/ 269875 h 271463"/>
                  <a:gd name="connsiteX2" fmla="*/ 2952750 w 3337719"/>
                  <a:gd name="connsiteY2" fmla="*/ 41275 h 271463"/>
                  <a:gd name="connsiteX3" fmla="*/ 3333750 w 3337719"/>
                  <a:gd name="connsiteY3" fmla="*/ 117476 h 271463"/>
                  <a:gd name="connsiteX4" fmla="*/ 2928938 w 3337719"/>
                  <a:gd name="connsiteY4" fmla="*/ 50800 h 271463"/>
                  <a:gd name="connsiteX0" fmla="*/ 0 w 3337719"/>
                  <a:gd name="connsiteY0" fmla="*/ 60325 h 271463"/>
                  <a:gd name="connsiteX1" fmla="*/ 1733550 w 3337719"/>
                  <a:gd name="connsiteY1" fmla="*/ 269875 h 271463"/>
                  <a:gd name="connsiteX2" fmla="*/ 2952750 w 3337719"/>
                  <a:gd name="connsiteY2" fmla="*/ 41275 h 271463"/>
                  <a:gd name="connsiteX3" fmla="*/ 3333750 w 3337719"/>
                  <a:gd name="connsiteY3" fmla="*/ 117476 h 271463"/>
                  <a:gd name="connsiteX0" fmla="*/ 0 w 3337719"/>
                  <a:gd name="connsiteY0" fmla="*/ 60324 h 271462"/>
                  <a:gd name="connsiteX1" fmla="*/ 1733550 w 3337719"/>
                  <a:gd name="connsiteY1" fmla="*/ 269874 h 271462"/>
                  <a:gd name="connsiteX2" fmla="*/ 2724150 w 3337719"/>
                  <a:gd name="connsiteY2" fmla="*/ 41275 h 271462"/>
                  <a:gd name="connsiteX3" fmla="*/ 3333750 w 3337719"/>
                  <a:gd name="connsiteY3" fmla="*/ 117475 h 271462"/>
                  <a:gd name="connsiteX0" fmla="*/ 0 w 3337719"/>
                  <a:gd name="connsiteY0" fmla="*/ 60324 h 271462"/>
                  <a:gd name="connsiteX1" fmla="*/ 1504950 w 3337719"/>
                  <a:gd name="connsiteY1" fmla="*/ 269874 h 271462"/>
                  <a:gd name="connsiteX2" fmla="*/ 2724150 w 3337719"/>
                  <a:gd name="connsiteY2" fmla="*/ 41275 h 271462"/>
                  <a:gd name="connsiteX3" fmla="*/ 3333750 w 3337719"/>
                  <a:gd name="connsiteY3" fmla="*/ 117475 h 27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7719" h="271462">
                    <a:moveTo>
                      <a:pt x="0" y="60324"/>
                    </a:moveTo>
                    <a:cubicBezTo>
                      <a:pt x="295275" y="79374"/>
                      <a:pt x="1098550" y="269874"/>
                      <a:pt x="1504950" y="269874"/>
                    </a:cubicBezTo>
                    <a:cubicBezTo>
                      <a:pt x="1905794" y="271462"/>
                      <a:pt x="2606675" y="76200"/>
                      <a:pt x="2724150" y="41275"/>
                    </a:cubicBezTo>
                    <a:cubicBezTo>
                      <a:pt x="2941638" y="0"/>
                      <a:pt x="3337719" y="115888"/>
                      <a:pt x="3333750" y="117475"/>
                    </a:cubicBezTo>
                  </a:path>
                </a:pathLst>
              </a:custGeom>
              <a:ln w="22225">
                <a:solidFill>
                  <a:srgbClr val="FF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119697" y="4113555"/>
                <a:ext cx="3218966" cy="247328"/>
              </a:xfrm>
              <a:custGeom>
                <a:avLst/>
                <a:gdLst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52488 w 2500313"/>
                  <a:gd name="connsiteY4" fmla="*/ 22621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62063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76351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5094 h 253206"/>
                  <a:gd name="connsiteX1" fmla="*/ 233363 w 2500313"/>
                  <a:gd name="connsiteY1" fmla="*/ 43656 h 253206"/>
                  <a:gd name="connsiteX2" fmla="*/ 409575 w 2500313"/>
                  <a:gd name="connsiteY2" fmla="*/ 224631 h 253206"/>
                  <a:gd name="connsiteX3" fmla="*/ 604838 w 2500313"/>
                  <a:gd name="connsiteY3" fmla="*/ 43656 h 253206"/>
                  <a:gd name="connsiteX4" fmla="*/ 842963 w 2500313"/>
                  <a:gd name="connsiteY4" fmla="*/ 243681 h 253206"/>
                  <a:gd name="connsiteX5" fmla="*/ 1042988 w 2500313"/>
                  <a:gd name="connsiteY5" fmla="*/ 43656 h 253206"/>
                  <a:gd name="connsiteX6" fmla="*/ 1276351 w 2500313"/>
                  <a:gd name="connsiteY6" fmla="*/ 229394 h 253206"/>
                  <a:gd name="connsiteX7" fmla="*/ 1485900 w 2500313"/>
                  <a:gd name="connsiteY7" fmla="*/ 34131 h 253206"/>
                  <a:gd name="connsiteX8" fmla="*/ 1728788 w 2500313"/>
                  <a:gd name="connsiteY8" fmla="*/ 248444 h 253206"/>
                  <a:gd name="connsiteX9" fmla="*/ 2000250 w 2500313"/>
                  <a:gd name="connsiteY9" fmla="*/ 5556 h 253206"/>
                  <a:gd name="connsiteX10" fmla="*/ 2200275 w 2500313"/>
                  <a:gd name="connsiteY10" fmla="*/ 215106 h 253206"/>
                  <a:gd name="connsiteX11" fmla="*/ 2414588 w 2500313"/>
                  <a:gd name="connsiteY11" fmla="*/ 38894 h 253206"/>
                  <a:gd name="connsiteX12" fmla="*/ 2500313 w 2500313"/>
                  <a:gd name="connsiteY12" fmla="*/ 15081 h 253206"/>
                  <a:gd name="connsiteX0" fmla="*/ 0 w 2500313"/>
                  <a:gd name="connsiteY0" fmla="*/ 109537 h 244475"/>
                  <a:gd name="connsiteX1" fmla="*/ 233363 w 2500313"/>
                  <a:gd name="connsiteY1" fmla="*/ 38099 h 244475"/>
                  <a:gd name="connsiteX2" fmla="*/ 409575 w 2500313"/>
                  <a:gd name="connsiteY2" fmla="*/ 219074 h 244475"/>
                  <a:gd name="connsiteX3" fmla="*/ 604838 w 2500313"/>
                  <a:gd name="connsiteY3" fmla="*/ 38099 h 244475"/>
                  <a:gd name="connsiteX4" fmla="*/ 842963 w 2500313"/>
                  <a:gd name="connsiteY4" fmla="*/ 238124 h 244475"/>
                  <a:gd name="connsiteX5" fmla="*/ 1042988 w 2500313"/>
                  <a:gd name="connsiteY5" fmla="*/ 38099 h 244475"/>
                  <a:gd name="connsiteX6" fmla="*/ 1276351 w 2500313"/>
                  <a:gd name="connsiteY6" fmla="*/ 223837 h 244475"/>
                  <a:gd name="connsiteX7" fmla="*/ 1485900 w 2500313"/>
                  <a:gd name="connsiteY7" fmla="*/ 28574 h 244475"/>
                  <a:gd name="connsiteX8" fmla="*/ 1728788 w 2500313"/>
                  <a:gd name="connsiteY8" fmla="*/ 242887 h 244475"/>
                  <a:gd name="connsiteX9" fmla="*/ 1976438 w 2500313"/>
                  <a:gd name="connsiteY9" fmla="*/ 19049 h 244475"/>
                  <a:gd name="connsiteX10" fmla="*/ 2200275 w 2500313"/>
                  <a:gd name="connsiteY10" fmla="*/ 209549 h 244475"/>
                  <a:gd name="connsiteX11" fmla="*/ 2414588 w 2500313"/>
                  <a:gd name="connsiteY11" fmla="*/ 33337 h 244475"/>
                  <a:gd name="connsiteX12" fmla="*/ 2500313 w 2500313"/>
                  <a:gd name="connsiteY12" fmla="*/ 9524 h 244475"/>
                  <a:gd name="connsiteX0" fmla="*/ 0 w 2500313"/>
                  <a:gd name="connsiteY0" fmla="*/ 113506 h 248444"/>
                  <a:gd name="connsiteX1" fmla="*/ 233363 w 2500313"/>
                  <a:gd name="connsiteY1" fmla="*/ 42068 h 248444"/>
                  <a:gd name="connsiteX2" fmla="*/ 409575 w 2500313"/>
                  <a:gd name="connsiteY2" fmla="*/ 223043 h 248444"/>
                  <a:gd name="connsiteX3" fmla="*/ 604838 w 2500313"/>
                  <a:gd name="connsiteY3" fmla="*/ 42068 h 248444"/>
                  <a:gd name="connsiteX4" fmla="*/ 842963 w 2500313"/>
                  <a:gd name="connsiteY4" fmla="*/ 242093 h 248444"/>
                  <a:gd name="connsiteX5" fmla="*/ 1042988 w 2500313"/>
                  <a:gd name="connsiteY5" fmla="*/ 42068 h 248444"/>
                  <a:gd name="connsiteX6" fmla="*/ 1276351 w 2500313"/>
                  <a:gd name="connsiteY6" fmla="*/ 227806 h 248444"/>
                  <a:gd name="connsiteX7" fmla="*/ 1485900 w 2500313"/>
                  <a:gd name="connsiteY7" fmla="*/ 32543 h 248444"/>
                  <a:gd name="connsiteX8" fmla="*/ 1728788 w 2500313"/>
                  <a:gd name="connsiteY8" fmla="*/ 246856 h 248444"/>
                  <a:gd name="connsiteX9" fmla="*/ 1976438 w 2500313"/>
                  <a:gd name="connsiteY9" fmla="*/ 23018 h 248444"/>
                  <a:gd name="connsiteX10" fmla="*/ 2176463 w 2500313"/>
                  <a:gd name="connsiteY10" fmla="*/ 237331 h 248444"/>
                  <a:gd name="connsiteX11" fmla="*/ 2414588 w 2500313"/>
                  <a:gd name="connsiteY11" fmla="*/ 37306 h 248444"/>
                  <a:gd name="connsiteX12" fmla="*/ 2500313 w 2500313"/>
                  <a:gd name="connsiteY12" fmla="*/ 13493 h 248444"/>
                  <a:gd name="connsiteX0" fmla="*/ 0 w 2500313"/>
                  <a:gd name="connsiteY0" fmla="*/ 125413 h 260351"/>
                  <a:gd name="connsiteX1" fmla="*/ 233363 w 2500313"/>
                  <a:gd name="connsiteY1" fmla="*/ 53975 h 260351"/>
                  <a:gd name="connsiteX2" fmla="*/ 409575 w 2500313"/>
                  <a:gd name="connsiteY2" fmla="*/ 234950 h 260351"/>
                  <a:gd name="connsiteX3" fmla="*/ 604838 w 2500313"/>
                  <a:gd name="connsiteY3" fmla="*/ 53975 h 260351"/>
                  <a:gd name="connsiteX4" fmla="*/ 842963 w 2500313"/>
                  <a:gd name="connsiteY4" fmla="*/ 254000 h 260351"/>
                  <a:gd name="connsiteX5" fmla="*/ 1042988 w 2500313"/>
                  <a:gd name="connsiteY5" fmla="*/ 53975 h 260351"/>
                  <a:gd name="connsiteX6" fmla="*/ 1276351 w 2500313"/>
                  <a:gd name="connsiteY6" fmla="*/ 239713 h 260351"/>
                  <a:gd name="connsiteX7" fmla="*/ 1485900 w 2500313"/>
                  <a:gd name="connsiteY7" fmla="*/ 44450 h 260351"/>
                  <a:gd name="connsiteX8" fmla="*/ 1728788 w 2500313"/>
                  <a:gd name="connsiteY8" fmla="*/ 258763 h 260351"/>
                  <a:gd name="connsiteX9" fmla="*/ 1976438 w 2500313"/>
                  <a:gd name="connsiteY9" fmla="*/ 34925 h 260351"/>
                  <a:gd name="connsiteX10" fmla="*/ 2414588 w 2500313"/>
                  <a:gd name="connsiteY10" fmla="*/ 49213 h 260351"/>
                  <a:gd name="connsiteX11" fmla="*/ 2500313 w 2500313"/>
                  <a:gd name="connsiteY11" fmla="*/ 25400 h 260351"/>
                  <a:gd name="connsiteX0" fmla="*/ 0 w 2500313"/>
                  <a:gd name="connsiteY0" fmla="*/ 125413 h 292894"/>
                  <a:gd name="connsiteX1" fmla="*/ 233363 w 2500313"/>
                  <a:gd name="connsiteY1" fmla="*/ 53975 h 292894"/>
                  <a:gd name="connsiteX2" fmla="*/ 409575 w 2500313"/>
                  <a:gd name="connsiteY2" fmla="*/ 234950 h 292894"/>
                  <a:gd name="connsiteX3" fmla="*/ 604838 w 2500313"/>
                  <a:gd name="connsiteY3" fmla="*/ 53975 h 292894"/>
                  <a:gd name="connsiteX4" fmla="*/ 842963 w 2500313"/>
                  <a:gd name="connsiteY4" fmla="*/ 254000 h 292894"/>
                  <a:gd name="connsiteX5" fmla="*/ 1042988 w 2500313"/>
                  <a:gd name="connsiteY5" fmla="*/ 53975 h 292894"/>
                  <a:gd name="connsiteX6" fmla="*/ 1276351 w 2500313"/>
                  <a:gd name="connsiteY6" fmla="*/ 239713 h 292894"/>
                  <a:gd name="connsiteX7" fmla="*/ 1728788 w 2500313"/>
                  <a:gd name="connsiteY7" fmla="*/ 258763 h 292894"/>
                  <a:gd name="connsiteX8" fmla="*/ 1976438 w 2500313"/>
                  <a:gd name="connsiteY8" fmla="*/ 34925 h 292894"/>
                  <a:gd name="connsiteX9" fmla="*/ 2414588 w 2500313"/>
                  <a:gd name="connsiteY9" fmla="*/ 49213 h 292894"/>
                  <a:gd name="connsiteX10" fmla="*/ 2500313 w 2500313"/>
                  <a:gd name="connsiteY10" fmla="*/ 25400 h 292894"/>
                  <a:gd name="connsiteX0" fmla="*/ 0 w 2414588"/>
                  <a:gd name="connsiteY0" fmla="*/ 125413 h 292894"/>
                  <a:gd name="connsiteX1" fmla="*/ 233363 w 2414588"/>
                  <a:gd name="connsiteY1" fmla="*/ 53975 h 292894"/>
                  <a:gd name="connsiteX2" fmla="*/ 409575 w 2414588"/>
                  <a:gd name="connsiteY2" fmla="*/ 234950 h 292894"/>
                  <a:gd name="connsiteX3" fmla="*/ 604838 w 2414588"/>
                  <a:gd name="connsiteY3" fmla="*/ 53975 h 292894"/>
                  <a:gd name="connsiteX4" fmla="*/ 842963 w 2414588"/>
                  <a:gd name="connsiteY4" fmla="*/ 254000 h 292894"/>
                  <a:gd name="connsiteX5" fmla="*/ 1042988 w 2414588"/>
                  <a:gd name="connsiteY5" fmla="*/ 53975 h 292894"/>
                  <a:gd name="connsiteX6" fmla="*/ 1276351 w 2414588"/>
                  <a:gd name="connsiteY6" fmla="*/ 239713 h 292894"/>
                  <a:gd name="connsiteX7" fmla="*/ 1728788 w 2414588"/>
                  <a:gd name="connsiteY7" fmla="*/ 258763 h 292894"/>
                  <a:gd name="connsiteX8" fmla="*/ 1976438 w 2414588"/>
                  <a:gd name="connsiteY8" fmla="*/ 34925 h 292894"/>
                  <a:gd name="connsiteX9" fmla="*/ 2414588 w 2414588"/>
                  <a:gd name="connsiteY9" fmla="*/ 49213 h 292894"/>
                  <a:gd name="connsiteX0" fmla="*/ 0 w 2414588"/>
                  <a:gd name="connsiteY0" fmla="*/ 89694 h 254794"/>
                  <a:gd name="connsiteX1" fmla="*/ 233363 w 2414588"/>
                  <a:gd name="connsiteY1" fmla="*/ 18256 h 254794"/>
                  <a:gd name="connsiteX2" fmla="*/ 409575 w 2414588"/>
                  <a:gd name="connsiteY2" fmla="*/ 199231 h 254794"/>
                  <a:gd name="connsiteX3" fmla="*/ 604838 w 2414588"/>
                  <a:gd name="connsiteY3" fmla="*/ 18256 h 254794"/>
                  <a:gd name="connsiteX4" fmla="*/ 842963 w 2414588"/>
                  <a:gd name="connsiteY4" fmla="*/ 218281 h 254794"/>
                  <a:gd name="connsiteX5" fmla="*/ 1042988 w 2414588"/>
                  <a:gd name="connsiteY5" fmla="*/ 18256 h 254794"/>
                  <a:gd name="connsiteX6" fmla="*/ 1276351 w 2414588"/>
                  <a:gd name="connsiteY6" fmla="*/ 203994 h 254794"/>
                  <a:gd name="connsiteX7" fmla="*/ 1728788 w 2414588"/>
                  <a:gd name="connsiteY7" fmla="*/ 223044 h 254794"/>
                  <a:gd name="connsiteX8" fmla="*/ 2414588 w 2414588"/>
                  <a:gd name="connsiteY8" fmla="*/ 13494 h 2547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409575 w 2414588"/>
                  <a:gd name="connsiteY2" fmla="*/ 211931 h 267494"/>
                  <a:gd name="connsiteX3" fmla="*/ 604838 w 2414588"/>
                  <a:gd name="connsiteY3" fmla="*/ 30956 h 267494"/>
                  <a:gd name="connsiteX4" fmla="*/ 1042988 w 2414588"/>
                  <a:gd name="connsiteY4" fmla="*/ 30956 h 267494"/>
                  <a:gd name="connsiteX5" fmla="*/ 1276351 w 2414588"/>
                  <a:gd name="connsiteY5" fmla="*/ 216694 h 267494"/>
                  <a:gd name="connsiteX6" fmla="*/ 1728788 w 2414588"/>
                  <a:gd name="connsiteY6" fmla="*/ 235744 h 267494"/>
                  <a:gd name="connsiteX7" fmla="*/ 2414588 w 2414588"/>
                  <a:gd name="connsiteY7" fmla="*/ 26194 h 2674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604838 w 2414588"/>
                  <a:gd name="connsiteY2" fmla="*/ 30956 h 267494"/>
                  <a:gd name="connsiteX3" fmla="*/ 1042988 w 2414588"/>
                  <a:gd name="connsiteY3" fmla="*/ 30956 h 267494"/>
                  <a:gd name="connsiteX4" fmla="*/ 1276351 w 2414588"/>
                  <a:gd name="connsiteY4" fmla="*/ 216694 h 267494"/>
                  <a:gd name="connsiteX5" fmla="*/ 1728788 w 2414588"/>
                  <a:gd name="connsiteY5" fmla="*/ 235744 h 267494"/>
                  <a:gd name="connsiteX6" fmla="*/ 2414588 w 2414588"/>
                  <a:gd name="connsiteY6" fmla="*/ 26194 h 267494"/>
                  <a:gd name="connsiteX0" fmla="*/ 0 w 2414588"/>
                  <a:gd name="connsiteY0" fmla="*/ 105569 h 239713"/>
                  <a:gd name="connsiteX1" fmla="*/ 233363 w 2414588"/>
                  <a:gd name="connsiteY1" fmla="*/ 34131 h 239713"/>
                  <a:gd name="connsiteX2" fmla="*/ 604838 w 2414588"/>
                  <a:gd name="connsiteY2" fmla="*/ 34131 h 239713"/>
                  <a:gd name="connsiteX3" fmla="*/ 1042988 w 2414588"/>
                  <a:gd name="connsiteY3" fmla="*/ 34131 h 239713"/>
                  <a:gd name="connsiteX4" fmla="*/ 1728788 w 2414588"/>
                  <a:gd name="connsiteY4" fmla="*/ 238919 h 239713"/>
                  <a:gd name="connsiteX5" fmla="*/ 2414588 w 2414588"/>
                  <a:gd name="connsiteY5" fmla="*/ 29369 h 239713"/>
                  <a:gd name="connsiteX0" fmla="*/ 0 w 2414588"/>
                  <a:gd name="connsiteY0" fmla="*/ 90488 h 224632"/>
                  <a:gd name="connsiteX1" fmla="*/ 233363 w 2414588"/>
                  <a:gd name="connsiteY1" fmla="*/ 19050 h 224632"/>
                  <a:gd name="connsiteX2" fmla="*/ 1009650 w 2414588"/>
                  <a:gd name="connsiteY2" fmla="*/ 204788 h 224632"/>
                  <a:gd name="connsiteX3" fmla="*/ 1042988 w 2414588"/>
                  <a:gd name="connsiteY3" fmla="*/ 19050 h 224632"/>
                  <a:gd name="connsiteX4" fmla="*/ 1728788 w 2414588"/>
                  <a:gd name="connsiteY4" fmla="*/ 223838 h 224632"/>
                  <a:gd name="connsiteX5" fmla="*/ 2414588 w 2414588"/>
                  <a:gd name="connsiteY5" fmla="*/ 14288 h 224632"/>
                  <a:gd name="connsiteX0" fmla="*/ 0 w 2414588"/>
                  <a:gd name="connsiteY0" fmla="*/ 133351 h 267495"/>
                  <a:gd name="connsiteX1" fmla="*/ 781050 w 2414588"/>
                  <a:gd name="connsiteY1" fmla="*/ 19050 h 267495"/>
                  <a:gd name="connsiteX2" fmla="*/ 1009650 w 2414588"/>
                  <a:gd name="connsiteY2" fmla="*/ 247651 h 267495"/>
                  <a:gd name="connsiteX3" fmla="*/ 1042988 w 2414588"/>
                  <a:gd name="connsiteY3" fmla="*/ 61913 h 267495"/>
                  <a:gd name="connsiteX4" fmla="*/ 1728788 w 2414588"/>
                  <a:gd name="connsiteY4" fmla="*/ 266701 h 267495"/>
                  <a:gd name="connsiteX5" fmla="*/ 2414588 w 2414588"/>
                  <a:gd name="connsiteY5" fmla="*/ 57151 h 267495"/>
                  <a:gd name="connsiteX0" fmla="*/ 0 w 1728788"/>
                  <a:gd name="connsiteY0" fmla="*/ 133351 h 267495"/>
                  <a:gd name="connsiteX1" fmla="*/ 781050 w 1728788"/>
                  <a:gd name="connsiteY1" fmla="*/ 19050 h 267495"/>
                  <a:gd name="connsiteX2" fmla="*/ 1009650 w 1728788"/>
                  <a:gd name="connsiteY2" fmla="*/ 247651 h 267495"/>
                  <a:gd name="connsiteX3" fmla="*/ 1042988 w 1728788"/>
                  <a:gd name="connsiteY3" fmla="*/ 61913 h 267495"/>
                  <a:gd name="connsiteX4" fmla="*/ 1728788 w 1728788"/>
                  <a:gd name="connsiteY4" fmla="*/ 266701 h 267495"/>
                  <a:gd name="connsiteX0" fmla="*/ 0 w 3105150"/>
                  <a:gd name="connsiteY0" fmla="*/ 133351 h 281782"/>
                  <a:gd name="connsiteX1" fmla="*/ 781050 w 3105150"/>
                  <a:gd name="connsiteY1" fmla="*/ 19050 h 281782"/>
                  <a:gd name="connsiteX2" fmla="*/ 1009650 w 3105150"/>
                  <a:gd name="connsiteY2" fmla="*/ 247651 h 281782"/>
                  <a:gd name="connsiteX3" fmla="*/ 1042988 w 3105150"/>
                  <a:gd name="connsiteY3" fmla="*/ 61913 h 281782"/>
                  <a:gd name="connsiteX4" fmla="*/ 2990850 w 3105150"/>
                  <a:gd name="connsiteY4" fmla="*/ 247651 h 281782"/>
                  <a:gd name="connsiteX5" fmla="*/ 1728788 w 3105150"/>
                  <a:gd name="connsiteY5" fmla="*/ 266701 h 281782"/>
                  <a:gd name="connsiteX0" fmla="*/ 0 w 3315493"/>
                  <a:gd name="connsiteY0" fmla="*/ 133351 h 552450"/>
                  <a:gd name="connsiteX1" fmla="*/ 781050 w 3315493"/>
                  <a:gd name="connsiteY1" fmla="*/ 19050 h 552450"/>
                  <a:gd name="connsiteX2" fmla="*/ 1009650 w 3315493"/>
                  <a:gd name="connsiteY2" fmla="*/ 247651 h 552450"/>
                  <a:gd name="connsiteX3" fmla="*/ 1042988 w 3315493"/>
                  <a:gd name="connsiteY3" fmla="*/ 61913 h 552450"/>
                  <a:gd name="connsiteX4" fmla="*/ 2990850 w 3315493"/>
                  <a:gd name="connsiteY4" fmla="*/ 247651 h 552450"/>
                  <a:gd name="connsiteX5" fmla="*/ 2990850 w 3315493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009650 w 3130550"/>
                  <a:gd name="connsiteY2" fmla="*/ 247651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771650 w 3130550"/>
                  <a:gd name="connsiteY2" fmla="*/ 247650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2990850"/>
                  <a:gd name="connsiteY0" fmla="*/ 133351 h 247651"/>
                  <a:gd name="connsiteX1" fmla="*/ 781050 w 2990850"/>
                  <a:gd name="connsiteY1" fmla="*/ 19050 h 247651"/>
                  <a:gd name="connsiteX2" fmla="*/ 1771650 w 2990850"/>
                  <a:gd name="connsiteY2" fmla="*/ 247650 h 247651"/>
                  <a:gd name="connsiteX3" fmla="*/ 2152650 w 2990850"/>
                  <a:gd name="connsiteY3" fmla="*/ 19050 h 247651"/>
                  <a:gd name="connsiteX4" fmla="*/ 2990850 w 2990850"/>
                  <a:gd name="connsiteY4" fmla="*/ 247651 h 247651"/>
                  <a:gd name="connsiteX0" fmla="*/ 0 w 2152650"/>
                  <a:gd name="connsiteY0" fmla="*/ 133351 h 247650"/>
                  <a:gd name="connsiteX1" fmla="*/ 781050 w 2152650"/>
                  <a:gd name="connsiteY1" fmla="*/ 19050 h 247650"/>
                  <a:gd name="connsiteX2" fmla="*/ 1771650 w 2152650"/>
                  <a:gd name="connsiteY2" fmla="*/ 247650 h 247650"/>
                  <a:gd name="connsiteX3" fmla="*/ 2152650 w 2152650"/>
                  <a:gd name="connsiteY3" fmla="*/ 19050 h 247650"/>
                  <a:gd name="connsiteX0" fmla="*/ 0 w 3219450"/>
                  <a:gd name="connsiteY0" fmla="*/ 133351 h 247650"/>
                  <a:gd name="connsiteX1" fmla="*/ 781050 w 3219450"/>
                  <a:gd name="connsiteY1" fmla="*/ 19050 h 247650"/>
                  <a:gd name="connsiteX2" fmla="*/ 1771650 w 3219450"/>
                  <a:gd name="connsiteY2" fmla="*/ 247650 h 247650"/>
                  <a:gd name="connsiteX3" fmla="*/ 3219450 w 3219450"/>
                  <a:gd name="connsiteY3" fmla="*/ 19051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19450" h="247650">
                    <a:moveTo>
                      <a:pt x="0" y="133351"/>
                    </a:moveTo>
                    <a:cubicBezTo>
                      <a:pt x="82550" y="88504"/>
                      <a:pt x="485775" y="0"/>
                      <a:pt x="781050" y="19050"/>
                    </a:cubicBezTo>
                    <a:cubicBezTo>
                      <a:pt x="1076325" y="38100"/>
                      <a:pt x="1365250" y="247650"/>
                      <a:pt x="1771650" y="247650"/>
                    </a:cubicBezTo>
                    <a:cubicBezTo>
                      <a:pt x="2178050" y="247650"/>
                      <a:pt x="3016250" y="19051"/>
                      <a:pt x="3219450" y="19051"/>
                    </a:cubicBezTo>
                  </a:path>
                </a:pathLst>
              </a:custGeom>
              <a:ln w="22225">
                <a:solidFill>
                  <a:srgbClr val="FF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 rot="30072" flipH="1">
                <a:off x="57946" y="4517936"/>
                <a:ext cx="3220959" cy="208992"/>
              </a:xfrm>
              <a:custGeom>
                <a:avLst/>
                <a:gdLst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52488 w 2500313"/>
                  <a:gd name="connsiteY4" fmla="*/ 22621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62063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76351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5094 h 253206"/>
                  <a:gd name="connsiteX1" fmla="*/ 233363 w 2500313"/>
                  <a:gd name="connsiteY1" fmla="*/ 43656 h 253206"/>
                  <a:gd name="connsiteX2" fmla="*/ 409575 w 2500313"/>
                  <a:gd name="connsiteY2" fmla="*/ 224631 h 253206"/>
                  <a:gd name="connsiteX3" fmla="*/ 604838 w 2500313"/>
                  <a:gd name="connsiteY3" fmla="*/ 43656 h 253206"/>
                  <a:gd name="connsiteX4" fmla="*/ 842963 w 2500313"/>
                  <a:gd name="connsiteY4" fmla="*/ 243681 h 253206"/>
                  <a:gd name="connsiteX5" fmla="*/ 1042988 w 2500313"/>
                  <a:gd name="connsiteY5" fmla="*/ 43656 h 253206"/>
                  <a:gd name="connsiteX6" fmla="*/ 1276351 w 2500313"/>
                  <a:gd name="connsiteY6" fmla="*/ 229394 h 253206"/>
                  <a:gd name="connsiteX7" fmla="*/ 1485900 w 2500313"/>
                  <a:gd name="connsiteY7" fmla="*/ 34131 h 253206"/>
                  <a:gd name="connsiteX8" fmla="*/ 1728788 w 2500313"/>
                  <a:gd name="connsiteY8" fmla="*/ 248444 h 253206"/>
                  <a:gd name="connsiteX9" fmla="*/ 2000250 w 2500313"/>
                  <a:gd name="connsiteY9" fmla="*/ 5556 h 253206"/>
                  <a:gd name="connsiteX10" fmla="*/ 2200275 w 2500313"/>
                  <a:gd name="connsiteY10" fmla="*/ 215106 h 253206"/>
                  <a:gd name="connsiteX11" fmla="*/ 2414588 w 2500313"/>
                  <a:gd name="connsiteY11" fmla="*/ 38894 h 253206"/>
                  <a:gd name="connsiteX12" fmla="*/ 2500313 w 2500313"/>
                  <a:gd name="connsiteY12" fmla="*/ 15081 h 253206"/>
                  <a:gd name="connsiteX0" fmla="*/ 0 w 2500313"/>
                  <a:gd name="connsiteY0" fmla="*/ 109537 h 244475"/>
                  <a:gd name="connsiteX1" fmla="*/ 233363 w 2500313"/>
                  <a:gd name="connsiteY1" fmla="*/ 38099 h 244475"/>
                  <a:gd name="connsiteX2" fmla="*/ 409575 w 2500313"/>
                  <a:gd name="connsiteY2" fmla="*/ 219074 h 244475"/>
                  <a:gd name="connsiteX3" fmla="*/ 604838 w 2500313"/>
                  <a:gd name="connsiteY3" fmla="*/ 38099 h 244475"/>
                  <a:gd name="connsiteX4" fmla="*/ 842963 w 2500313"/>
                  <a:gd name="connsiteY4" fmla="*/ 238124 h 244475"/>
                  <a:gd name="connsiteX5" fmla="*/ 1042988 w 2500313"/>
                  <a:gd name="connsiteY5" fmla="*/ 38099 h 244475"/>
                  <a:gd name="connsiteX6" fmla="*/ 1276351 w 2500313"/>
                  <a:gd name="connsiteY6" fmla="*/ 223837 h 244475"/>
                  <a:gd name="connsiteX7" fmla="*/ 1485900 w 2500313"/>
                  <a:gd name="connsiteY7" fmla="*/ 28574 h 244475"/>
                  <a:gd name="connsiteX8" fmla="*/ 1728788 w 2500313"/>
                  <a:gd name="connsiteY8" fmla="*/ 242887 h 244475"/>
                  <a:gd name="connsiteX9" fmla="*/ 1976438 w 2500313"/>
                  <a:gd name="connsiteY9" fmla="*/ 19049 h 244475"/>
                  <a:gd name="connsiteX10" fmla="*/ 2200275 w 2500313"/>
                  <a:gd name="connsiteY10" fmla="*/ 209549 h 244475"/>
                  <a:gd name="connsiteX11" fmla="*/ 2414588 w 2500313"/>
                  <a:gd name="connsiteY11" fmla="*/ 33337 h 244475"/>
                  <a:gd name="connsiteX12" fmla="*/ 2500313 w 2500313"/>
                  <a:gd name="connsiteY12" fmla="*/ 9524 h 244475"/>
                  <a:gd name="connsiteX0" fmla="*/ 0 w 2500313"/>
                  <a:gd name="connsiteY0" fmla="*/ 113506 h 248444"/>
                  <a:gd name="connsiteX1" fmla="*/ 233363 w 2500313"/>
                  <a:gd name="connsiteY1" fmla="*/ 42068 h 248444"/>
                  <a:gd name="connsiteX2" fmla="*/ 409575 w 2500313"/>
                  <a:gd name="connsiteY2" fmla="*/ 223043 h 248444"/>
                  <a:gd name="connsiteX3" fmla="*/ 604838 w 2500313"/>
                  <a:gd name="connsiteY3" fmla="*/ 42068 h 248444"/>
                  <a:gd name="connsiteX4" fmla="*/ 842963 w 2500313"/>
                  <a:gd name="connsiteY4" fmla="*/ 242093 h 248444"/>
                  <a:gd name="connsiteX5" fmla="*/ 1042988 w 2500313"/>
                  <a:gd name="connsiteY5" fmla="*/ 42068 h 248444"/>
                  <a:gd name="connsiteX6" fmla="*/ 1276351 w 2500313"/>
                  <a:gd name="connsiteY6" fmla="*/ 227806 h 248444"/>
                  <a:gd name="connsiteX7" fmla="*/ 1485900 w 2500313"/>
                  <a:gd name="connsiteY7" fmla="*/ 32543 h 248444"/>
                  <a:gd name="connsiteX8" fmla="*/ 1728788 w 2500313"/>
                  <a:gd name="connsiteY8" fmla="*/ 246856 h 248444"/>
                  <a:gd name="connsiteX9" fmla="*/ 1976438 w 2500313"/>
                  <a:gd name="connsiteY9" fmla="*/ 23018 h 248444"/>
                  <a:gd name="connsiteX10" fmla="*/ 2176463 w 2500313"/>
                  <a:gd name="connsiteY10" fmla="*/ 237331 h 248444"/>
                  <a:gd name="connsiteX11" fmla="*/ 2414588 w 2500313"/>
                  <a:gd name="connsiteY11" fmla="*/ 37306 h 248444"/>
                  <a:gd name="connsiteX12" fmla="*/ 2500313 w 2500313"/>
                  <a:gd name="connsiteY12" fmla="*/ 13493 h 248444"/>
                  <a:gd name="connsiteX0" fmla="*/ 0 w 2500313"/>
                  <a:gd name="connsiteY0" fmla="*/ 125413 h 260351"/>
                  <a:gd name="connsiteX1" fmla="*/ 233363 w 2500313"/>
                  <a:gd name="connsiteY1" fmla="*/ 53975 h 260351"/>
                  <a:gd name="connsiteX2" fmla="*/ 409575 w 2500313"/>
                  <a:gd name="connsiteY2" fmla="*/ 234950 h 260351"/>
                  <a:gd name="connsiteX3" fmla="*/ 604838 w 2500313"/>
                  <a:gd name="connsiteY3" fmla="*/ 53975 h 260351"/>
                  <a:gd name="connsiteX4" fmla="*/ 842963 w 2500313"/>
                  <a:gd name="connsiteY4" fmla="*/ 254000 h 260351"/>
                  <a:gd name="connsiteX5" fmla="*/ 1042988 w 2500313"/>
                  <a:gd name="connsiteY5" fmla="*/ 53975 h 260351"/>
                  <a:gd name="connsiteX6" fmla="*/ 1276351 w 2500313"/>
                  <a:gd name="connsiteY6" fmla="*/ 239713 h 260351"/>
                  <a:gd name="connsiteX7" fmla="*/ 1485900 w 2500313"/>
                  <a:gd name="connsiteY7" fmla="*/ 44450 h 260351"/>
                  <a:gd name="connsiteX8" fmla="*/ 1728788 w 2500313"/>
                  <a:gd name="connsiteY8" fmla="*/ 258763 h 260351"/>
                  <a:gd name="connsiteX9" fmla="*/ 1976438 w 2500313"/>
                  <a:gd name="connsiteY9" fmla="*/ 34925 h 260351"/>
                  <a:gd name="connsiteX10" fmla="*/ 2414588 w 2500313"/>
                  <a:gd name="connsiteY10" fmla="*/ 49213 h 260351"/>
                  <a:gd name="connsiteX11" fmla="*/ 2500313 w 2500313"/>
                  <a:gd name="connsiteY11" fmla="*/ 25400 h 260351"/>
                  <a:gd name="connsiteX0" fmla="*/ 0 w 2500313"/>
                  <a:gd name="connsiteY0" fmla="*/ 125413 h 292894"/>
                  <a:gd name="connsiteX1" fmla="*/ 233363 w 2500313"/>
                  <a:gd name="connsiteY1" fmla="*/ 53975 h 292894"/>
                  <a:gd name="connsiteX2" fmla="*/ 409575 w 2500313"/>
                  <a:gd name="connsiteY2" fmla="*/ 234950 h 292894"/>
                  <a:gd name="connsiteX3" fmla="*/ 604838 w 2500313"/>
                  <a:gd name="connsiteY3" fmla="*/ 53975 h 292894"/>
                  <a:gd name="connsiteX4" fmla="*/ 842963 w 2500313"/>
                  <a:gd name="connsiteY4" fmla="*/ 254000 h 292894"/>
                  <a:gd name="connsiteX5" fmla="*/ 1042988 w 2500313"/>
                  <a:gd name="connsiteY5" fmla="*/ 53975 h 292894"/>
                  <a:gd name="connsiteX6" fmla="*/ 1276351 w 2500313"/>
                  <a:gd name="connsiteY6" fmla="*/ 239713 h 292894"/>
                  <a:gd name="connsiteX7" fmla="*/ 1728788 w 2500313"/>
                  <a:gd name="connsiteY7" fmla="*/ 258763 h 292894"/>
                  <a:gd name="connsiteX8" fmla="*/ 1976438 w 2500313"/>
                  <a:gd name="connsiteY8" fmla="*/ 34925 h 292894"/>
                  <a:gd name="connsiteX9" fmla="*/ 2414588 w 2500313"/>
                  <a:gd name="connsiteY9" fmla="*/ 49213 h 292894"/>
                  <a:gd name="connsiteX10" fmla="*/ 2500313 w 2500313"/>
                  <a:gd name="connsiteY10" fmla="*/ 25400 h 292894"/>
                  <a:gd name="connsiteX0" fmla="*/ 0 w 2414588"/>
                  <a:gd name="connsiteY0" fmla="*/ 125413 h 292894"/>
                  <a:gd name="connsiteX1" fmla="*/ 233363 w 2414588"/>
                  <a:gd name="connsiteY1" fmla="*/ 53975 h 292894"/>
                  <a:gd name="connsiteX2" fmla="*/ 409575 w 2414588"/>
                  <a:gd name="connsiteY2" fmla="*/ 234950 h 292894"/>
                  <a:gd name="connsiteX3" fmla="*/ 604838 w 2414588"/>
                  <a:gd name="connsiteY3" fmla="*/ 53975 h 292894"/>
                  <a:gd name="connsiteX4" fmla="*/ 842963 w 2414588"/>
                  <a:gd name="connsiteY4" fmla="*/ 254000 h 292894"/>
                  <a:gd name="connsiteX5" fmla="*/ 1042988 w 2414588"/>
                  <a:gd name="connsiteY5" fmla="*/ 53975 h 292894"/>
                  <a:gd name="connsiteX6" fmla="*/ 1276351 w 2414588"/>
                  <a:gd name="connsiteY6" fmla="*/ 239713 h 292894"/>
                  <a:gd name="connsiteX7" fmla="*/ 1728788 w 2414588"/>
                  <a:gd name="connsiteY7" fmla="*/ 258763 h 292894"/>
                  <a:gd name="connsiteX8" fmla="*/ 1976438 w 2414588"/>
                  <a:gd name="connsiteY8" fmla="*/ 34925 h 292894"/>
                  <a:gd name="connsiteX9" fmla="*/ 2414588 w 2414588"/>
                  <a:gd name="connsiteY9" fmla="*/ 49213 h 292894"/>
                  <a:gd name="connsiteX0" fmla="*/ 0 w 2414588"/>
                  <a:gd name="connsiteY0" fmla="*/ 89694 h 254794"/>
                  <a:gd name="connsiteX1" fmla="*/ 233363 w 2414588"/>
                  <a:gd name="connsiteY1" fmla="*/ 18256 h 254794"/>
                  <a:gd name="connsiteX2" fmla="*/ 409575 w 2414588"/>
                  <a:gd name="connsiteY2" fmla="*/ 199231 h 254794"/>
                  <a:gd name="connsiteX3" fmla="*/ 604838 w 2414588"/>
                  <a:gd name="connsiteY3" fmla="*/ 18256 h 254794"/>
                  <a:gd name="connsiteX4" fmla="*/ 842963 w 2414588"/>
                  <a:gd name="connsiteY4" fmla="*/ 218281 h 254794"/>
                  <a:gd name="connsiteX5" fmla="*/ 1042988 w 2414588"/>
                  <a:gd name="connsiteY5" fmla="*/ 18256 h 254794"/>
                  <a:gd name="connsiteX6" fmla="*/ 1276351 w 2414588"/>
                  <a:gd name="connsiteY6" fmla="*/ 203994 h 254794"/>
                  <a:gd name="connsiteX7" fmla="*/ 1728788 w 2414588"/>
                  <a:gd name="connsiteY7" fmla="*/ 223044 h 254794"/>
                  <a:gd name="connsiteX8" fmla="*/ 2414588 w 2414588"/>
                  <a:gd name="connsiteY8" fmla="*/ 13494 h 2547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409575 w 2414588"/>
                  <a:gd name="connsiteY2" fmla="*/ 211931 h 267494"/>
                  <a:gd name="connsiteX3" fmla="*/ 604838 w 2414588"/>
                  <a:gd name="connsiteY3" fmla="*/ 30956 h 267494"/>
                  <a:gd name="connsiteX4" fmla="*/ 1042988 w 2414588"/>
                  <a:gd name="connsiteY4" fmla="*/ 30956 h 267494"/>
                  <a:gd name="connsiteX5" fmla="*/ 1276351 w 2414588"/>
                  <a:gd name="connsiteY5" fmla="*/ 216694 h 267494"/>
                  <a:gd name="connsiteX6" fmla="*/ 1728788 w 2414588"/>
                  <a:gd name="connsiteY6" fmla="*/ 235744 h 267494"/>
                  <a:gd name="connsiteX7" fmla="*/ 2414588 w 2414588"/>
                  <a:gd name="connsiteY7" fmla="*/ 26194 h 2674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604838 w 2414588"/>
                  <a:gd name="connsiteY2" fmla="*/ 30956 h 267494"/>
                  <a:gd name="connsiteX3" fmla="*/ 1042988 w 2414588"/>
                  <a:gd name="connsiteY3" fmla="*/ 30956 h 267494"/>
                  <a:gd name="connsiteX4" fmla="*/ 1276351 w 2414588"/>
                  <a:gd name="connsiteY4" fmla="*/ 216694 h 267494"/>
                  <a:gd name="connsiteX5" fmla="*/ 1728788 w 2414588"/>
                  <a:gd name="connsiteY5" fmla="*/ 235744 h 267494"/>
                  <a:gd name="connsiteX6" fmla="*/ 2414588 w 2414588"/>
                  <a:gd name="connsiteY6" fmla="*/ 26194 h 267494"/>
                  <a:gd name="connsiteX0" fmla="*/ 0 w 2414588"/>
                  <a:gd name="connsiteY0" fmla="*/ 105569 h 239713"/>
                  <a:gd name="connsiteX1" fmla="*/ 233363 w 2414588"/>
                  <a:gd name="connsiteY1" fmla="*/ 34131 h 239713"/>
                  <a:gd name="connsiteX2" fmla="*/ 604838 w 2414588"/>
                  <a:gd name="connsiteY2" fmla="*/ 34131 h 239713"/>
                  <a:gd name="connsiteX3" fmla="*/ 1042988 w 2414588"/>
                  <a:gd name="connsiteY3" fmla="*/ 34131 h 239713"/>
                  <a:gd name="connsiteX4" fmla="*/ 1728788 w 2414588"/>
                  <a:gd name="connsiteY4" fmla="*/ 238919 h 239713"/>
                  <a:gd name="connsiteX5" fmla="*/ 2414588 w 2414588"/>
                  <a:gd name="connsiteY5" fmla="*/ 29369 h 239713"/>
                  <a:gd name="connsiteX0" fmla="*/ 0 w 2414588"/>
                  <a:gd name="connsiteY0" fmla="*/ 90488 h 224632"/>
                  <a:gd name="connsiteX1" fmla="*/ 233363 w 2414588"/>
                  <a:gd name="connsiteY1" fmla="*/ 19050 h 224632"/>
                  <a:gd name="connsiteX2" fmla="*/ 1009650 w 2414588"/>
                  <a:gd name="connsiteY2" fmla="*/ 204788 h 224632"/>
                  <a:gd name="connsiteX3" fmla="*/ 1042988 w 2414588"/>
                  <a:gd name="connsiteY3" fmla="*/ 19050 h 224632"/>
                  <a:gd name="connsiteX4" fmla="*/ 1728788 w 2414588"/>
                  <a:gd name="connsiteY4" fmla="*/ 223838 h 224632"/>
                  <a:gd name="connsiteX5" fmla="*/ 2414588 w 2414588"/>
                  <a:gd name="connsiteY5" fmla="*/ 14288 h 224632"/>
                  <a:gd name="connsiteX0" fmla="*/ 0 w 2414588"/>
                  <a:gd name="connsiteY0" fmla="*/ 133351 h 267495"/>
                  <a:gd name="connsiteX1" fmla="*/ 781050 w 2414588"/>
                  <a:gd name="connsiteY1" fmla="*/ 19050 h 267495"/>
                  <a:gd name="connsiteX2" fmla="*/ 1009650 w 2414588"/>
                  <a:gd name="connsiteY2" fmla="*/ 247651 h 267495"/>
                  <a:gd name="connsiteX3" fmla="*/ 1042988 w 2414588"/>
                  <a:gd name="connsiteY3" fmla="*/ 61913 h 267495"/>
                  <a:gd name="connsiteX4" fmla="*/ 1728788 w 2414588"/>
                  <a:gd name="connsiteY4" fmla="*/ 266701 h 267495"/>
                  <a:gd name="connsiteX5" fmla="*/ 2414588 w 2414588"/>
                  <a:gd name="connsiteY5" fmla="*/ 57151 h 267495"/>
                  <a:gd name="connsiteX0" fmla="*/ 0 w 1728788"/>
                  <a:gd name="connsiteY0" fmla="*/ 133351 h 267495"/>
                  <a:gd name="connsiteX1" fmla="*/ 781050 w 1728788"/>
                  <a:gd name="connsiteY1" fmla="*/ 19050 h 267495"/>
                  <a:gd name="connsiteX2" fmla="*/ 1009650 w 1728788"/>
                  <a:gd name="connsiteY2" fmla="*/ 247651 h 267495"/>
                  <a:gd name="connsiteX3" fmla="*/ 1042988 w 1728788"/>
                  <a:gd name="connsiteY3" fmla="*/ 61913 h 267495"/>
                  <a:gd name="connsiteX4" fmla="*/ 1728788 w 1728788"/>
                  <a:gd name="connsiteY4" fmla="*/ 266701 h 267495"/>
                  <a:gd name="connsiteX0" fmla="*/ 0 w 3105150"/>
                  <a:gd name="connsiteY0" fmla="*/ 133351 h 281782"/>
                  <a:gd name="connsiteX1" fmla="*/ 781050 w 3105150"/>
                  <a:gd name="connsiteY1" fmla="*/ 19050 h 281782"/>
                  <a:gd name="connsiteX2" fmla="*/ 1009650 w 3105150"/>
                  <a:gd name="connsiteY2" fmla="*/ 247651 h 281782"/>
                  <a:gd name="connsiteX3" fmla="*/ 1042988 w 3105150"/>
                  <a:gd name="connsiteY3" fmla="*/ 61913 h 281782"/>
                  <a:gd name="connsiteX4" fmla="*/ 2990850 w 3105150"/>
                  <a:gd name="connsiteY4" fmla="*/ 247651 h 281782"/>
                  <a:gd name="connsiteX5" fmla="*/ 1728788 w 3105150"/>
                  <a:gd name="connsiteY5" fmla="*/ 266701 h 281782"/>
                  <a:gd name="connsiteX0" fmla="*/ 0 w 3315493"/>
                  <a:gd name="connsiteY0" fmla="*/ 133351 h 552450"/>
                  <a:gd name="connsiteX1" fmla="*/ 781050 w 3315493"/>
                  <a:gd name="connsiteY1" fmla="*/ 19050 h 552450"/>
                  <a:gd name="connsiteX2" fmla="*/ 1009650 w 3315493"/>
                  <a:gd name="connsiteY2" fmla="*/ 247651 h 552450"/>
                  <a:gd name="connsiteX3" fmla="*/ 1042988 w 3315493"/>
                  <a:gd name="connsiteY3" fmla="*/ 61913 h 552450"/>
                  <a:gd name="connsiteX4" fmla="*/ 2990850 w 3315493"/>
                  <a:gd name="connsiteY4" fmla="*/ 247651 h 552450"/>
                  <a:gd name="connsiteX5" fmla="*/ 2990850 w 3315493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009650 w 3130550"/>
                  <a:gd name="connsiteY2" fmla="*/ 247651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771650 w 3130550"/>
                  <a:gd name="connsiteY2" fmla="*/ 247650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2990850"/>
                  <a:gd name="connsiteY0" fmla="*/ 133351 h 247651"/>
                  <a:gd name="connsiteX1" fmla="*/ 781050 w 2990850"/>
                  <a:gd name="connsiteY1" fmla="*/ 19050 h 247651"/>
                  <a:gd name="connsiteX2" fmla="*/ 1771650 w 2990850"/>
                  <a:gd name="connsiteY2" fmla="*/ 247650 h 247651"/>
                  <a:gd name="connsiteX3" fmla="*/ 2152650 w 2990850"/>
                  <a:gd name="connsiteY3" fmla="*/ 19050 h 247651"/>
                  <a:gd name="connsiteX4" fmla="*/ 2990850 w 2990850"/>
                  <a:gd name="connsiteY4" fmla="*/ 247651 h 247651"/>
                  <a:gd name="connsiteX0" fmla="*/ 0 w 2152650"/>
                  <a:gd name="connsiteY0" fmla="*/ 133351 h 247650"/>
                  <a:gd name="connsiteX1" fmla="*/ 781050 w 2152650"/>
                  <a:gd name="connsiteY1" fmla="*/ 19050 h 247650"/>
                  <a:gd name="connsiteX2" fmla="*/ 1771650 w 2152650"/>
                  <a:gd name="connsiteY2" fmla="*/ 247650 h 247650"/>
                  <a:gd name="connsiteX3" fmla="*/ 2152650 w 2152650"/>
                  <a:gd name="connsiteY3" fmla="*/ 19050 h 247650"/>
                  <a:gd name="connsiteX0" fmla="*/ 0 w 3219450"/>
                  <a:gd name="connsiteY0" fmla="*/ 133351 h 247650"/>
                  <a:gd name="connsiteX1" fmla="*/ 781050 w 3219450"/>
                  <a:gd name="connsiteY1" fmla="*/ 19050 h 247650"/>
                  <a:gd name="connsiteX2" fmla="*/ 1771650 w 3219450"/>
                  <a:gd name="connsiteY2" fmla="*/ 247650 h 247650"/>
                  <a:gd name="connsiteX3" fmla="*/ 3219450 w 3219450"/>
                  <a:gd name="connsiteY3" fmla="*/ 19051 h 247650"/>
                  <a:gd name="connsiteX0" fmla="*/ 0 w 3219450"/>
                  <a:gd name="connsiteY0" fmla="*/ 127702 h 208107"/>
                  <a:gd name="connsiteX1" fmla="*/ 781050 w 3219450"/>
                  <a:gd name="connsiteY1" fmla="*/ 13401 h 208107"/>
                  <a:gd name="connsiteX2" fmla="*/ 2065868 w 3219450"/>
                  <a:gd name="connsiteY2" fmla="*/ 208107 h 208107"/>
                  <a:gd name="connsiteX3" fmla="*/ 3219450 w 3219450"/>
                  <a:gd name="connsiteY3" fmla="*/ 13402 h 208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19450" h="208107">
                    <a:moveTo>
                      <a:pt x="0" y="127702"/>
                    </a:moveTo>
                    <a:cubicBezTo>
                      <a:pt x="82550" y="82855"/>
                      <a:pt x="436739" y="0"/>
                      <a:pt x="781050" y="13401"/>
                    </a:cubicBezTo>
                    <a:cubicBezTo>
                      <a:pt x="1125361" y="26802"/>
                      <a:pt x="1659468" y="208107"/>
                      <a:pt x="2065868" y="208107"/>
                    </a:cubicBezTo>
                    <a:cubicBezTo>
                      <a:pt x="2472268" y="208107"/>
                      <a:pt x="3016250" y="13402"/>
                      <a:pt x="3219450" y="13402"/>
                    </a:cubicBezTo>
                  </a:path>
                </a:pathLst>
              </a:custGeom>
              <a:ln w="22225">
                <a:solidFill>
                  <a:srgbClr val="FF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 rot="30072" flipH="1">
                <a:off x="55955" y="4600791"/>
                <a:ext cx="3149248" cy="236198"/>
              </a:xfrm>
              <a:custGeom>
                <a:avLst/>
                <a:gdLst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52488 w 2500313"/>
                  <a:gd name="connsiteY4" fmla="*/ 22621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62063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76351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5094 h 253206"/>
                  <a:gd name="connsiteX1" fmla="*/ 233363 w 2500313"/>
                  <a:gd name="connsiteY1" fmla="*/ 43656 h 253206"/>
                  <a:gd name="connsiteX2" fmla="*/ 409575 w 2500313"/>
                  <a:gd name="connsiteY2" fmla="*/ 224631 h 253206"/>
                  <a:gd name="connsiteX3" fmla="*/ 604838 w 2500313"/>
                  <a:gd name="connsiteY3" fmla="*/ 43656 h 253206"/>
                  <a:gd name="connsiteX4" fmla="*/ 842963 w 2500313"/>
                  <a:gd name="connsiteY4" fmla="*/ 243681 h 253206"/>
                  <a:gd name="connsiteX5" fmla="*/ 1042988 w 2500313"/>
                  <a:gd name="connsiteY5" fmla="*/ 43656 h 253206"/>
                  <a:gd name="connsiteX6" fmla="*/ 1276351 w 2500313"/>
                  <a:gd name="connsiteY6" fmla="*/ 229394 h 253206"/>
                  <a:gd name="connsiteX7" fmla="*/ 1485900 w 2500313"/>
                  <a:gd name="connsiteY7" fmla="*/ 34131 h 253206"/>
                  <a:gd name="connsiteX8" fmla="*/ 1728788 w 2500313"/>
                  <a:gd name="connsiteY8" fmla="*/ 248444 h 253206"/>
                  <a:gd name="connsiteX9" fmla="*/ 2000250 w 2500313"/>
                  <a:gd name="connsiteY9" fmla="*/ 5556 h 253206"/>
                  <a:gd name="connsiteX10" fmla="*/ 2200275 w 2500313"/>
                  <a:gd name="connsiteY10" fmla="*/ 215106 h 253206"/>
                  <a:gd name="connsiteX11" fmla="*/ 2414588 w 2500313"/>
                  <a:gd name="connsiteY11" fmla="*/ 38894 h 253206"/>
                  <a:gd name="connsiteX12" fmla="*/ 2500313 w 2500313"/>
                  <a:gd name="connsiteY12" fmla="*/ 15081 h 253206"/>
                  <a:gd name="connsiteX0" fmla="*/ 0 w 2500313"/>
                  <a:gd name="connsiteY0" fmla="*/ 109537 h 244475"/>
                  <a:gd name="connsiteX1" fmla="*/ 233363 w 2500313"/>
                  <a:gd name="connsiteY1" fmla="*/ 38099 h 244475"/>
                  <a:gd name="connsiteX2" fmla="*/ 409575 w 2500313"/>
                  <a:gd name="connsiteY2" fmla="*/ 219074 h 244475"/>
                  <a:gd name="connsiteX3" fmla="*/ 604838 w 2500313"/>
                  <a:gd name="connsiteY3" fmla="*/ 38099 h 244475"/>
                  <a:gd name="connsiteX4" fmla="*/ 842963 w 2500313"/>
                  <a:gd name="connsiteY4" fmla="*/ 238124 h 244475"/>
                  <a:gd name="connsiteX5" fmla="*/ 1042988 w 2500313"/>
                  <a:gd name="connsiteY5" fmla="*/ 38099 h 244475"/>
                  <a:gd name="connsiteX6" fmla="*/ 1276351 w 2500313"/>
                  <a:gd name="connsiteY6" fmla="*/ 223837 h 244475"/>
                  <a:gd name="connsiteX7" fmla="*/ 1485900 w 2500313"/>
                  <a:gd name="connsiteY7" fmla="*/ 28574 h 244475"/>
                  <a:gd name="connsiteX8" fmla="*/ 1728788 w 2500313"/>
                  <a:gd name="connsiteY8" fmla="*/ 242887 h 244475"/>
                  <a:gd name="connsiteX9" fmla="*/ 1976438 w 2500313"/>
                  <a:gd name="connsiteY9" fmla="*/ 19049 h 244475"/>
                  <a:gd name="connsiteX10" fmla="*/ 2200275 w 2500313"/>
                  <a:gd name="connsiteY10" fmla="*/ 209549 h 244475"/>
                  <a:gd name="connsiteX11" fmla="*/ 2414588 w 2500313"/>
                  <a:gd name="connsiteY11" fmla="*/ 33337 h 244475"/>
                  <a:gd name="connsiteX12" fmla="*/ 2500313 w 2500313"/>
                  <a:gd name="connsiteY12" fmla="*/ 9524 h 244475"/>
                  <a:gd name="connsiteX0" fmla="*/ 0 w 2500313"/>
                  <a:gd name="connsiteY0" fmla="*/ 113506 h 248444"/>
                  <a:gd name="connsiteX1" fmla="*/ 233363 w 2500313"/>
                  <a:gd name="connsiteY1" fmla="*/ 42068 h 248444"/>
                  <a:gd name="connsiteX2" fmla="*/ 409575 w 2500313"/>
                  <a:gd name="connsiteY2" fmla="*/ 223043 h 248444"/>
                  <a:gd name="connsiteX3" fmla="*/ 604838 w 2500313"/>
                  <a:gd name="connsiteY3" fmla="*/ 42068 h 248444"/>
                  <a:gd name="connsiteX4" fmla="*/ 842963 w 2500313"/>
                  <a:gd name="connsiteY4" fmla="*/ 242093 h 248444"/>
                  <a:gd name="connsiteX5" fmla="*/ 1042988 w 2500313"/>
                  <a:gd name="connsiteY5" fmla="*/ 42068 h 248444"/>
                  <a:gd name="connsiteX6" fmla="*/ 1276351 w 2500313"/>
                  <a:gd name="connsiteY6" fmla="*/ 227806 h 248444"/>
                  <a:gd name="connsiteX7" fmla="*/ 1485900 w 2500313"/>
                  <a:gd name="connsiteY7" fmla="*/ 32543 h 248444"/>
                  <a:gd name="connsiteX8" fmla="*/ 1728788 w 2500313"/>
                  <a:gd name="connsiteY8" fmla="*/ 246856 h 248444"/>
                  <a:gd name="connsiteX9" fmla="*/ 1976438 w 2500313"/>
                  <a:gd name="connsiteY9" fmla="*/ 23018 h 248444"/>
                  <a:gd name="connsiteX10" fmla="*/ 2176463 w 2500313"/>
                  <a:gd name="connsiteY10" fmla="*/ 237331 h 248444"/>
                  <a:gd name="connsiteX11" fmla="*/ 2414588 w 2500313"/>
                  <a:gd name="connsiteY11" fmla="*/ 37306 h 248444"/>
                  <a:gd name="connsiteX12" fmla="*/ 2500313 w 2500313"/>
                  <a:gd name="connsiteY12" fmla="*/ 13493 h 248444"/>
                  <a:gd name="connsiteX0" fmla="*/ 0 w 2500313"/>
                  <a:gd name="connsiteY0" fmla="*/ 125413 h 260351"/>
                  <a:gd name="connsiteX1" fmla="*/ 233363 w 2500313"/>
                  <a:gd name="connsiteY1" fmla="*/ 53975 h 260351"/>
                  <a:gd name="connsiteX2" fmla="*/ 409575 w 2500313"/>
                  <a:gd name="connsiteY2" fmla="*/ 234950 h 260351"/>
                  <a:gd name="connsiteX3" fmla="*/ 604838 w 2500313"/>
                  <a:gd name="connsiteY3" fmla="*/ 53975 h 260351"/>
                  <a:gd name="connsiteX4" fmla="*/ 842963 w 2500313"/>
                  <a:gd name="connsiteY4" fmla="*/ 254000 h 260351"/>
                  <a:gd name="connsiteX5" fmla="*/ 1042988 w 2500313"/>
                  <a:gd name="connsiteY5" fmla="*/ 53975 h 260351"/>
                  <a:gd name="connsiteX6" fmla="*/ 1276351 w 2500313"/>
                  <a:gd name="connsiteY6" fmla="*/ 239713 h 260351"/>
                  <a:gd name="connsiteX7" fmla="*/ 1485900 w 2500313"/>
                  <a:gd name="connsiteY7" fmla="*/ 44450 h 260351"/>
                  <a:gd name="connsiteX8" fmla="*/ 1728788 w 2500313"/>
                  <a:gd name="connsiteY8" fmla="*/ 258763 h 260351"/>
                  <a:gd name="connsiteX9" fmla="*/ 1976438 w 2500313"/>
                  <a:gd name="connsiteY9" fmla="*/ 34925 h 260351"/>
                  <a:gd name="connsiteX10" fmla="*/ 2414588 w 2500313"/>
                  <a:gd name="connsiteY10" fmla="*/ 49213 h 260351"/>
                  <a:gd name="connsiteX11" fmla="*/ 2500313 w 2500313"/>
                  <a:gd name="connsiteY11" fmla="*/ 25400 h 260351"/>
                  <a:gd name="connsiteX0" fmla="*/ 0 w 2500313"/>
                  <a:gd name="connsiteY0" fmla="*/ 125413 h 292894"/>
                  <a:gd name="connsiteX1" fmla="*/ 233363 w 2500313"/>
                  <a:gd name="connsiteY1" fmla="*/ 53975 h 292894"/>
                  <a:gd name="connsiteX2" fmla="*/ 409575 w 2500313"/>
                  <a:gd name="connsiteY2" fmla="*/ 234950 h 292894"/>
                  <a:gd name="connsiteX3" fmla="*/ 604838 w 2500313"/>
                  <a:gd name="connsiteY3" fmla="*/ 53975 h 292894"/>
                  <a:gd name="connsiteX4" fmla="*/ 842963 w 2500313"/>
                  <a:gd name="connsiteY4" fmla="*/ 254000 h 292894"/>
                  <a:gd name="connsiteX5" fmla="*/ 1042988 w 2500313"/>
                  <a:gd name="connsiteY5" fmla="*/ 53975 h 292894"/>
                  <a:gd name="connsiteX6" fmla="*/ 1276351 w 2500313"/>
                  <a:gd name="connsiteY6" fmla="*/ 239713 h 292894"/>
                  <a:gd name="connsiteX7" fmla="*/ 1728788 w 2500313"/>
                  <a:gd name="connsiteY7" fmla="*/ 258763 h 292894"/>
                  <a:gd name="connsiteX8" fmla="*/ 1976438 w 2500313"/>
                  <a:gd name="connsiteY8" fmla="*/ 34925 h 292894"/>
                  <a:gd name="connsiteX9" fmla="*/ 2414588 w 2500313"/>
                  <a:gd name="connsiteY9" fmla="*/ 49213 h 292894"/>
                  <a:gd name="connsiteX10" fmla="*/ 2500313 w 2500313"/>
                  <a:gd name="connsiteY10" fmla="*/ 25400 h 292894"/>
                  <a:gd name="connsiteX0" fmla="*/ 0 w 2414588"/>
                  <a:gd name="connsiteY0" fmla="*/ 125413 h 292894"/>
                  <a:gd name="connsiteX1" fmla="*/ 233363 w 2414588"/>
                  <a:gd name="connsiteY1" fmla="*/ 53975 h 292894"/>
                  <a:gd name="connsiteX2" fmla="*/ 409575 w 2414588"/>
                  <a:gd name="connsiteY2" fmla="*/ 234950 h 292894"/>
                  <a:gd name="connsiteX3" fmla="*/ 604838 w 2414588"/>
                  <a:gd name="connsiteY3" fmla="*/ 53975 h 292894"/>
                  <a:gd name="connsiteX4" fmla="*/ 842963 w 2414588"/>
                  <a:gd name="connsiteY4" fmla="*/ 254000 h 292894"/>
                  <a:gd name="connsiteX5" fmla="*/ 1042988 w 2414588"/>
                  <a:gd name="connsiteY5" fmla="*/ 53975 h 292894"/>
                  <a:gd name="connsiteX6" fmla="*/ 1276351 w 2414588"/>
                  <a:gd name="connsiteY6" fmla="*/ 239713 h 292894"/>
                  <a:gd name="connsiteX7" fmla="*/ 1728788 w 2414588"/>
                  <a:gd name="connsiteY7" fmla="*/ 258763 h 292894"/>
                  <a:gd name="connsiteX8" fmla="*/ 1976438 w 2414588"/>
                  <a:gd name="connsiteY8" fmla="*/ 34925 h 292894"/>
                  <a:gd name="connsiteX9" fmla="*/ 2414588 w 2414588"/>
                  <a:gd name="connsiteY9" fmla="*/ 49213 h 292894"/>
                  <a:gd name="connsiteX0" fmla="*/ 0 w 2414588"/>
                  <a:gd name="connsiteY0" fmla="*/ 89694 h 254794"/>
                  <a:gd name="connsiteX1" fmla="*/ 233363 w 2414588"/>
                  <a:gd name="connsiteY1" fmla="*/ 18256 h 254794"/>
                  <a:gd name="connsiteX2" fmla="*/ 409575 w 2414588"/>
                  <a:gd name="connsiteY2" fmla="*/ 199231 h 254794"/>
                  <a:gd name="connsiteX3" fmla="*/ 604838 w 2414588"/>
                  <a:gd name="connsiteY3" fmla="*/ 18256 h 254794"/>
                  <a:gd name="connsiteX4" fmla="*/ 842963 w 2414588"/>
                  <a:gd name="connsiteY4" fmla="*/ 218281 h 254794"/>
                  <a:gd name="connsiteX5" fmla="*/ 1042988 w 2414588"/>
                  <a:gd name="connsiteY5" fmla="*/ 18256 h 254794"/>
                  <a:gd name="connsiteX6" fmla="*/ 1276351 w 2414588"/>
                  <a:gd name="connsiteY6" fmla="*/ 203994 h 254794"/>
                  <a:gd name="connsiteX7" fmla="*/ 1728788 w 2414588"/>
                  <a:gd name="connsiteY7" fmla="*/ 223044 h 254794"/>
                  <a:gd name="connsiteX8" fmla="*/ 2414588 w 2414588"/>
                  <a:gd name="connsiteY8" fmla="*/ 13494 h 2547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409575 w 2414588"/>
                  <a:gd name="connsiteY2" fmla="*/ 211931 h 267494"/>
                  <a:gd name="connsiteX3" fmla="*/ 604838 w 2414588"/>
                  <a:gd name="connsiteY3" fmla="*/ 30956 h 267494"/>
                  <a:gd name="connsiteX4" fmla="*/ 1042988 w 2414588"/>
                  <a:gd name="connsiteY4" fmla="*/ 30956 h 267494"/>
                  <a:gd name="connsiteX5" fmla="*/ 1276351 w 2414588"/>
                  <a:gd name="connsiteY5" fmla="*/ 216694 h 267494"/>
                  <a:gd name="connsiteX6" fmla="*/ 1728788 w 2414588"/>
                  <a:gd name="connsiteY6" fmla="*/ 235744 h 267494"/>
                  <a:gd name="connsiteX7" fmla="*/ 2414588 w 2414588"/>
                  <a:gd name="connsiteY7" fmla="*/ 26194 h 2674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604838 w 2414588"/>
                  <a:gd name="connsiteY2" fmla="*/ 30956 h 267494"/>
                  <a:gd name="connsiteX3" fmla="*/ 1042988 w 2414588"/>
                  <a:gd name="connsiteY3" fmla="*/ 30956 h 267494"/>
                  <a:gd name="connsiteX4" fmla="*/ 1276351 w 2414588"/>
                  <a:gd name="connsiteY4" fmla="*/ 216694 h 267494"/>
                  <a:gd name="connsiteX5" fmla="*/ 1728788 w 2414588"/>
                  <a:gd name="connsiteY5" fmla="*/ 235744 h 267494"/>
                  <a:gd name="connsiteX6" fmla="*/ 2414588 w 2414588"/>
                  <a:gd name="connsiteY6" fmla="*/ 26194 h 267494"/>
                  <a:gd name="connsiteX0" fmla="*/ 0 w 2414588"/>
                  <a:gd name="connsiteY0" fmla="*/ 105569 h 239713"/>
                  <a:gd name="connsiteX1" fmla="*/ 233363 w 2414588"/>
                  <a:gd name="connsiteY1" fmla="*/ 34131 h 239713"/>
                  <a:gd name="connsiteX2" fmla="*/ 604838 w 2414588"/>
                  <a:gd name="connsiteY2" fmla="*/ 34131 h 239713"/>
                  <a:gd name="connsiteX3" fmla="*/ 1042988 w 2414588"/>
                  <a:gd name="connsiteY3" fmla="*/ 34131 h 239713"/>
                  <a:gd name="connsiteX4" fmla="*/ 1728788 w 2414588"/>
                  <a:gd name="connsiteY4" fmla="*/ 238919 h 239713"/>
                  <a:gd name="connsiteX5" fmla="*/ 2414588 w 2414588"/>
                  <a:gd name="connsiteY5" fmla="*/ 29369 h 239713"/>
                  <a:gd name="connsiteX0" fmla="*/ 0 w 2414588"/>
                  <a:gd name="connsiteY0" fmla="*/ 90488 h 224632"/>
                  <a:gd name="connsiteX1" fmla="*/ 233363 w 2414588"/>
                  <a:gd name="connsiteY1" fmla="*/ 19050 h 224632"/>
                  <a:gd name="connsiteX2" fmla="*/ 1009650 w 2414588"/>
                  <a:gd name="connsiteY2" fmla="*/ 204788 h 224632"/>
                  <a:gd name="connsiteX3" fmla="*/ 1042988 w 2414588"/>
                  <a:gd name="connsiteY3" fmla="*/ 19050 h 224632"/>
                  <a:gd name="connsiteX4" fmla="*/ 1728788 w 2414588"/>
                  <a:gd name="connsiteY4" fmla="*/ 223838 h 224632"/>
                  <a:gd name="connsiteX5" fmla="*/ 2414588 w 2414588"/>
                  <a:gd name="connsiteY5" fmla="*/ 14288 h 224632"/>
                  <a:gd name="connsiteX0" fmla="*/ 0 w 2414588"/>
                  <a:gd name="connsiteY0" fmla="*/ 133351 h 267495"/>
                  <a:gd name="connsiteX1" fmla="*/ 781050 w 2414588"/>
                  <a:gd name="connsiteY1" fmla="*/ 19050 h 267495"/>
                  <a:gd name="connsiteX2" fmla="*/ 1009650 w 2414588"/>
                  <a:gd name="connsiteY2" fmla="*/ 247651 h 267495"/>
                  <a:gd name="connsiteX3" fmla="*/ 1042988 w 2414588"/>
                  <a:gd name="connsiteY3" fmla="*/ 61913 h 267495"/>
                  <a:gd name="connsiteX4" fmla="*/ 1728788 w 2414588"/>
                  <a:gd name="connsiteY4" fmla="*/ 266701 h 267495"/>
                  <a:gd name="connsiteX5" fmla="*/ 2414588 w 2414588"/>
                  <a:gd name="connsiteY5" fmla="*/ 57151 h 267495"/>
                  <a:gd name="connsiteX0" fmla="*/ 0 w 1728788"/>
                  <a:gd name="connsiteY0" fmla="*/ 133351 h 267495"/>
                  <a:gd name="connsiteX1" fmla="*/ 781050 w 1728788"/>
                  <a:gd name="connsiteY1" fmla="*/ 19050 h 267495"/>
                  <a:gd name="connsiteX2" fmla="*/ 1009650 w 1728788"/>
                  <a:gd name="connsiteY2" fmla="*/ 247651 h 267495"/>
                  <a:gd name="connsiteX3" fmla="*/ 1042988 w 1728788"/>
                  <a:gd name="connsiteY3" fmla="*/ 61913 h 267495"/>
                  <a:gd name="connsiteX4" fmla="*/ 1728788 w 1728788"/>
                  <a:gd name="connsiteY4" fmla="*/ 266701 h 267495"/>
                  <a:gd name="connsiteX0" fmla="*/ 0 w 3105150"/>
                  <a:gd name="connsiteY0" fmla="*/ 133351 h 281782"/>
                  <a:gd name="connsiteX1" fmla="*/ 781050 w 3105150"/>
                  <a:gd name="connsiteY1" fmla="*/ 19050 h 281782"/>
                  <a:gd name="connsiteX2" fmla="*/ 1009650 w 3105150"/>
                  <a:gd name="connsiteY2" fmla="*/ 247651 h 281782"/>
                  <a:gd name="connsiteX3" fmla="*/ 1042988 w 3105150"/>
                  <a:gd name="connsiteY3" fmla="*/ 61913 h 281782"/>
                  <a:gd name="connsiteX4" fmla="*/ 2990850 w 3105150"/>
                  <a:gd name="connsiteY4" fmla="*/ 247651 h 281782"/>
                  <a:gd name="connsiteX5" fmla="*/ 1728788 w 3105150"/>
                  <a:gd name="connsiteY5" fmla="*/ 266701 h 281782"/>
                  <a:gd name="connsiteX0" fmla="*/ 0 w 3315493"/>
                  <a:gd name="connsiteY0" fmla="*/ 133351 h 552450"/>
                  <a:gd name="connsiteX1" fmla="*/ 781050 w 3315493"/>
                  <a:gd name="connsiteY1" fmla="*/ 19050 h 552450"/>
                  <a:gd name="connsiteX2" fmla="*/ 1009650 w 3315493"/>
                  <a:gd name="connsiteY2" fmla="*/ 247651 h 552450"/>
                  <a:gd name="connsiteX3" fmla="*/ 1042988 w 3315493"/>
                  <a:gd name="connsiteY3" fmla="*/ 61913 h 552450"/>
                  <a:gd name="connsiteX4" fmla="*/ 2990850 w 3315493"/>
                  <a:gd name="connsiteY4" fmla="*/ 247651 h 552450"/>
                  <a:gd name="connsiteX5" fmla="*/ 2990850 w 3315493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009650 w 3130550"/>
                  <a:gd name="connsiteY2" fmla="*/ 247651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771650 w 3130550"/>
                  <a:gd name="connsiteY2" fmla="*/ 247650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2990850"/>
                  <a:gd name="connsiteY0" fmla="*/ 133351 h 247651"/>
                  <a:gd name="connsiteX1" fmla="*/ 781050 w 2990850"/>
                  <a:gd name="connsiteY1" fmla="*/ 19050 h 247651"/>
                  <a:gd name="connsiteX2" fmla="*/ 1771650 w 2990850"/>
                  <a:gd name="connsiteY2" fmla="*/ 247650 h 247651"/>
                  <a:gd name="connsiteX3" fmla="*/ 2152650 w 2990850"/>
                  <a:gd name="connsiteY3" fmla="*/ 19050 h 247651"/>
                  <a:gd name="connsiteX4" fmla="*/ 2990850 w 2990850"/>
                  <a:gd name="connsiteY4" fmla="*/ 247651 h 247651"/>
                  <a:gd name="connsiteX0" fmla="*/ 0 w 2152650"/>
                  <a:gd name="connsiteY0" fmla="*/ 133351 h 247650"/>
                  <a:gd name="connsiteX1" fmla="*/ 781050 w 2152650"/>
                  <a:gd name="connsiteY1" fmla="*/ 19050 h 247650"/>
                  <a:gd name="connsiteX2" fmla="*/ 1771650 w 2152650"/>
                  <a:gd name="connsiteY2" fmla="*/ 247650 h 247650"/>
                  <a:gd name="connsiteX3" fmla="*/ 2152650 w 2152650"/>
                  <a:gd name="connsiteY3" fmla="*/ 19050 h 247650"/>
                  <a:gd name="connsiteX0" fmla="*/ 0 w 3219450"/>
                  <a:gd name="connsiteY0" fmla="*/ 133351 h 247650"/>
                  <a:gd name="connsiteX1" fmla="*/ 781050 w 3219450"/>
                  <a:gd name="connsiteY1" fmla="*/ 19050 h 247650"/>
                  <a:gd name="connsiteX2" fmla="*/ 1771650 w 3219450"/>
                  <a:gd name="connsiteY2" fmla="*/ 247650 h 247650"/>
                  <a:gd name="connsiteX3" fmla="*/ 3219450 w 3219450"/>
                  <a:gd name="connsiteY3" fmla="*/ 19051 h 247650"/>
                  <a:gd name="connsiteX0" fmla="*/ 60828 w 3280278"/>
                  <a:gd name="connsiteY0" fmla="*/ 121725 h 236024"/>
                  <a:gd name="connsiteX1" fmla="*/ 130175 w 3280278"/>
                  <a:gd name="connsiteY1" fmla="*/ 191479 h 236024"/>
                  <a:gd name="connsiteX2" fmla="*/ 841878 w 3280278"/>
                  <a:gd name="connsiteY2" fmla="*/ 7424 h 236024"/>
                  <a:gd name="connsiteX3" fmla="*/ 1832478 w 3280278"/>
                  <a:gd name="connsiteY3" fmla="*/ 236024 h 236024"/>
                  <a:gd name="connsiteX4" fmla="*/ 3280278 w 3280278"/>
                  <a:gd name="connsiteY4" fmla="*/ 7425 h 236024"/>
                  <a:gd name="connsiteX0" fmla="*/ 0 w 3150103"/>
                  <a:gd name="connsiteY0" fmla="*/ 191479 h 236024"/>
                  <a:gd name="connsiteX1" fmla="*/ 711703 w 3150103"/>
                  <a:gd name="connsiteY1" fmla="*/ 7424 h 236024"/>
                  <a:gd name="connsiteX2" fmla="*/ 1702303 w 3150103"/>
                  <a:gd name="connsiteY2" fmla="*/ 236024 h 236024"/>
                  <a:gd name="connsiteX3" fmla="*/ 3150103 w 3150103"/>
                  <a:gd name="connsiteY3" fmla="*/ 7425 h 23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50103" h="236024">
                    <a:moveTo>
                      <a:pt x="0" y="191479"/>
                    </a:moveTo>
                    <a:cubicBezTo>
                      <a:pt x="130175" y="172429"/>
                      <a:pt x="427986" y="0"/>
                      <a:pt x="711703" y="7424"/>
                    </a:cubicBezTo>
                    <a:cubicBezTo>
                      <a:pt x="995420" y="14848"/>
                      <a:pt x="1295903" y="236024"/>
                      <a:pt x="1702303" y="236024"/>
                    </a:cubicBezTo>
                    <a:cubicBezTo>
                      <a:pt x="2108703" y="236024"/>
                      <a:pt x="2946903" y="7425"/>
                      <a:pt x="3150103" y="7425"/>
                    </a:cubicBezTo>
                  </a:path>
                </a:pathLst>
              </a:custGeom>
              <a:ln w="22225">
                <a:solidFill>
                  <a:srgbClr val="FF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 rot="21195033">
                <a:off x="6156" y="3548411"/>
                <a:ext cx="3338482" cy="301740"/>
              </a:xfrm>
              <a:custGeom>
                <a:avLst/>
                <a:gdLst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52488 w 2500313"/>
                  <a:gd name="connsiteY4" fmla="*/ 22621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43013 w 2500313"/>
                  <a:gd name="connsiteY6" fmla="*/ 235744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62063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6682 h 264319"/>
                  <a:gd name="connsiteX1" fmla="*/ 233363 w 2500313"/>
                  <a:gd name="connsiteY1" fmla="*/ 45244 h 264319"/>
                  <a:gd name="connsiteX2" fmla="*/ 409575 w 2500313"/>
                  <a:gd name="connsiteY2" fmla="*/ 226219 h 264319"/>
                  <a:gd name="connsiteX3" fmla="*/ 604838 w 2500313"/>
                  <a:gd name="connsiteY3" fmla="*/ 45244 h 264319"/>
                  <a:gd name="connsiteX4" fmla="*/ 842963 w 2500313"/>
                  <a:gd name="connsiteY4" fmla="*/ 245269 h 264319"/>
                  <a:gd name="connsiteX5" fmla="*/ 1042988 w 2500313"/>
                  <a:gd name="connsiteY5" fmla="*/ 45244 h 264319"/>
                  <a:gd name="connsiteX6" fmla="*/ 1276351 w 2500313"/>
                  <a:gd name="connsiteY6" fmla="*/ 230982 h 264319"/>
                  <a:gd name="connsiteX7" fmla="*/ 1485900 w 2500313"/>
                  <a:gd name="connsiteY7" fmla="*/ 35719 h 264319"/>
                  <a:gd name="connsiteX8" fmla="*/ 1733550 w 2500313"/>
                  <a:gd name="connsiteY8" fmla="*/ 259557 h 264319"/>
                  <a:gd name="connsiteX9" fmla="*/ 2000250 w 2500313"/>
                  <a:gd name="connsiteY9" fmla="*/ 7144 h 264319"/>
                  <a:gd name="connsiteX10" fmla="*/ 2200275 w 2500313"/>
                  <a:gd name="connsiteY10" fmla="*/ 216694 h 264319"/>
                  <a:gd name="connsiteX11" fmla="*/ 2414588 w 2500313"/>
                  <a:gd name="connsiteY11" fmla="*/ 40482 h 264319"/>
                  <a:gd name="connsiteX12" fmla="*/ 2500313 w 2500313"/>
                  <a:gd name="connsiteY12" fmla="*/ 16669 h 264319"/>
                  <a:gd name="connsiteX0" fmla="*/ 0 w 2500313"/>
                  <a:gd name="connsiteY0" fmla="*/ 115094 h 253206"/>
                  <a:gd name="connsiteX1" fmla="*/ 233363 w 2500313"/>
                  <a:gd name="connsiteY1" fmla="*/ 43656 h 253206"/>
                  <a:gd name="connsiteX2" fmla="*/ 409575 w 2500313"/>
                  <a:gd name="connsiteY2" fmla="*/ 224631 h 253206"/>
                  <a:gd name="connsiteX3" fmla="*/ 604838 w 2500313"/>
                  <a:gd name="connsiteY3" fmla="*/ 43656 h 253206"/>
                  <a:gd name="connsiteX4" fmla="*/ 842963 w 2500313"/>
                  <a:gd name="connsiteY4" fmla="*/ 243681 h 253206"/>
                  <a:gd name="connsiteX5" fmla="*/ 1042988 w 2500313"/>
                  <a:gd name="connsiteY5" fmla="*/ 43656 h 253206"/>
                  <a:gd name="connsiteX6" fmla="*/ 1276351 w 2500313"/>
                  <a:gd name="connsiteY6" fmla="*/ 229394 h 253206"/>
                  <a:gd name="connsiteX7" fmla="*/ 1485900 w 2500313"/>
                  <a:gd name="connsiteY7" fmla="*/ 34131 h 253206"/>
                  <a:gd name="connsiteX8" fmla="*/ 1728788 w 2500313"/>
                  <a:gd name="connsiteY8" fmla="*/ 248444 h 253206"/>
                  <a:gd name="connsiteX9" fmla="*/ 2000250 w 2500313"/>
                  <a:gd name="connsiteY9" fmla="*/ 5556 h 253206"/>
                  <a:gd name="connsiteX10" fmla="*/ 2200275 w 2500313"/>
                  <a:gd name="connsiteY10" fmla="*/ 215106 h 253206"/>
                  <a:gd name="connsiteX11" fmla="*/ 2414588 w 2500313"/>
                  <a:gd name="connsiteY11" fmla="*/ 38894 h 253206"/>
                  <a:gd name="connsiteX12" fmla="*/ 2500313 w 2500313"/>
                  <a:gd name="connsiteY12" fmla="*/ 15081 h 253206"/>
                  <a:gd name="connsiteX0" fmla="*/ 0 w 2500313"/>
                  <a:gd name="connsiteY0" fmla="*/ 109537 h 244475"/>
                  <a:gd name="connsiteX1" fmla="*/ 233363 w 2500313"/>
                  <a:gd name="connsiteY1" fmla="*/ 38099 h 244475"/>
                  <a:gd name="connsiteX2" fmla="*/ 409575 w 2500313"/>
                  <a:gd name="connsiteY2" fmla="*/ 219074 h 244475"/>
                  <a:gd name="connsiteX3" fmla="*/ 604838 w 2500313"/>
                  <a:gd name="connsiteY3" fmla="*/ 38099 h 244475"/>
                  <a:gd name="connsiteX4" fmla="*/ 842963 w 2500313"/>
                  <a:gd name="connsiteY4" fmla="*/ 238124 h 244475"/>
                  <a:gd name="connsiteX5" fmla="*/ 1042988 w 2500313"/>
                  <a:gd name="connsiteY5" fmla="*/ 38099 h 244475"/>
                  <a:gd name="connsiteX6" fmla="*/ 1276351 w 2500313"/>
                  <a:gd name="connsiteY6" fmla="*/ 223837 h 244475"/>
                  <a:gd name="connsiteX7" fmla="*/ 1485900 w 2500313"/>
                  <a:gd name="connsiteY7" fmla="*/ 28574 h 244475"/>
                  <a:gd name="connsiteX8" fmla="*/ 1728788 w 2500313"/>
                  <a:gd name="connsiteY8" fmla="*/ 242887 h 244475"/>
                  <a:gd name="connsiteX9" fmla="*/ 1976438 w 2500313"/>
                  <a:gd name="connsiteY9" fmla="*/ 19049 h 244475"/>
                  <a:gd name="connsiteX10" fmla="*/ 2200275 w 2500313"/>
                  <a:gd name="connsiteY10" fmla="*/ 209549 h 244475"/>
                  <a:gd name="connsiteX11" fmla="*/ 2414588 w 2500313"/>
                  <a:gd name="connsiteY11" fmla="*/ 33337 h 244475"/>
                  <a:gd name="connsiteX12" fmla="*/ 2500313 w 2500313"/>
                  <a:gd name="connsiteY12" fmla="*/ 9524 h 244475"/>
                  <a:gd name="connsiteX0" fmla="*/ 0 w 2500313"/>
                  <a:gd name="connsiteY0" fmla="*/ 113506 h 248444"/>
                  <a:gd name="connsiteX1" fmla="*/ 233363 w 2500313"/>
                  <a:gd name="connsiteY1" fmla="*/ 42068 h 248444"/>
                  <a:gd name="connsiteX2" fmla="*/ 409575 w 2500313"/>
                  <a:gd name="connsiteY2" fmla="*/ 223043 h 248444"/>
                  <a:gd name="connsiteX3" fmla="*/ 604838 w 2500313"/>
                  <a:gd name="connsiteY3" fmla="*/ 42068 h 248444"/>
                  <a:gd name="connsiteX4" fmla="*/ 842963 w 2500313"/>
                  <a:gd name="connsiteY4" fmla="*/ 242093 h 248444"/>
                  <a:gd name="connsiteX5" fmla="*/ 1042988 w 2500313"/>
                  <a:gd name="connsiteY5" fmla="*/ 42068 h 248444"/>
                  <a:gd name="connsiteX6" fmla="*/ 1276351 w 2500313"/>
                  <a:gd name="connsiteY6" fmla="*/ 227806 h 248444"/>
                  <a:gd name="connsiteX7" fmla="*/ 1485900 w 2500313"/>
                  <a:gd name="connsiteY7" fmla="*/ 32543 h 248444"/>
                  <a:gd name="connsiteX8" fmla="*/ 1728788 w 2500313"/>
                  <a:gd name="connsiteY8" fmla="*/ 246856 h 248444"/>
                  <a:gd name="connsiteX9" fmla="*/ 1976438 w 2500313"/>
                  <a:gd name="connsiteY9" fmla="*/ 23018 h 248444"/>
                  <a:gd name="connsiteX10" fmla="*/ 2176463 w 2500313"/>
                  <a:gd name="connsiteY10" fmla="*/ 237331 h 248444"/>
                  <a:gd name="connsiteX11" fmla="*/ 2414588 w 2500313"/>
                  <a:gd name="connsiteY11" fmla="*/ 37306 h 248444"/>
                  <a:gd name="connsiteX12" fmla="*/ 2500313 w 2500313"/>
                  <a:gd name="connsiteY12" fmla="*/ 13493 h 248444"/>
                  <a:gd name="connsiteX0" fmla="*/ 0 w 2500313"/>
                  <a:gd name="connsiteY0" fmla="*/ 125413 h 260351"/>
                  <a:gd name="connsiteX1" fmla="*/ 233363 w 2500313"/>
                  <a:gd name="connsiteY1" fmla="*/ 53975 h 260351"/>
                  <a:gd name="connsiteX2" fmla="*/ 409575 w 2500313"/>
                  <a:gd name="connsiteY2" fmla="*/ 234950 h 260351"/>
                  <a:gd name="connsiteX3" fmla="*/ 604838 w 2500313"/>
                  <a:gd name="connsiteY3" fmla="*/ 53975 h 260351"/>
                  <a:gd name="connsiteX4" fmla="*/ 842963 w 2500313"/>
                  <a:gd name="connsiteY4" fmla="*/ 254000 h 260351"/>
                  <a:gd name="connsiteX5" fmla="*/ 1042988 w 2500313"/>
                  <a:gd name="connsiteY5" fmla="*/ 53975 h 260351"/>
                  <a:gd name="connsiteX6" fmla="*/ 1276351 w 2500313"/>
                  <a:gd name="connsiteY6" fmla="*/ 239713 h 260351"/>
                  <a:gd name="connsiteX7" fmla="*/ 1485900 w 2500313"/>
                  <a:gd name="connsiteY7" fmla="*/ 44450 h 260351"/>
                  <a:gd name="connsiteX8" fmla="*/ 1728788 w 2500313"/>
                  <a:gd name="connsiteY8" fmla="*/ 258763 h 260351"/>
                  <a:gd name="connsiteX9" fmla="*/ 1976438 w 2500313"/>
                  <a:gd name="connsiteY9" fmla="*/ 34925 h 260351"/>
                  <a:gd name="connsiteX10" fmla="*/ 2414588 w 2500313"/>
                  <a:gd name="connsiteY10" fmla="*/ 49213 h 260351"/>
                  <a:gd name="connsiteX11" fmla="*/ 2500313 w 2500313"/>
                  <a:gd name="connsiteY11" fmla="*/ 25400 h 260351"/>
                  <a:gd name="connsiteX0" fmla="*/ 0 w 2500313"/>
                  <a:gd name="connsiteY0" fmla="*/ 125413 h 292894"/>
                  <a:gd name="connsiteX1" fmla="*/ 233363 w 2500313"/>
                  <a:gd name="connsiteY1" fmla="*/ 53975 h 292894"/>
                  <a:gd name="connsiteX2" fmla="*/ 409575 w 2500313"/>
                  <a:gd name="connsiteY2" fmla="*/ 234950 h 292894"/>
                  <a:gd name="connsiteX3" fmla="*/ 604838 w 2500313"/>
                  <a:gd name="connsiteY3" fmla="*/ 53975 h 292894"/>
                  <a:gd name="connsiteX4" fmla="*/ 842963 w 2500313"/>
                  <a:gd name="connsiteY4" fmla="*/ 254000 h 292894"/>
                  <a:gd name="connsiteX5" fmla="*/ 1042988 w 2500313"/>
                  <a:gd name="connsiteY5" fmla="*/ 53975 h 292894"/>
                  <a:gd name="connsiteX6" fmla="*/ 1276351 w 2500313"/>
                  <a:gd name="connsiteY6" fmla="*/ 239713 h 292894"/>
                  <a:gd name="connsiteX7" fmla="*/ 1728788 w 2500313"/>
                  <a:gd name="connsiteY7" fmla="*/ 258763 h 292894"/>
                  <a:gd name="connsiteX8" fmla="*/ 1976438 w 2500313"/>
                  <a:gd name="connsiteY8" fmla="*/ 34925 h 292894"/>
                  <a:gd name="connsiteX9" fmla="*/ 2414588 w 2500313"/>
                  <a:gd name="connsiteY9" fmla="*/ 49213 h 292894"/>
                  <a:gd name="connsiteX10" fmla="*/ 2500313 w 2500313"/>
                  <a:gd name="connsiteY10" fmla="*/ 25400 h 292894"/>
                  <a:gd name="connsiteX0" fmla="*/ 0 w 2414588"/>
                  <a:gd name="connsiteY0" fmla="*/ 125413 h 292894"/>
                  <a:gd name="connsiteX1" fmla="*/ 233363 w 2414588"/>
                  <a:gd name="connsiteY1" fmla="*/ 53975 h 292894"/>
                  <a:gd name="connsiteX2" fmla="*/ 409575 w 2414588"/>
                  <a:gd name="connsiteY2" fmla="*/ 234950 h 292894"/>
                  <a:gd name="connsiteX3" fmla="*/ 604838 w 2414588"/>
                  <a:gd name="connsiteY3" fmla="*/ 53975 h 292894"/>
                  <a:gd name="connsiteX4" fmla="*/ 842963 w 2414588"/>
                  <a:gd name="connsiteY4" fmla="*/ 254000 h 292894"/>
                  <a:gd name="connsiteX5" fmla="*/ 1042988 w 2414588"/>
                  <a:gd name="connsiteY5" fmla="*/ 53975 h 292894"/>
                  <a:gd name="connsiteX6" fmla="*/ 1276351 w 2414588"/>
                  <a:gd name="connsiteY6" fmla="*/ 239713 h 292894"/>
                  <a:gd name="connsiteX7" fmla="*/ 1728788 w 2414588"/>
                  <a:gd name="connsiteY7" fmla="*/ 258763 h 292894"/>
                  <a:gd name="connsiteX8" fmla="*/ 1976438 w 2414588"/>
                  <a:gd name="connsiteY8" fmla="*/ 34925 h 292894"/>
                  <a:gd name="connsiteX9" fmla="*/ 2414588 w 2414588"/>
                  <a:gd name="connsiteY9" fmla="*/ 49213 h 292894"/>
                  <a:gd name="connsiteX0" fmla="*/ 0 w 2414588"/>
                  <a:gd name="connsiteY0" fmla="*/ 89694 h 254794"/>
                  <a:gd name="connsiteX1" fmla="*/ 233363 w 2414588"/>
                  <a:gd name="connsiteY1" fmla="*/ 18256 h 254794"/>
                  <a:gd name="connsiteX2" fmla="*/ 409575 w 2414588"/>
                  <a:gd name="connsiteY2" fmla="*/ 199231 h 254794"/>
                  <a:gd name="connsiteX3" fmla="*/ 604838 w 2414588"/>
                  <a:gd name="connsiteY3" fmla="*/ 18256 h 254794"/>
                  <a:gd name="connsiteX4" fmla="*/ 842963 w 2414588"/>
                  <a:gd name="connsiteY4" fmla="*/ 218281 h 254794"/>
                  <a:gd name="connsiteX5" fmla="*/ 1042988 w 2414588"/>
                  <a:gd name="connsiteY5" fmla="*/ 18256 h 254794"/>
                  <a:gd name="connsiteX6" fmla="*/ 1276351 w 2414588"/>
                  <a:gd name="connsiteY6" fmla="*/ 203994 h 254794"/>
                  <a:gd name="connsiteX7" fmla="*/ 1728788 w 2414588"/>
                  <a:gd name="connsiteY7" fmla="*/ 223044 h 254794"/>
                  <a:gd name="connsiteX8" fmla="*/ 2414588 w 2414588"/>
                  <a:gd name="connsiteY8" fmla="*/ 13494 h 2547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409575 w 2414588"/>
                  <a:gd name="connsiteY2" fmla="*/ 211931 h 267494"/>
                  <a:gd name="connsiteX3" fmla="*/ 604838 w 2414588"/>
                  <a:gd name="connsiteY3" fmla="*/ 30956 h 267494"/>
                  <a:gd name="connsiteX4" fmla="*/ 1042988 w 2414588"/>
                  <a:gd name="connsiteY4" fmla="*/ 30956 h 267494"/>
                  <a:gd name="connsiteX5" fmla="*/ 1276351 w 2414588"/>
                  <a:gd name="connsiteY5" fmla="*/ 216694 h 267494"/>
                  <a:gd name="connsiteX6" fmla="*/ 1728788 w 2414588"/>
                  <a:gd name="connsiteY6" fmla="*/ 235744 h 267494"/>
                  <a:gd name="connsiteX7" fmla="*/ 2414588 w 2414588"/>
                  <a:gd name="connsiteY7" fmla="*/ 26194 h 267494"/>
                  <a:gd name="connsiteX0" fmla="*/ 0 w 2414588"/>
                  <a:gd name="connsiteY0" fmla="*/ 102394 h 267494"/>
                  <a:gd name="connsiteX1" fmla="*/ 233363 w 2414588"/>
                  <a:gd name="connsiteY1" fmla="*/ 30956 h 267494"/>
                  <a:gd name="connsiteX2" fmla="*/ 604838 w 2414588"/>
                  <a:gd name="connsiteY2" fmla="*/ 30956 h 267494"/>
                  <a:gd name="connsiteX3" fmla="*/ 1042988 w 2414588"/>
                  <a:gd name="connsiteY3" fmla="*/ 30956 h 267494"/>
                  <a:gd name="connsiteX4" fmla="*/ 1276351 w 2414588"/>
                  <a:gd name="connsiteY4" fmla="*/ 216694 h 267494"/>
                  <a:gd name="connsiteX5" fmla="*/ 1728788 w 2414588"/>
                  <a:gd name="connsiteY5" fmla="*/ 235744 h 267494"/>
                  <a:gd name="connsiteX6" fmla="*/ 2414588 w 2414588"/>
                  <a:gd name="connsiteY6" fmla="*/ 26194 h 267494"/>
                  <a:gd name="connsiteX0" fmla="*/ 0 w 2414588"/>
                  <a:gd name="connsiteY0" fmla="*/ 105569 h 239713"/>
                  <a:gd name="connsiteX1" fmla="*/ 233363 w 2414588"/>
                  <a:gd name="connsiteY1" fmla="*/ 34131 h 239713"/>
                  <a:gd name="connsiteX2" fmla="*/ 604838 w 2414588"/>
                  <a:gd name="connsiteY2" fmla="*/ 34131 h 239713"/>
                  <a:gd name="connsiteX3" fmla="*/ 1042988 w 2414588"/>
                  <a:gd name="connsiteY3" fmla="*/ 34131 h 239713"/>
                  <a:gd name="connsiteX4" fmla="*/ 1728788 w 2414588"/>
                  <a:gd name="connsiteY4" fmla="*/ 238919 h 239713"/>
                  <a:gd name="connsiteX5" fmla="*/ 2414588 w 2414588"/>
                  <a:gd name="connsiteY5" fmla="*/ 29369 h 239713"/>
                  <a:gd name="connsiteX0" fmla="*/ 0 w 2414588"/>
                  <a:gd name="connsiteY0" fmla="*/ 90488 h 224632"/>
                  <a:gd name="connsiteX1" fmla="*/ 233363 w 2414588"/>
                  <a:gd name="connsiteY1" fmla="*/ 19050 h 224632"/>
                  <a:gd name="connsiteX2" fmla="*/ 1009650 w 2414588"/>
                  <a:gd name="connsiteY2" fmla="*/ 204788 h 224632"/>
                  <a:gd name="connsiteX3" fmla="*/ 1042988 w 2414588"/>
                  <a:gd name="connsiteY3" fmla="*/ 19050 h 224632"/>
                  <a:gd name="connsiteX4" fmla="*/ 1728788 w 2414588"/>
                  <a:gd name="connsiteY4" fmla="*/ 223838 h 224632"/>
                  <a:gd name="connsiteX5" fmla="*/ 2414588 w 2414588"/>
                  <a:gd name="connsiteY5" fmla="*/ 14288 h 224632"/>
                  <a:gd name="connsiteX0" fmla="*/ 0 w 2414588"/>
                  <a:gd name="connsiteY0" fmla="*/ 133351 h 267495"/>
                  <a:gd name="connsiteX1" fmla="*/ 781050 w 2414588"/>
                  <a:gd name="connsiteY1" fmla="*/ 19050 h 267495"/>
                  <a:gd name="connsiteX2" fmla="*/ 1009650 w 2414588"/>
                  <a:gd name="connsiteY2" fmla="*/ 247651 h 267495"/>
                  <a:gd name="connsiteX3" fmla="*/ 1042988 w 2414588"/>
                  <a:gd name="connsiteY3" fmla="*/ 61913 h 267495"/>
                  <a:gd name="connsiteX4" fmla="*/ 1728788 w 2414588"/>
                  <a:gd name="connsiteY4" fmla="*/ 266701 h 267495"/>
                  <a:gd name="connsiteX5" fmla="*/ 2414588 w 2414588"/>
                  <a:gd name="connsiteY5" fmla="*/ 57151 h 267495"/>
                  <a:gd name="connsiteX0" fmla="*/ 0 w 1728788"/>
                  <a:gd name="connsiteY0" fmla="*/ 133351 h 267495"/>
                  <a:gd name="connsiteX1" fmla="*/ 781050 w 1728788"/>
                  <a:gd name="connsiteY1" fmla="*/ 19050 h 267495"/>
                  <a:gd name="connsiteX2" fmla="*/ 1009650 w 1728788"/>
                  <a:gd name="connsiteY2" fmla="*/ 247651 h 267495"/>
                  <a:gd name="connsiteX3" fmla="*/ 1042988 w 1728788"/>
                  <a:gd name="connsiteY3" fmla="*/ 61913 h 267495"/>
                  <a:gd name="connsiteX4" fmla="*/ 1728788 w 1728788"/>
                  <a:gd name="connsiteY4" fmla="*/ 266701 h 267495"/>
                  <a:gd name="connsiteX0" fmla="*/ 0 w 3105150"/>
                  <a:gd name="connsiteY0" fmla="*/ 133351 h 281782"/>
                  <a:gd name="connsiteX1" fmla="*/ 781050 w 3105150"/>
                  <a:gd name="connsiteY1" fmla="*/ 19050 h 281782"/>
                  <a:gd name="connsiteX2" fmla="*/ 1009650 w 3105150"/>
                  <a:gd name="connsiteY2" fmla="*/ 247651 h 281782"/>
                  <a:gd name="connsiteX3" fmla="*/ 1042988 w 3105150"/>
                  <a:gd name="connsiteY3" fmla="*/ 61913 h 281782"/>
                  <a:gd name="connsiteX4" fmla="*/ 2990850 w 3105150"/>
                  <a:gd name="connsiteY4" fmla="*/ 247651 h 281782"/>
                  <a:gd name="connsiteX5" fmla="*/ 1728788 w 3105150"/>
                  <a:gd name="connsiteY5" fmla="*/ 266701 h 281782"/>
                  <a:gd name="connsiteX0" fmla="*/ 0 w 3315493"/>
                  <a:gd name="connsiteY0" fmla="*/ 133351 h 552450"/>
                  <a:gd name="connsiteX1" fmla="*/ 781050 w 3315493"/>
                  <a:gd name="connsiteY1" fmla="*/ 19050 h 552450"/>
                  <a:gd name="connsiteX2" fmla="*/ 1009650 w 3315493"/>
                  <a:gd name="connsiteY2" fmla="*/ 247651 h 552450"/>
                  <a:gd name="connsiteX3" fmla="*/ 1042988 w 3315493"/>
                  <a:gd name="connsiteY3" fmla="*/ 61913 h 552450"/>
                  <a:gd name="connsiteX4" fmla="*/ 2990850 w 3315493"/>
                  <a:gd name="connsiteY4" fmla="*/ 247651 h 552450"/>
                  <a:gd name="connsiteX5" fmla="*/ 2990850 w 3315493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009650 w 3130550"/>
                  <a:gd name="connsiteY2" fmla="*/ 247651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3130550"/>
                  <a:gd name="connsiteY0" fmla="*/ 133351 h 552450"/>
                  <a:gd name="connsiteX1" fmla="*/ 781050 w 3130550"/>
                  <a:gd name="connsiteY1" fmla="*/ 19050 h 552450"/>
                  <a:gd name="connsiteX2" fmla="*/ 1771650 w 3130550"/>
                  <a:gd name="connsiteY2" fmla="*/ 247650 h 552450"/>
                  <a:gd name="connsiteX3" fmla="*/ 2152650 w 3130550"/>
                  <a:gd name="connsiteY3" fmla="*/ 19050 h 552450"/>
                  <a:gd name="connsiteX4" fmla="*/ 2990850 w 3130550"/>
                  <a:gd name="connsiteY4" fmla="*/ 247651 h 552450"/>
                  <a:gd name="connsiteX5" fmla="*/ 2990850 w 3130550"/>
                  <a:gd name="connsiteY5" fmla="*/ 552450 h 552450"/>
                  <a:gd name="connsiteX0" fmla="*/ 0 w 2990850"/>
                  <a:gd name="connsiteY0" fmla="*/ 133351 h 247651"/>
                  <a:gd name="connsiteX1" fmla="*/ 781050 w 2990850"/>
                  <a:gd name="connsiteY1" fmla="*/ 19050 h 247651"/>
                  <a:gd name="connsiteX2" fmla="*/ 1771650 w 2990850"/>
                  <a:gd name="connsiteY2" fmla="*/ 247650 h 247651"/>
                  <a:gd name="connsiteX3" fmla="*/ 2152650 w 2990850"/>
                  <a:gd name="connsiteY3" fmla="*/ 19050 h 247651"/>
                  <a:gd name="connsiteX4" fmla="*/ 2990850 w 2990850"/>
                  <a:gd name="connsiteY4" fmla="*/ 247651 h 247651"/>
                  <a:gd name="connsiteX0" fmla="*/ 0 w 2152650"/>
                  <a:gd name="connsiteY0" fmla="*/ 133351 h 247650"/>
                  <a:gd name="connsiteX1" fmla="*/ 781050 w 2152650"/>
                  <a:gd name="connsiteY1" fmla="*/ 19050 h 247650"/>
                  <a:gd name="connsiteX2" fmla="*/ 1771650 w 2152650"/>
                  <a:gd name="connsiteY2" fmla="*/ 247650 h 247650"/>
                  <a:gd name="connsiteX3" fmla="*/ 2152650 w 2152650"/>
                  <a:gd name="connsiteY3" fmla="*/ 19050 h 247650"/>
                  <a:gd name="connsiteX0" fmla="*/ 0 w 3219450"/>
                  <a:gd name="connsiteY0" fmla="*/ 133351 h 247650"/>
                  <a:gd name="connsiteX1" fmla="*/ 781050 w 3219450"/>
                  <a:gd name="connsiteY1" fmla="*/ 19050 h 247650"/>
                  <a:gd name="connsiteX2" fmla="*/ 1771650 w 3219450"/>
                  <a:gd name="connsiteY2" fmla="*/ 247650 h 247650"/>
                  <a:gd name="connsiteX3" fmla="*/ 3219450 w 3219450"/>
                  <a:gd name="connsiteY3" fmla="*/ 19051 h 247650"/>
                  <a:gd name="connsiteX0" fmla="*/ 0 w 2438400"/>
                  <a:gd name="connsiteY0" fmla="*/ 0 h 228600"/>
                  <a:gd name="connsiteX1" fmla="*/ 990600 w 2438400"/>
                  <a:gd name="connsiteY1" fmla="*/ 228600 h 228600"/>
                  <a:gd name="connsiteX2" fmla="*/ 2438400 w 2438400"/>
                  <a:gd name="connsiteY2" fmla="*/ 1 h 228600"/>
                  <a:gd name="connsiteX0" fmla="*/ 0 w 2438400"/>
                  <a:gd name="connsiteY0" fmla="*/ 0 h 209550"/>
                  <a:gd name="connsiteX1" fmla="*/ 1733550 w 2438400"/>
                  <a:gd name="connsiteY1" fmla="*/ 209550 h 209550"/>
                  <a:gd name="connsiteX2" fmla="*/ 2438400 w 2438400"/>
                  <a:gd name="connsiteY2" fmla="*/ 1 h 209550"/>
                  <a:gd name="connsiteX0" fmla="*/ 0 w 3070225"/>
                  <a:gd name="connsiteY0" fmla="*/ 53975 h 265113"/>
                  <a:gd name="connsiteX1" fmla="*/ 1733550 w 3070225"/>
                  <a:gd name="connsiteY1" fmla="*/ 263525 h 265113"/>
                  <a:gd name="connsiteX2" fmla="*/ 2952750 w 3070225"/>
                  <a:gd name="connsiteY2" fmla="*/ 34925 h 265113"/>
                  <a:gd name="connsiteX3" fmla="*/ 2438400 w 3070225"/>
                  <a:gd name="connsiteY3" fmla="*/ 53976 h 265113"/>
                  <a:gd name="connsiteX0" fmla="*/ 0 w 2952750"/>
                  <a:gd name="connsiteY0" fmla="*/ 19050 h 230188"/>
                  <a:gd name="connsiteX1" fmla="*/ 1733550 w 2952750"/>
                  <a:gd name="connsiteY1" fmla="*/ 228600 h 230188"/>
                  <a:gd name="connsiteX2" fmla="*/ 2952750 w 2952750"/>
                  <a:gd name="connsiteY2" fmla="*/ 0 h 230188"/>
                  <a:gd name="connsiteX0" fmla="*/ 0 w 3151981"/>
                  <a:gd name="connsiteY0" fmla="*/ 55563 h 266701"/>
                  <a:gd name="connsiteX1" fmla="*/ 1733550 w 3151981"/>
                  <a:gd name="connsiteY1" fmla="*/ 265113 h 266701"/>
                  <a:gd name="connsiteX2" fmla="*/ 2952750 w 3151981"/>
                  <a:gd name="connsiteY2" fmla="*/ 36513 h 266701"/>
                  <a:gd name="connsiteX3" fmla="*/ 2928938 w 3151981"/>
                  <a:gd name="connsiteY3" fmla="*/ 46038 h 266701"/>
                  <a:gd name="connsiteX0" fmla="*/ 0 w 3337719"/>
                  <a:gd name="connsiteY0" fmla="*/ 60325 h 271463"/>
                  <a:gd name="connsiteX1" fmla="*/ 1733550 w 3337719"/>
                  <a:gd name="connsiteY1" fmla="*/ 269875 h 271463"/>
                  <a:gd name="connsiteX2" fmla="*/ 2952750 w 3337719"/>
                  <a:gd name="connsiteY2" fmla="*/ 41275 h 271463"/>
                  <a:gd name="connsiteX3" fmla="*/ 3333750 w 3337719"/>
                  <a:gd name="connsiteY3" fmla="*/ 117476 h 271463"/>
                  <a:gd name="connsiteX4" fmla="*/ 2928938 w 3337719"/>
                  <a:gd name="connsiteY4" fmla="*/ 50800 h 271463"/>
                  <a:gd name="connsiteX0" fmla="*/ 0 w 3337719"/>
                  <a:gd name="connsiteY0" fmla="*/ 60325 h 271463"/>
                  <a:gd name="connsiteX1" fmla="*/ 1733550 w 3337719"/>
                  <a:gd name="connsiteY1" fmla="*/ 269875 h 271463"/>
                  <a:gd name="connsiteX2" fmla="*/ 2952750 w 3337719"/>
                  <a:gd name="connsiteY2" fmla="*/ 41275 h 271463"/>
                  <a:gd name="connsiteX3" fmla="*/ 3333750 w 3337719"/>
                  <a:gd name="connsiteY3" fmla="*/ 117476 h 271463"/>
                  <a:gd name="connsiteX0" fmla="*/ 0 w 3337719"/>
                  <a:gd name="connsiteY0" fmla="*/ 60324 h 271462"/>
                  <a:gd name="connsiteX1" fmla="*/ 1733550 w 3337719"/>
                  <a:gd name="connsiteY1" fmla="*/ 269874 h 271462"/>
                  <a:gd name="connsiteX2" fmla="*/ 2724150 w 3337719"/>
                  <a:gd name="connsiteY2" fmla="*/ 41275 h 271462"/>
                  <a:gd name="connsiteX3" fmla="*/ 3333750 w 3337719"/>
                  <a:gd name="connsiteY3" fmla="*/ 117475 h 271462"/>
                  <a:gd name="connsiteX0" fmla="*/ 0 w 3337719"/>
                  <a:gd name="connsiteY0" fmla="*/ 60324 h 271462"/>
                  <a:gd name="connsiteX1" fmla="*/ 1504950 w 3337719"/>
                  <a:gd name="connsiteY1" fmla="*/ 269874 h 271462"/>
                  <a:gd name="connsiteX2" fmla="*/ 2724150 w 3337719"/>
                  <a:gd name="connsiteY2" fmla="*/ 41275 h 271462"/>
                  <a:gd name="connsiteX3" fmla="*/ 3333750 w 3337719"/>
                  <a:gd name="connsiteY3" fmla="*/ 117475 h 271462"/>
                  <a:gd name="connsiteX0" fmla="*/ 0 w 3337719"/>
                  <a:gd name="connsiteY0" fmla="*/ 60324 h 301696"/>
                  <a:gd name="connsiteX1" fmla="*/ 1187017 w 3337719"/>
                  <a:gd name="connsiteY1" fmla="*/ 300108 h 301696"/>
                  <a:gd name="connsiteX2" fmla="*/ 2724150 w 3337719"/>
                  <a:gd name="connsiteY2" fmla="*/ 41275 h 301696"/>
                  <a:gd name="connsiteX3" fmla="*/ 3333750 w 3337719"/>
                  <a:gd name="connsiteY3" fmla="*/ 117475 h 30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7719" h="301696">
                    <a:moveTo>
                      <a:pt x="0" y="60324"/>
                    </a:moveTo>
                    <a:cubicBezTo>
                      <a:pt x="295275" y="79374"/>
                      <a:pt x="780617" y="300108"/>
                      <a:pt x="1187017" y="300108"/>
                    </a:cubicBezTo>
                    <a:cubicBezTo>
                      <a:pt x="1587861" y="301696"/>
                      <a:pt x="2606675" y="76200"/>
                      <a:pt x="2724150" y="41275"/>
                    </a:cubicBezTo>
                    <a:cubicBezTo>
                      <a:pt x="2941638" y="0"/>
                      <a:pt x="3337719" y="115888"/>
                      <a:pt x="3333750" y="117475"/>
                    </a:cubicBezTo>
                  </a:path>
                </a:pathLst>
              </a:custGeom>
              <a:ln w="22225">
                <a:solidFill>
                  <a:srgbClr val="FF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18" name="Chord 17"/>
            <p:cNvSpPr/>
            <p:nvPr/>
          </p:nvSpPr>
          <p:spPr bwMode="auto">
            <a:xfrm>
              <a:off x="-1828800" y="1674813"/>
              <a:ext cx="2667000" cy="2667000"/>
            </a:xfrm>
            <a:prstGeom prst="chord">
              <a:avLst>
                <a:gd name="adj1" fmla="val 17505001"/>
                <a:gd name="adj2" fmla="val 4088404"/>
              </a:avLst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 rot="5400000">
              <a:off x="1875632" y="2772568"/>
              <a:ext cx="2743200" cy="550863"/>
            </a:xfrm>
            <a:custGeom>
              <a:avLst/>
              <a:gdLst>
                <a:gd name="T0" fmla="*/ 2147483647 w 1296"/>
                <a:gd name="T1" fmla="*/ 0 h 144"/>
                <a:gd name="T2" fmla="*/ 0 w 1296"/>
                <a:gd name="T3" fmla="*/ 2147483647 h 144"/>
                <a:gd name="T4" fmla="*/ 2147483647 w 1296"/>
                <a:gd name="T5" fmla="*/ 2147483647 h 144"/>
                <a:gd name="T6" fmla="*/ 2147483647 w 1296"/>
                <a:gd name="T7" fmla="*/ 0 h 144"/>
                <a:gd name="T8" fmla="*/ 2147483647 w 1296"/>
                <a:gd name="T9" fmla="*/ 0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6"/>
                <a:gd name="T16" fmla="*/ 0 h 144"/>
                <a:gd name="T17" fmla="*/ 1296 w 12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6" h="144">
                  <a:moveTo>
                    <a:pt x="336" y="0"/>
                  </a:moveTo>
                  <a:lnTo>
                    <a:pt x="0" y="144"/>
                  </a:lnTo>
                  <a:lnTo>
                    <a:pt x="1056" y="144"/>
                  </a:lnTo>
                  <a:lnTo>
                    <a:pt x="1296" y="0"/>
                  </a:lnTo>
                  <a:lnTo>
                    <a:pt x="336" y="0"/>
                  </a:lnTo>
                  <a:close/>
                </a:path>
              </a:pathLst>
            </a:custGeom>
            <a:noFill/>
            <a:ln w="2222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4724400" y="3962400"/>
              <a:ext cx="4343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800" b="1" dirty="0">
                  <a:solidFill>
                    <a:srgbClr val="FFFFCC"/>
                  </a:solidFill>
                </a:rPr>
                <a:t>...and cascade from large to small eddies, eventually dissipating to heat the plasma.</a:t>
              </a:r>
              <a:endParaRPr lang="en-US" sz="1800" b="1" baseline="-22000" dirty="0">
                <a:solidFill>
                  <a:srgbClr val="FFFFCC"/>
                </a:solidFill>
                <a:cs typeface="Times New Roman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 rot="16200000">
            <a:off x="7606623" y="1663023"/>
            <a:ext cx="1600200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60000"/>
              </a:spcBef>
              <a:buSzPct val="115000"/>
            </a:pPr>
            <a:r>
              <a:rPr lang="en-US" sz="1600" i="0" dirty="0" smtClean="0">
                <a:solidFill>
                  <a:srgbClr val="FFFFCC"/>
                </a:solidFill>
              </a:rPr>
              <a:t>van Ballegooijen et al. (2011)</a:t>
            </a:r>
            <a:endParaRPr lang="en-US" sz="1600" i="0" dirty="0">
              <a:solidFill>
                <a:srgbClr val="FFFFCC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52400" y="960328"/>
            <a:ext cx="587527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9863" indent="-169863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dirty="0">
                <a:solidFill>
                  <a:srgbClr val="FFFFCC"/>
                </a:solidFill>
              </a:rPr>
              <a:t>A number of recent models seem to be converging on </a:t>
            </a:r>
            <a:r>
              <a:rPr lang="en-US" altLang="en-US" sz="2000" i="0" dirty="0" smtClean="0">
                <a:solidFill>
                  <a:srgbClr val="FFFFCC"/>
                </a:solidFill>
              </a:rPr>
              <a:t>the idea that convection drives </a:t>
            </a:r>
            <a:r>
              <a:rPr lang="en-US" altLang="en-US" sz="2000" b="1" i="0" dirty="0" smtClean="0">
                <a:solidFill>
                  <a:srgbClr val="50C1FA"/>
                </a:solidFill>
              </a:rPr>
              <a:t>waves,</a:t>
            </a:r>
            <a:r>
              <a:rPr lang="en-US" altLang="en-US" sz="2000" i="0" dirty="0" smtClean="0">
                <a:solidFill>
                  <a:srgbClr val="FFFFCC"/>
                </a:solidFill>
              </a:rPr>
              <a:t> which then break up into </a:t>
            </a:r>
            <a:r>
              <a:rPr lang="en-US" altLang="en-US" sz="2000" b="1" i="0" dirty="0" smtClean="0">
                <a:solidFill>
                  <a:srgbClr val="FF7C80"/>
                </a:solidFill>
              </a:rPr>
              <a:t>turbulent eddies </a:t>
            </a:r>
            <a:r>
              <a:rPr lang="en-US" altLang="en-US" sz="2000" i="0" dirty="0" smtClean="0">
                <a:solidFill>
                  <a:srgbClr val="FFFFCC"/>
                </a:solidFill>
              </a:rPr>
              <a:t>(heating) and </a:t>
            </a:r>
            <a:r>
              <a:rPr lang="en-US" altLang="en-US" sz="2000" i="0" smtClean="0">
                <a:solidFill>
                  <a:srgbClr val="FFFFCC"/>
                </a:solidFill>
              </a:rPr>
              <a:t>also exert a net outward force on the gas </a:t>
            </a:r>
            <a:r>
              <a:rPr lang="en-US" altLang="en-US" sz="2000" i="0" dirty="0">
                <a:solidFill>
                  <a:srgbClr val="FFFFCC"/>
                </a:solidFill>
              </a:rPr>
              <a:t>(</a:t>
            </a:r>
            <a:r>
              <a:rPr lang="en-US" altLang="en-US" sz="2000" i="0">
                <a:solidFill>
                  <a:srgbClr val="FFFFCC"/>
                </a:solidFill>
              </a:rPr>
              <a:t>acceleration</a:t>
            </a:r>
            <a:r>
              <a:rPr lang="en-US" altLang="en-US" sz="2000" i="0" smtClean="0">
                <a:solidFill>
                  <a:srgbClr val="FFFFCC"/>
                </a:solidFill>
              </a:rPr>
              <a:t>).</a:t>
            </a:r>
            <a:endParaRPr lang="en-US" altLang="en-US" sz="2000" i="0" dirty="0" smtClean="0">
              <a:solidFill>
                <a:srgbClr val="FFFFCC"/>
              </a:solidFill>
            </a:endParaRPr>
          </a:p>
        </p:txBody>
      </p:sp>
      <p:pic>
        <p:nvPicPr>
          <p:cNvPr id="21" name="cranmer_movie_vB11_fig7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6273" y="764813"/>
            <a:ext cx="1945769" cy="2587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Research projects </a:t>
            </a:r>
            <a:r>
              <a:rPr lang="en-US" sz="3200" b="1" i="0" smtClean="0">
                <a:solidFill>
                  <a:schemeClr val="bg1"/>
                </a:solidFill>
              </a:rPr>
              <a:t>(</a:t>
            </a:r>
            <a:r>
              <a:rPr lang="en-US" sz="3200" b="1" i="0" smtClean="0">
                <a:solidFill>
                  <a:schemeClr val="bg1"/>
                </a:solidFill>
              </a:rPr>
              <a:t>1/2):  </a:t>
            </a:r>
            <a:r>
              <a:rPr lang="en-US" sz="3200" b="1" smtClean="0">
                <a:solidFill>
                  <a:srgbClr val="FFFF00"/>
                </a:solidFill>
              </a:rPr>
              <a:t>Solar</a:t>
            </a:r>
            <a:endParaRPr lang="en-US" sz="3200" b="1" baseline="30000" dirty="0">
              <a:solidFill>
                <a:srgbClr val="FFFF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3702575"/>
            <a:ext cx="8829869" cy="2352825"/>
            <a:chOff x="152400" y="761527"/>
            <a:chExt cx="8829869" cy="2352825"/>
          </a:xfrm>
        </p:grpSpPr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304800" y="1190748"/>
              <a:ext cx="8458200" cy="192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69863" indent="-169863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ts val="600"/>
                </a:spcBef>
                <a:buClr>
                  <a:srgbClr val="FFFFCC"/>
                </a:buClr>
                <a:buSzPct val="115000"/>
                <a:buFontTx/>
                <a:buChar char="•"/>
              </a:pPr>
              <a:r>
                <a:rPr lang="en-US" altLang="en-US" sz="2000" i="0" smtClean="0">
                  <a:solidFill>
                    <a:srgbClr val="FFFFCC"/>
                  </a:solidFill>
                </a:rPr>
                <a:t>Off-limb spectroscopy probes the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wind’s</a:t>
              </a:r>
              <a:br>
                <a:rPr lang="en-US" altLang="en-US" sz="2000" i="0" smtClean="0">
                  <a:solidFill>
                    <a:srgbClr val="FFFFCC"/>
                  </a:solidFill>
                </a:rPr>
              </a:br>
              <a:r>
                <a:rPr lang="en-US" altLang="en-US" sz="2000" i="0" smtClean="0">
                  <a:solidFill>
                    <a:srgbClr val="FFFFCC"/>
                  </a:solidFill>
                </a:rPr>
                <a:t>“acceleration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region:”  UVCS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on SOHO</a:t>
              </a:r>
              <a:br>
                <a:rPr lang="en-US" altLang="en-US" sz="2000" i="0" smtClean="0">
                  <a:solidFill>
                    <a:srgbClr val="FFFFCC"/>
                  </a:solidFill>
                </a:rPr>
              </a:br>
              <a:r>
                <a:rPr lang="en-US" altLang="en-US" sz="2000" i="0" smtClean="0">
                  <a:solidFill>
                    <a:srgbClr val="FFFFCC"/>
                  </a:solidFill>
                </a:rPr>
                <a:t>ran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for 17 years… only a tiny fraction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of</a:t>
              </a:r>
              <a:br>
                <a:rPr lang="en-US" altLang="en-US" sz="2000" i="0" smtClean="0">
                  <a:solidFill>
                    <a:srgbClr val="FFFFCC"/>
                  </a:solidFill>
                </a:rPr>
              </a:br>
              <a:r>
                <a:rPr lang="en-US" altLang="en-US" sz="2000" i="0" smtClean="0">
                  <a:solidFill>
                    <a:srgbClr val="FFFFCC"/>
                  </a:solidFill>
                </a:rPr>
                <a:t>data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has been analyzed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.</a:t>
              </a:r>
            </a:p>
            <a:p>
              <a:pPr eaLnBrk="1" hangingPunct="1">
                <a:lnSpc>
                  <a:spcPct val="95000"/>
                </a:lnSpc>
                <a:spcBef>
                  <a:spcPts val="600"/>
                </a:spcBef>
                <a:buClr>
                  <a:srgbClr val="FFFFCC"/>
                </a:buClr>
                <a:buSzPct val="115000"/>
                <a:buFontTx/>
                <a:buChar char="•"/>
              </a:pPr>
              <a:r>
                <a:rPr lang="en-US" altLang="en-US" sz="2000" i="0" smtClean="0">
                  <a:solidFill>
                    <a:srgbClr val="FFFFCC"/>
                  </a:solidFill>
                </a:rPr>
                <a:t>In general, the </a:t>
              </a:r>
              <a:r>
                <a:rPr lang="en-US" altLang="en-US" sz="2000" b="1" i="0" smtClean="0">
                  <a:solidFill>
                    <a:srgbClr val="B482DA"/>
                  </a:solidFill>
                </a:rPr>
                <a:t>line-of-sight integration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problem</a:t>
              </a:r>
              <a:br>
                <a:rPr lang="en-US" altLang="en-US" sz="2000" i="0" smtClean="0">
                  <a:solidFill>
                    <a:srgbClr val="FFFFCC"/>
                  </a:solidFill>
                </a:rPr>
              </a:br>
              <a:r>
                <a:rPr lang="en-US" altLang="en-US" sz="2000" i="0" smtClean="0">
                  <a:solidFill>
                    <a:srgbClr val="FFFFCC"/>
                  </a:solidFill>
                </a:rPr>
                <a:t>still needs to be tackled, so we can understand what off-limb data are telling us.</a:t>
              </a:r>
              <a:endParaRPr lang="en-US" altLang="en-US" sz="2000" i="0" dirty="0" smtClean="0">
                <a:solidFill>
                  <a:srgbClr val="FFFFCC"/>
                </a:solidFill>
              </a:endParaRP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152400" y="762000"/>
              <a:ext cx="2202324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ct val="80000"/>
                </a:spcBef>
                <a:buSzPct val="115000"/>
              </a:pPr>
              <a:r>
                <a:rPr lang="en-US" sz="2000" b="1" smtClean="0">
                  <a:solidFill>
                    <a:srgbClr val="FFFFCC"/>
                  </a:solidFill>
                </a:rPr>
                <a:t>Observations</a:t>
              </a:r>
              <a:endParaRPr lang="en-US" sz="2000" dirty="0" smtClean="0">
                <a:solidFill>
                  <a:srgbClr val="FFFFCC"/>
                </a:solidFill>
              </a:endParaRPr>
            </a:p>
          </p:txBody>
        </p:sp>
        <p:pic>
          <p:nvPicPr>
            <p:cNvPr id="28" name="Picture 3" descr="field_wid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55761" y="761527"/>
              <a:ext cx="3326508" cy="1605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152400" y="687356"/>
            <a:ext cx="8382000" cy="2845151"/>
            <a:chOff x="152400" y="3164541"/>
            <a:chExt cx="8382000" cy="2845151"/>
          </a:xfrm>
        </p:grpSpPr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152400" y="3164541"/>
              <a:ext cx="2202324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ct val="80000"/>
                </a:spcBef>
                <a:buSzPct val="115000"/>
              </a:pPr>
              <a:r>
                <a:rPr lang="en-US" sz="2000" b="1" smtClean="0">
                  <a:solidFill>
                    <a:srgbClr val="FFFFCC"/>
                  </a:solidFill>
                </a:rPr>
                <a:t>Theory</a:t>
              </a:r>
              <a:endParaRPr lang="en-US" sz="2000" dirty="0" smtClean="0">
                <a:solidFill>
                  <a:srgbClr val="FFFFCC"/>
                </a:solidFill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04800" y="3581400"/>
              <a:ext cx="8229600" cy="1708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69863" indent="-169863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ts val="1200"/>
                </a:spcBef>
                <a:buClr>
                  <a:srgbClr val="FFFFCC"/>
                </a:buClr>
                <a:buSzPct val="115000"/>
                <a:buFontTx/>
                <a:buChar char="•"/>
              </a:pPr>
              <a:r>
                <a:rPr lang="en-US" altLang="en-US" sz="2000" i="0" smtClean="0">
                  <a:solidFill>
                    <a:srgbClr val="FFFFCC"/>
                  </a:solidFill>
                </a:rPr>
                <a:t>Convection jostles </a:t>
              </a:r>
              <a:r>
                <a:rPr lang="en-US" altLang="en-US" sz="2000" b="1" i="0" smtClean="0">
                  <a:solidFill>
                    <a:srgbClr val="84CEFC"/>
                  </a:solidFill>
                </a:rPr>
                <a:t>photospheric flux tubes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→ MHD waves, but the full range of possible motions haven’t been studied. 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New simulations need to be “mined” to prepare for </a:t>
              </a:r>
              <a:r>
                <a:rPr lang="en-US" altLang="en-US" sz="2000" b="1" i="0" smtClean="0">
                  <a:solidFill>
                    <a:srgbClr val="FFFFCC"/>
                  </a:solidFill>
                </a:rPr>
                <a:t>DKIST!</a:t>
              </a:r>
              <a:endParaRPr lang="en-US" altLang="en-US" sz="2000" b="1" i="0" smtClean="0">
                <a:solidFill>
                  <a:srgbClr val="FFFFCC"/>
                </a:solidFill>
              </a:endParaRPr>
            </a:p>
            <a:p>
              <a:pPr eaLnBrk="1" hangingPunct="1">
                <a:lnSpc>
                  <a:spcPct val="95000"/>
                </a:lnSpc>
                <a:spcBef>
                  <a:spcPts val="1200"/>
                </a:spcBef>
                <a:buClr>
                  <a:srgbClr val="FFFFCC"/>
                </a:buClr>
                <a:buSzPct val="115000"/>
                <a:buFontTx/>
                <a:buChar char="•"/>
              </a:pPr>
              <a:r>
                <a:rPr lang="en-US" altLang="en-US" sz="2000" i="0" smtClean="0">
                  <a:solidFill>
                    <a:srgbClr val="FFFFCC"/>
                  </a:solidFill>
                </a:rPr>
                <a:t>There are some well-developed codes for </a:t>
              </a:r>
              <a:r>
                <a:rPr lang="en-US" altLang="en-US" sz="2000" b="1" i="0" smtClean="0">
                  <a:solidFill>
                    <a:srgbClr val="84CEFC"/>
                  </a:solidFill>
                </a:rPr>
                <a:t>turbulent coronal heating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(ZEPHYR, BRAID) that still need to be put through their paces.</a:t>
              </a:r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04800" y="5332584"/>
              <a:ext cx="8167396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69863" indent="-169863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95000"/>
                </a:lnSpc>
                <a:spcBef>
                  <a:spcPts val="1200"/>
                </a:spcBef>
                <a:buClr>
                  <a:srgbClr val="FFFFCC"/>
                </a:buClr>
                <a:buSzPct val="115000"/>
                <a:buFontTx/>
                <a:buChar char="•"/>
              </a:pPr>
              <a:r>
                <a:rPr lang="en-US" altLang="en-US" sz="2000" i="0" smtClean="0">
                  <a:solidFill>
                    <a:srgbClr val="FFFFCC"/>
                  </a:solidFill>
                </a:rPr>
                <a:t>MHD waves don’t just go up… some come back down, </a:t>
              </a:r>
              <a:r>
                <a:rPr lang="en-US" altLang="en-US" sz="2000" b="1" i="0" smtClean="0">
                  <a:solidFill>
                    <a:srgbClr val="84CEFC"/>
                  </a:solidFill>
                </a:rPr>
                <a:t>crash into surface, 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&amp; generate other kinds of waves.  What kinds</a:t>
              </a:r>
              <a:r>
                <a:rPr lang="en-US" altLang="en-US" sz="2000" i="0" smtClean="0">
                  <a:solidFill>
                    <a:srgbClr val="FFFFCC"/>
                  </a:solidFill>
                </a:rPr>
                <a:t>?</a:t>
              </a:r>
              <a:endParaRPr lang="en-US" altLang="en-US" sz="2000" i="0" smtClean="0">
                <a:solidFill>
                  <a:srgbClr val="FFFF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3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Applying turbulence theory to solar-type stars</a:t>
            </a:r>
          </a:p>
        </p:txBody>
      </p:sp>
      <p:pic>
        <p:nvPicPr>
          <p:cNvPr id="4" name="Picture 3" descr="mdot11_summary.gif"/>
          <p:cNvPicPr>
            <a:picLocks noChangeAspect="1"/>
          </p:cNvPicPr>
          <p:nvPr/>
        </p:nvPicPr>
        <p:blipFill rotWithShape="1">
          <a:blip r:embed="rId2" cstate="print"/>
          <a:srcRect r="22104"/>
          <a:stretch/>
        </p:blipFill>
        <p:spPr>
          <a:xfrm>
            <a:off x="228600" y="806189"/>
            <a:ext cx="6766560" cy="5281716"/>
          </a:xfrm>
          <a:prstGeom prst="rect">
            <a:avLst/>
          </a:prstGeom>
        </p:spPr>
      </p:pic>
      <p:pic>
        <p:nvPicPr>
          <p:cNvPr id="15" name="Picture 14" descr="mdot11_summar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06189"/>
            <a:ext cx="8686800" cy="5281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304800" y="17780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cs typeface="Arial" charset="0"/>
              </a:rPr>
              <a:t>Evolution of inflows &amp; outflows</a:t>
            </a:r>
            <a:endParaRPr lang="en-US" sz="32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143000" y="5480447"/>
            <a:ext cx="78486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i="0" dirty="0" smtClean="0">
                <a:solidFill>
                  <a:srgbClr val="FFFFCC"/>
                </a:solidFill>
              </a:rPr>
              <a:t>0.01                0.1                  1                   2                  3               4                               10</a:t>
            </a:r>
          </a:p>
          <a:p>
            <a:pPr algn="ctr">
              <a:spcBef>
                <a:spcPts val="0"/>
              </a:spcBef>
            </a:pPr>
            <a:r>
              <a:rPr lang="en-US" sz="1800" i="0" dirty="0" smtClean="0">
                <a:solidFill>
                  <a:srgbClr val="FFFFCC"/>
                </a:solidFill>
              </a:rPr>
              <a:t>AGE  (Billions of years)</a:t>
            </a:r>
            <a:endParaRPr lang="en-US" sz="1800" i="0" dirty="0">
              <a:solidFill>
                <a:srgbClr val="FFFFCC"/>
              </a:solidFill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16200000">
            <a:off x="-1658630" y="1933656"/>
            <a:ext cx="3757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 dirty="0" smtClean="0">
                <a:solidFill>
                  <a:srgbClr val="FFFFCC"/>
                </a:solidFill>
              </a:rPr>
              <a:t>Mass gained or lost  (Moons /yr)</a:t>
            </a:r>
            <a:endParaRPr lang="en-US" sz="1800" i="0" dirty="0">
              <a:solidFill>
                <a:srgbClr val="FFFFCC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14400" y="838200"/>
            <a:ext cx="8001000" cy="4608006"/>
            <a:chOff x="645840" y="762000"/>
            <a:chExt cx="8193360" cy="4684206"/>
          </a:xfrm>
        </p:grpSpPr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V="1">
              <a:off x="645840" y="762000"/>
              <a:ext cx="0" cy="4684206"/>
            </a:xfrm>
            <a:prstGeom prst="line">
              <a:avLst/>
            </a:prstGeom>
            <a:noFill/>
            <a:ln w="31750">
              <a:solidFill>
                <a:srgbClr val="FFFFCC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645840" y="5446206"/>
              <a:ext cx="8193360" cy="0"/>
            </a:xfrm>
            <a:prstGeom prst="line">
              <a:avLst/>
            </a:prstGeom>
            <a:noFill/>
            <a:ln w="31750">
              <a:solidFill>
                <a:srgbClr val="FFFFCC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</p:grp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26126" y="1066800"/>
            <a:ext cx="914400" cy="428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100</a:t>
            </a:r>
          </a:p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10</a:t>
            </a:r>
          </a:p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1</a:t>
            </a:r>
          </a:p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0.1</a:t>
            </a:r>
          </a:p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0.01</a:t>
            </a:r>
          </a:p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0.001</a:t>
            </a:r>
          </a:p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0.0001</a:t>
            </a:r>
          </a:p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0.00001</a:t>
            </a:r>
          </a:p>
          <a:p>
            <a:pPr algn="r">
              <a:spcBef>
                <a:spcPts val="2200"/>
              </a:spcBef>
            </a:pPr>
            <a:r>
              <a:rPr lang="en-US" sz="1400" i="0" dirty="0" smtClean="0">
                <a:solidFill>
                  <a:srgbClr val="FFFFCC"/>
                </a:solidFill>
              </a:rPr>
              <a:t>0.000001</a:t>
            </a:r>
            <a:endParaRPr lang="en-US" sz="1400" i="0" dirty="0">
              <a:solidFill>
                <a:srgbClr val="FFFFCC"/>
              </a:solidFill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953589" y="1058090"/>
            <a:ext cx="1175657" cy="5037910"/>
          </a:xfrm>
          <a:custGeom>
            <a:avLst/>
            <a:gdLst>
              <a:gd name="connsiteX0" fmla="*/ 0 w 1175657"/>
              <a:gd name="connsiteY0" fmla="*/ 0 h 4297680"/>
              <a:gd name="connsiteX1" fmla="*/ 496388 w 1175657"/>
              <a:gd name="connsiteY1" fmla="*/ 431075 h 4297680"/>
              <a:gd name="connsiteX2" fmla="*/ 966651 w 1175657"/>
              <a:gd name="connsiteY2" fmla="*/ 2037806 h 4297680"/>
              <a:gd name="connsiteX3" fmla="*/ 1175657 w 1175657"/>
              <a:gd name="connsiteY3" fmla="*/ 4297680 h 4297680"/>
              <a:gd name="connsiteX0" fmla="*/ 0 w 1175657"/>
              <a:gd name="connsiteY0" fmla="*/ 0 h 4297680"/>
              <a:gd name="connsiteX1" fmla="*/ 326571 w 1175657"/>
              <a:gd name="connsiteY1" fmla="*/ 169818 h 4297680"/>
              <a:gd name="connsiteX2" fmla="*/ 496388 w 1175657"/>
              <a:gd name="connsiteY2" fmla="*/ 431075 h 4297680"/>
              <a:gd name="connsiteX3" fmla="*/ 966651 w 1175657"/>
              <a:gd name="connsiteY3" fmla="*/ 2037806 h 4297680"/>
              <a:gd name="connsiteX4" fmla="*/ 1175657 w 1175657"/>
              <a:gd name="connsiteY4" fmla="*/ 4297680 h 4297680"/>
              <a:gd name="connsiteX0" fmla="*/ 0 w 1175657"/>
              <a:gd name="connsiteY0" fmla="*/ 0 h 4297680"/>
              <a:gd name="connsiteX1" fmla="*/ 326571 w 1175657"/>
              <a:gd name="connsiteY1" fmla="*/ 169818 h 4297680"/>
              <a:gd name="connsiteX2" fmla="*/ 590695 w 1175657"/>
              <a:gd name="connsiteY2" fmla="*/ 640059 h 4297680"/>
              <a:gd name="connsiteX3" fmla="*/ 966651 w 1175657"/>
              <a:gd name="connsiteY3" fmla="*/ 2037806 h 4297680"/>
              <a:gd name="connsiteX4" fmla="*/ 1175657 w 1175657"/>
              <a:gd name="connsiteY4" fmla="*/ 4297680 h 4297680"/>
              <a:gd name="connsiteX0" fmla="*/ 0 w 1175657"/>
              <a:gd name="connsiteY0" fmla="*/ 0 h 4297680"/>
              <a:gd name="connsiteX1" fmla="*/ 362030 w 1175657"/>
              <a:gd name="connsiteY1" fmla="*/ 196978 h 4297680"/>
              <a:gd name="connsiteX2" fmla="*/ 590695 w 1175657"/>
              <a:gd name="connsiteY2" fmla="*/ 640059 h 4297680"/>
              <a:gd name="connsiteX3" fmla="*/ 966651 w 1175657"/>
              <a:gd name="connsiteY3" fmla="*/ 2037806 h 4297680"/>
              <a:gd name="connsiteX4" fmla="*/ 1175657 w 1175657"/>
              <a:gd name="connsiteY4" fmla="*/ 4297680 h 4297680"/>
              <a:gd name="connsiteX0" fmla="*/ 0 w 1175657"/>
              <a:gd name="connsiteY0" fmla="*/ 0 h 4297680"/>
              <a:gd name="connsiteX1" fmla="*/ 362030 w 1175657"/>
              <a:gd name="connsiteY1" fmla="*/ 196978 h 4297680"/>
              <a:gd name="connsiteX2" fmla="*/ 673426 w 1175657"/>
              <a:gd name="connsiteY2" fmla="*/ 753270 h 4297680"/>
              <a:gd name="connsiteX3" fmla="*/ 966651 w 1175657"/>
              <a:gd name="connsiteY3" fmla="*/ 2037806 h 4297680"/>
              <a:gd name="connsiteX4" fmla="*/ 1175657 w 1175657"/>
              <a:gd name="connsiteY4" fmla="*/ 429768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657" h="4297680">
                <a:moveTo>
                  <a:pt x="0" y="0"/>
                </a:moveTo>
                <a:cubicBezTo>
                  <a:pt x="54428" y="28303"/>
                  <a:pt x="249792" y="71433"/>
                  <a:pt x="362030" y="196978"/>
                </a:cubicBezTo>
                <a:cubicBezTo>
                  <a:pt x="474268" y="322523"/>
                  <a:pt x="572656" y="446465"/>
                  <a:pt x="673426" y="753270"/>
                </a:cubicBezTo>
                <a:cubicBezTo>
                  <a:pt x="774196" y="1060075"/>
                  <a:pt x="882946" y="1447071"/>
                  <a:pt x="966651" y="2037806"/>
                </a:cubicBezTo>
                <a:cubicBezTo>
                  <a:pt x="1050356" y="2628541"/>
                  <a:pt x="1127760" y="3489960"/>
                  <a:pt x="1175657" y="4297680"/>
                </a:cubicBezTo>
              </a:path>
            </a:pathLst>
          </a:custGeom>
          <a:noFill/>
          <a:ln w="63500" cap="flat" cmpd="sng" algn="ctr">
            <a:solidFill>
              <a:srgbClr val="F9572B"/>
            </a:solidFill>
            <a:prstDash val="solid"/>
            <a:round/>
            <a:headEnd type="none" w="med" len="med"/>
            <a:tailEnd type="arrow" w="sm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953589" y="1841862"/>
            <a:ext cx="7735388" cy="3480637"/>
          </a:xfrm>
          <a:custGeom>
            <a:avLst/>
            <a:gdLst>
              <a:gd name="connsiteX0" fmla="*/ 0 w 7750628"/>
              <a:gd name="connsiteY0" fmla="*/ 169817 h 3494314"/>
              <a:gd name="connsiteX1" fmla="*/ 418011 w 7750628"/>
              <a:gd name="connsiteY1" fmla="*/ 535577 h 3494314"/>
              <a:gd name="connsiteX2" fmla="*/ 940525 w 7750628"/>
              <a:gd name="connsiteY2" fmla="*/ 2011680 h 3494314"/>
              <a:gd name="connsiteX3" fmla="*/ 1972491 w 7750628"/>
              <a:gd name="connsiteY3" fmla="*/ 2651760 h 3494314"/>
              <a:gd name="connsiteX4" fmla="*/ 3749040 w 7750628"/>
              <a:gd name="connsiteY4" fmla="*/ 3344091 h 3494314"/>
              <a:gd name="connsiteX5" fmla="*/ 5133702 w 7750628"/>
              <a:gd name="connsiteY5" fmla="*/ 3461657 h 3494314"/>
              <a:gd name="connsiteX6" fmla="*/ 6178731 w 7750628"/>
              <a:gd name="connsiteY6" fmla="*/ 3448594 h 3494314"/>
              <a:gd name="connsiteX7" fmla="*/ 6988628 w 7750628"/>
              <a:gd name="connsiteY7" fmla="*/ 3187337 h 3494314"/>
              <a:gd name="connsiteX8" fmla="*/ 7628708 w 7750628"/>
              <a:gd name="connsiteY8" fmla="*/ 1789611 h 3494314"/>
              <a:gd name="connsiteX9" fmla="*/ 7720148 w 7750628"/>
              <a:gd name="connsiteY9" fmla="*/ 0 h 3494314"/>
              <a:gd name="connsiteX0" fmla="*/ 0 w 7735388"/>
              <a:gd name="connsiteY0" fmla="*/ 169817 h 3519714"/>
              <a:gd name="connsiteX1" fmla="*/ 418011 w 7735388"/>
              <a:gd name="connsiteY1" fmla="*/ 535577 h 3519714"/>
              <a:gd name="connsiteX2" fmla="*/ 940525 w 7735388"/>
              <a:gd name="connsiteY2" fmla="*/ 2011680 h 3519714"/>
              <a:gd name="connsiteX3" fmla="*/ 1972491 w 7735388"/>
              <a:gd name="connsiteY3" fmla="*/ 2651760 h 3519714"/>
              <a:gd name="connsiteX4" fmla="*/ 3749040 w 7735388"/>
              <a:gd name="connsiteY4" fmla="*/ 3344091 h 3519714"/>
              <a:gd name="connsiteX5" fmla="*/ 5133702 w 7735388"/>
              <a:gd name="connsiteY5" fmla="*/ 3461657 h 3519714"/>
              <a:gd name="connsiteX6" fmla="*/ 6178731 w 7735388"/>
              <a:gd name="connsiteY6" fmla="*/ 3448594 h 3519714"/>
              <a:gd name="connsiteX7" fmla="*/ 7199811 w 7735388"/>
              <a:gd name="connsiteY7" fmla="*/ 3034937 h 3519714"/>
              <a:gd name="connsiteX8" fmla="*/ 7628708 w 7735388"/>
              <a:gd name="connsiteY8" fmla="*/ 1789611 h 3519714"/>
              <a:gd name="connsiteX9" fmla="*/ 7720148 w 7735388"/>
              <a:gd name="connsiteY9" fmla="*/ 0 h 3519714"/>
              <a:gd name="connsiteX0" fmla="*/ 0 w 7735388"/>
              <a:gd name="connsiteY0" fmla="*/ 169817 h 3480637"/>
              <a:gd name="connsiteX1" fmla="*/ 418011 w 7735388"/>
              <a:gd name="connsiteY1" fmla="*/ 535577 h 3480637"/>
              <a:gd name="connsiteX2" fmla="*/ 940525 w 7735388"/>
              <a:gd name="connsiteY2" fmla="*/ 2011680 h 3480637"/>
              <a:gd name="connsiteX3" fmla="*/ 1972491 w 7735388"/>
              <a:gd name="connsiteY3" fmla="*/ 2651760 h 3480637"/>
              <a:gd name="connsiteX4" fmla="*/ 3749040 w 7735388"/>
              <a:gd name="connsiteY4" fmla="*/ 3344091 h 3480637"/>
              <a:gd name="connsiteX5" fmla="*/ 5133702 w 7735388"/>
              <a:gd name="connsiteY5" fmla="*/ 3461657 h 3480637"/>
              <a:gd name="connsiteX6" fmla="*/ 6178731 w 7735388"/>
              <a:gd name="connsiteY6" fmla="*/ 3448594 h 3480637"/>
              <a:gd name="connsiteX7" fmla="*/ 7199811 w 7735388"/>
              <a:gd name="connsiteY7" fmla="*/ 3034937 h 3480637"/>
              <a:gd name="connsiteX8" fmla="*/ 7628708 w 7735388"/>
              <a:gd name="connsiteY8" fmla="*/ 1789611 h 3480637"/>
              <a:gd name="connsiteX9" fmla="*/ 7720148 w 7735388"/>
              <a:gd name="connsiteY9" fmla="*/ 0 h 3480637"/>
              <a:gd name="connsiteX0" fmla="*/ 0 w 7735388"/>
              <a:gd name="connsiteY0" fmla="*/ 169817 h 3480637"/>
              <a:gd name="connsiteX1" fmla="*/ 418011 w 7735388"/>
              <a:gd name="connsiteY1" fmla="*/ 535577 h 3480637"/>
              <a:gd name="connsiteX2" fmla="*/ 940525 w 7735388"/>
              <a:gd name="connsiteY2" fmla="*/ 2011680 h 3480637"/>
              <a:gd name="connsiteX3" fmla="*/ 1972491 w 7735388"/>
              <a:gd name="connsiteY3" fmla="*/ 2651760 h 3480637"/>
              <a:gd name="connsiteX4" fmla="*/ 3749040 w 7735388"/>
              <a:gd name="connsiteY4" fmla="*/ 3344091 h 3480637"/>
              <a:gd name="connsiteX5" fmla="*/ 5133702 w 7735388"/>
              <a:gd name="connsiteY5" fmla="*/ 3461657 h 3480637"/>
              <a:gd name="connsiteX6" fmla="*/ 6178731 w 7735388"/>
              <a:gd name="connsiteY6" fmla="*/ 3448594 h 3480637"/>
              <a:gd name="connsiteX7" fmla="*/ 7199811 w 7735388"/>
              <a:gd name="connsiteY7" fmla="*/ 3034937 h 3480637"/>
              <a:gd name="connsiteX8" fmla="*/ 7628708 w 7735388"/>
              <a:gd name="connsiteY8" fmla="*/ 1789611 h 3480637"/>
              <a:gd name="connsiteX9" fmla="*/ 7720148 w 7735388"/>
              <a:gd name="connsiteY9" fmla="*/ 0 h 3480637"/>
              <a:gd name="connsiteX0" fmla="*/ 0 w 7735388"/>
              <a:gd name="connsiteY0" fmla="*/ 169817 h 3480637"/>
              <a:gd name="connsiteX1" fmla="*/ 418011 w 7735388"/>
              <a:gd name="connsiteY1" fmla="*/ 535577 h 3480637"/>
              <a:gd name="connsiteX2" fmla="*/ 940525 w 7735388"/>
              <a:gd name="connsiteY2" fmla="*/ 2011680 h 3480637"/>
              <a:gd name="connsiteX3" fmla="*/ 1972491 w 7735388"/>
              <a:gd name="connsiteY3" fmla="*/ 2651760 h 3480637"/>
              <a:gd name="connsiteX4" fmla="*/ 3749040 w 7735388"/>
              <a:gd name="connsiteY4" fmla="*/ 3344091 h 3480637"/>
              <a:gd name="connsiteX5" fmla="*/ 5133702 w 7735388"/>
              <a:gd name="connsiteY5" fmla="*/ 3461657 h 3480637"/>
              <a:gd name="connsiteX6" fmla="*/ 6178731 w 7735388"/>
              <a:gd name="connsiteY6" fmla="*/ 3448594 h 3480637"/>
              <a:gd name="connsiteX7" fmla="*/ 7199811 w 7735388"/>
              <a:gd name="connsiteY7" fmla="*/ 3034937 h 3480637"/>
              <a:gd name="connsiteX8" fmla="*/ 7628708 w 7735388"/>
              <a:gd name="connsiteY8" fmla="*/ 1789611 h 3480637"/>
              <a:gd name="connsiteX9" fmla="*/ 7720148 w 7735388"/>
              <a:gd name="connsiteY9" fmla="*/ 0 h 3480637"/>
              <a:gd name="connsiteX0" fmla="*/ 0 w 7735388"/>
              <a:gd name="connsiteY0" fmla="*/ 169817 h 3480637"/>
              <a:gd name="connsiteX1" fmla="*/ 418011 w 7735388"/>
              <a:gd name="connsiteY1" fmla="*/ 535577 h 3480637"/>
              <a:gd name="connsiteX2" fmla="*/ 940525 w 7735388"/>
              <a:gd name="connsiteY2" fmla="*/ 2011680 h 3480637"/>
              <a:gd name="connsiteX3" fmla="*/ 1972491 w 7735388"/>
              <a:gd name="connsiteY3" fmla="*/ 2651760 h 3480637"/>
              <a:gd name="connsiteX4" fmla="*/ 3749040 w 7735388"/>
              <a:gd name="connsiteY4" fmla="*/ 3344091 h 3480637"/>
              <a:gd name="connsiteX5" fmla="*/ 5133702 w 7735388"/>
              <a:gd name="connsiteY5" fmla="*/ 3461657 h 3480637"/>
              <a:gd name="connsiteX6" fmla="*/ 6178731 w 7735388"/>
              <a:gd name="connsiteY6" fmla="*/ 3448594 h 3480637"/>
              <a:gd name="connsiteX7" fmla="*/ 7199811 w 7735388"/>
              <a:gd name="connsiteY7" fmla="*/ 3034937 h 3480637"/>
              <a:gd name="connsiteX8" fmla="*/ 7628708 w 7735388"/>
              <a:gd name="connsiteY8" fmla="*/ 1789611 h 3480637"/>
              <a:gd name="connsiteX9" fmla="*/ 7720148 w 7735388"/>
              <a:gd name="connsiteY9" fmla="*/ 0 h 348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35388" h="3480637">
                <a:moveTo>
                  <a:pt x="0" y="169817"/>
                </a:moveTo>
                <a:cubicBezTo>
                  <a:pt x="130628" y="199208"/>
                  <a:pt x="261257" y="228600"/>
                  <a:pt x="418011" y="535577"/>
                </a:cubicBezTo>
                <a:cubicBezTo>
                  <a:pt x="574765" y="842554"/>
                  <a:pt x="681445" y="1658983"/>
                  <a:pt x="940525" y="2011680"/>
                </a:cubicBezTo>
                <a:cubicBezTo>
                  <a:pt x="1199605" y="2364377"/>
                  <a:pt x="1504405" y="2429691"/>
                  <a:pt x="1972491" y="2651760"/>
                </a:cubicBezTo>
                <a:cubicBezTo>
                  <a:pt x="2440577" y="2873829"/>
                  <a:pt x="3222172" y="3209108"/>
                  <a:pt x="3749040" y="3344091"/>
                </a:cubicBezTo>
                <a:cubicBezTo>
                  <a:pt x="4275908" y="3479074"/>
                  <a:pt x="4679908" y="3461825"/>
                  <a:pt x="5133702" y="3461657"/>
                </a:cubicBezTo>
                <a:cubicBezTo>
                  <a:pt x="5560142" y="3467351"/>
                  <a:pt x="5828518" y="3480637"/>
                  <a:pt x="6178731" y="3448594"/>
                </a:cubicBezTo>
                <a:cubicBezTo>
                  <a:pt x="6558251" y="3416551"/>
                  <a:pt x="6958148" y="3311434"/>
                  <a:pt x="7199811" y="3034937"/>
                </a:cubicBezTo>
                <a:cubicBezTo>
                  <a:pt x="7441474" y="2758440"/>
                  <a:pt x="7541985" y="2295434"/>
                  <a:pt x="7628708" y="1789611"/>
                </a:cubicBezTo>
                <a:cubicBezTo>
                  <a:pt x="7715431" y="1283788"/>
                  <a:pt x="7735388" y="629194"/>
                  <a:pt x="7720148" y="0"/>
                </a:cubicBezTo>
              </a:path>
            </a:pathLst>
          </a:custGeom>
          <a:noFill/>
          <a:ln w="63500" cap="flat" cmpd="sng" algn="ctr">
            <a:solidFill>
              <a:srgbClr val="709BE2"/>
            </a:solidFill>
            <a:prstDash val="solid"/>
            <a:round/>
            <a:headEnd type="none" w="med" len="med"/>
            <a:tailEnd type="arrow" w="sm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1600" y="1066800"/>
            <a:ext cx="17526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0" dirty="0" smtClean="0">
                <a:solidFill>
                  <a:srgbClr val="F9572B"/>
                </a:solidFill>
              </a:rPr>
              <a:t>Accretion rate</a:t>
            </a:r>
            <a:endParaRPr lang="en-US" b="1" i="0" dirty="0">
              <a:solidFill>
                <a:srgbClr val="F9572B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285967">
            <a:off x="2692539" y="4287111"/>
            <a:ext cx="2287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 smtClean="0">
                <a:solidFill>
                  <a:srgbClr val="709BE2"/>
                </a:solidFill>
              </a:rPr>
              <a:t>Mass loss rate</a:t>
            </a:r>
            <a:endParaRPr lang="en-US" b="1" i="0" dirty="0">
              <a:solidFill>
                <a:srgbClr val="709BE2"/>
              </a:solidFill>
            </a:endParaRPr>
          </a:p>
        </p:txBody>
      </p:sp>
      <p:pic>
        <p:nvPicPr>
          <p:cNvPr id="27" name="Picture 15" descr="ttau_hires_rebull"/>
          <p:cNvPicPr>
            <a:picLocks noChangeAspect="1" noChangeArrowheads="1"/>
          </p:cNvPicPr>
          <p:nvPr/>
        </p:nvPicPr>
        <p:blipFill>
          <a:blip r:embed="rId2" cstate="print">
            <a:lum bright="-6000" contrast="2000"/>
          </a:blip>
          <a:srcRect l="2133" t="14222" b="12800"/>
          <a:stretch>
            <a:fillRect/>
          </a:stretch>
        </p:blipFill>
        <p:spPr bwMode="auto">
          <a:xfrm>
            <a:off x="2057400" y="1995738"/>
            <a:ext cx="1905000" cy="1065250"/>
          </a:xfrm>
          <a:prstGeom prst="rect">
            <a:avLst/>
          </a:prstGeom>
          <a:noFill/>
          <a:ln w="9525">
            <a:solidFill>
              <a:srgbClr val="FFD243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057400" y="3048000"/>
            <a:ext cx="190717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0" dirty="0" smtClean="0">
                <a:solidFill>
                  <a:srgbClr val="FFD243"/>
                </a:solidFill>
              </a:rPr>
              <a:t>T  </a:t>
            </a:r>
            <a:r>
              <a:rPr lang="en-US" sz="1800" i="0" smtClean="0">
                <a:solidFill>
                  <a:srgbClr val="FFD243"/>
                </a:solidFill>
              </a:rPr>
              <a:t>Tauri</a:t>
            </a:r>
            <a:r>
              <a:rPr lang="en-US" sz="1800" i="0" dirty="0" smtClean="0">
                <a:solidFill>
                  <a:srgbClr val="FFD243"/>
                </a:solidFill>
              </a:rPr>
              <a:t> phase</a:t>
            </a:r>
            <a:endParaRPr lang="en-US" sz="1800" i="0" dirty="0">
              <a:solidFill>
                <a:srgbClr val="FFD243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6000" y="3676269"/>
            <a:ext cx="13716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i="0" dirty="0" smtClean="0">
                <a:solidFill>
                  <a:srgbClr val="FFD243"/>
                </a:solidFill>
              </a:rPr>
              <a:t>Present-day  Sun</a:t>
            </a:r>
            <a:endParaRPr lang="en-US" sz="1800" i="0" dirty="0">
              <a:solidFill>
                <a:srgbClr val="FFD243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0800" y="1542669"/>
            <a:ext cx="8382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800" i="0" dirty="0" smtClean="0">
                <a:solidFill>
                  <a:srgbClr val="FFD243"/>
                </a:solidFill>
              </a:rPr>
              <a:t>Red giant</a:t>
            </a:r>
            <a:endParaRPr lang="en-US" sz="1800" i="0" dirty="0">
              <a:solidFill>
                <a:srgbClr val="FFD243"/>
              </a:solidFill>
            </a:endParaRPr>
          </a:p>
        </p:txBody>
      </p:sp>
      <p:pic>
        <p:nvPicPr>
          <p:cNvPr id="31" name="Picture 5" descr="dobler1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1066800"/>
            <a:ext cx="142386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http://t3.gstatic.com/images?q=tbn:ANd9GcQBT92ysZlzA5Bam6CFKKnmodw9O0RS0g-xwuVTHixyZf7BaRsh9A"/>
          <p:cNvPicPr>
            <a:picLocks noChangeAspect="1" noChangeArrowheads="1"/>
          </p:cNvPicPr>
          <p:nvPr/>
        </p:nvPicPr>
        <p:blipFill>
          <a:blip r:embed="rId4" cstate="print">
            <a:lum bright="7000" contrast="33000"/>
          </a:blip>
          <a:srcRect/>
          <a:stretch>
            <a:fillRect/>
          </a:stretch>
        </p:blipFill>
        <p:spPr bwMode="auto">
          <a:xfrm>
            <a:off x="6705600" y="4181475"/>
            <a:ext cx="847725" cy="84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Research projects </a:t>
            </a:r>
            <a:r>
              <a:rPr lang="en-US" sz="3200" b="1" i="0" smtClean="0">
                <a:solidFill>
                  <a:schemeClr val="bg1"/>
                </a:solidFill>
              </a:rPr>
              <a:t>(</a:t>
            </a:r>
            <a:r>
              <a:rPr lang="en-US" sz="3200" b="1" i="0" smtClean="0">
                <a:solidFill>
                  <a:schemeClr val="bg1"/>
                </a:solidFill>
              </a:rPr>
              <a:t>2/2):  </a:t>
            </a:r>
            <a:r>
              <a:rPr lang="en-US" sz="3200" b="1" smtClean="0">
                <a:solidFill>
                  <a:srgbClr val="FE9262"/>
                </a:solidFill>
              </a:rPr>
              <a:t>Cool stars</a:t>
            </a:r>
            <a:endParaRPr lang="en-US" sz="3200" b="1" baseline="30000" dirty="0">
              <a:solidFill>
                <a:srgbClr val="FE9262"/>
              </a:solidFill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52400" y="960328"/>
            <a:ext cx="586739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9863" indent="-169863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For evolved stars (low-gravity giants), winds are likely to be </a:t>
            </a:r>
            <a:r>
              <a:rPr lang="en-US" altLang="en-US" sz="2000" b="1" i="0" smtClean="0">
                <a:solidFill>
                  <a:srgbClr val="92D050"/>
                </a:solidFill>
              </a:rPr>
              <a:t>intermittent &amp; clumpy.</a:t>
            </a:r>
          </a:p>
          <a:p>
            <a:pPr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1D hydrodynamic simulations can shed lots of light on the physics.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48400" y="876154"/>
            <a:ext cx="2310731" cy="1746956"/>
            <a:chOff x="3648" y="786"/>
            <a:chExt cx="1872" cy="1415"/>
          </a:xfrm>
        </p:grpSpPr>
        <p:pic>
          <p:nvPicPr>
            <p:cNvPr id="5" name="Picture 4" descr="top_coolstar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t="17778" b="22223"/>
            <a:stretch>
              <a:fillRect/>
            </a:stretch>
          </p:blipFill>
          <p:spPr bwMode="auto">
            <a:xfrm>
              <a:off x="3648" y="786"/>
              <a:ext cx="1872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dobler1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54" y="1196"/>
              <a:ext cx="662" cy="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743200" y="2438400"/>
            <a:ext cx="168391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9863" indent="-169863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68275" indent="-168275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For young (T Tauri) stars, </a:t>
            </a:r>
            <a:r>
              <a:rPr lang="en-US" altLang="en-US" sz="2000" i="0" smtClean="0">
                <a:solidFill>
                  <a:srgbClr val="FFFFCC"/>
                </a:solidFill>
              </a:rPr>
              <a:t>does </a:t>
            </a:r>
            <a:r>
              <a:rPr lang="en-US" altLang="en-US" sz="2000" b="1" i="0" smtClean="0">
                <a:solidFill>
                  <a:srgbClr val="FF7C80"/>
                </a:solidFill>
              </a:rPr>
              <a:t>accretion</a:t>
            </a:r>
            <a:r>
              <a:rPr lang="en-US" altLang="en-US" sz="2000" i="0" smtClean="0">
                <a:solidFill>
                  <a:srgbClr val="FF7C80"/>
                </a:solidFill>
              </a:rPr>
              <a:t> </a:t>
            </a:r>
            <a:r>
              <a:rPr lang="en-US" altLang="en-US" sz="2000" i="0" smtClean="0">
                <a:solidFill>
                  <a:srgbClr val="FFFFCC"/>
                </a:solidFill>
              </a:rPr>
              <a:t>change the picture?   </a:t>
            </a:r>
            <a:endParaRPr lang="en-US" altLang="en-US" sz="2000" b="1" i="0" smtClean="0">
              <a:solidFill>
                <a:srgbClr val="FFFFCC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66800" y="4939844"/>
            <a:ext cx="3759201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9863" indent="-169863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ALMA sees mm-wave coronal emission from young M dwarfs; can turbulence explain it?</a:t>
            </a:r>
            <a:endParaRPr lang="en-US" altLang="en-US" sz="2000" i="0" smtClean="0">
              <a:solidFill>
                <a:srgbClr val="FFFFCC"/>
              </a:solidFill>
            </a:endParaRPr>
          </a:p>
        </p:txBody>
      </p:sp>
      <p:pic>
        <p:nvPicPr>
          <p:cNvPr id="11" name="Picture 2" descr="http://www.aip.de/highlight_archive/kgs_mnlupi/composite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13035"/>
            <a:ext cx="2314919" cy="1906565"/>
          </a:xfrm>
          <a:prstGeom prst="rect">
            <a:avLst/>
          </a:prstGeom>
          <a:noFill/>
          <a:ln>
            <a:solidFill>
              <a:srgbClr val="FFFFCC"/>
            </a:solidFill>
          </a:ln>
        </p:spPr>
      </p:pic>
      <p:pic>
        <p:nvPicPr>
          <p:cNvPr id="12" name="Picture 2" descr="https://www.cfa.harvard.edu/~scranmer/Preprints/cranmer_aumic_blk_bkgd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000" contrast="1000"/>
          </a:blip>
          <a:srcRect/>
          <a:stretch>
            <a:fillRect/>
          </a:stretch>
        </p:blipFill>
        <p:spPr bwMode="auto">
          <a:xfrm>
            <a:off x="4826001" y="2819400"/>
            <a:ext cx="4089399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311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1_hr_diagram_black.gif"/>
          <p:cNvPicPr>
            <a:picLocks noChangeAspect="1"/>
          </p:cNvPicPr>
          <p:nvPr/>
        </p:nvPicPr>
        <p:blipFill>
          <a:blip r:embed="rId2" cstate="print"/>
          <a:srcRect l="2545"/>
          <a:stretch>
            <a:fillRect/>
          </a:stretch>
        </p:blipFill>
        <p:spPr>
          <a:xfrm>
            <a:off x="0" y="558548"/>
            <a:ext cx="8911256" cy="6223252"/>
          </a:xfrm>
          <a:prstGeom prst="rect">
            <a:avLst/>
          </a:prstGeom>
        </p:spPr>
      </p:pic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Stellar winds across the H-R Diagram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1291256" y="903037"/>
            <a:ext cx="3295985" cy="2419683"/>
            <a:chOff x="1524000" y="903037"/>
            <a:chExt cx="3295985" cy="2419683"/>
          </a:xfrm>
        </p:grpSpPr>
        <p:sp>
          <p:nvSpPr>
            <p:cNvPr id="5" name="Freeform 4"/>
            <p:cNvSpPr/>
            <p:nvPr/>
          </p:nvSpPr>
          <p:spPr bwMode="auto">
            <a:xfrm>
              <a:off x="1626937" y="903037"/>
              <a:ext cx="3193048" cy="2419683"/>
            </a:xfrm>
            <a:custGeom>
              <a:avLst/>
              <a:gdLst>
                <a:gd name="connsiteX0" fmla="*/ 1289384 w 3027947"/>
                <a:gd name="connsiteY0" fmla="*/ 162426 h 2530642"/>
                <a:gd name="connsiteX1" fmla="*/ 302794 w 3027947"/>
                <a:gd name="connsiteY1" fmla="*/ 174458 h 2530642"/>
                <a:gd name="connsiteX2" fmla="*/ 387016 w 3027947"/>
                <a:gd name="connsiteY2" fmla="*/ 1209173 h 2530642"/>
                <a:gd name="connsiteX3" fmla="*/ 2624889 w 3027947"/>
                <a:gd name="connsiteY3" fmla="*/ 2448426 h 2530642"/>
                <a:gd name="connsiteX4" fmla="*/ 2805363 w 3027947"/>
                <a:gd name="connsiteY4" fmla="*/ 715879 h 2530642"/>
                <a:gd name="connsiteX5" fmla="*/ 2312068 w 3027947"/>
                <a:gd name="connsiteY5" fmla="*/ 378994 h 253064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63679 w 2854826"/>
                <a:gd name="connsiteY5" fmla="*/ 368299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63679 w 2854826"/>
                <a:gd name="connsiteY5" fmla="*/ 368299 h 2509252"/>
                <a:gd name="connsiteX6" fmla="*/ 1140995 w 2854826"/>
                <a:gd name="connsiteY6" fmla="*/ 151731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39615 w 2854826"/>
                <a:gd name="connsiteY5" fmla="*/ 372310 h 2509252"/>
                <a:gd name="connsiteX6" fmla="*/ 1140995 w 2854826"/>
                <a:gd name="connsiteY6" fmla="*/ 151731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39615 w 2854826"/>
                <a:gd name="connsiteY5" fmla="*/ 372310 h 2509252"/>
                <a:gd name="connsiteX6" fmla="*/ 1140995 w 2854826"/>
                <a:gd name="connsiteY6" fmla="*/ 151731 h 2509252"/>
                <a:gd name="connsiteX0" fmla="*/ 1140995 w 2844800"/>
                <a:gd name="connsiteY0" fmla="*/ 151731 h 2475831"/>
                <a:gd name="connsiteX1" fmla="*/ 154405 w 2844800"/>
                <a:gd name="connsiteY1" fmla="*/ 163763 h 2475831"/>
                <a:gd name="connsiteX2" fmla="*/ 387016 w 2844800"/>
                <a:gd name="connsiteY2" fmla="*/ 1134310 h 2475831"/>
                <a:gd name="connsiteX3" fmla="*/ 2476500 w 2844800"/>
                <a:gd name="connsiteY3" fmla="*/ 2437731 h 2475831"/>
                <a:gd name="connsiteX4" fmla="*/ 2596815 w 2844800"/>
                <a:gd name="connsiteY4" fmla="*/ 905710 h 2475831"/>
                <a:gd name="connsiteX5" fmla="*/ 2139615 w 2844800"/>
                <a:gd name="connsiteY5" fmla="*/ 372310 h 2475831"/>
                <a:gd name="connsiteX6" fmla="*/ 1140995 w 2844800"/>
                <a:gd name="connsiteY6" fmla="*/ 151731 h 2475831"/>
                <a:gd name="connsiteX0" fmla="*/ 1140995 w 2844800"/>
                <a:gd name="connsiteY0" fmla="*/ 151731 h 2475831"/>
                <a:gd name="connsiteX1" fmla="*/ 154405 w 2844800"/>
                <a:gd name="connsiteY1" fmla="*/ 163763 h 2475831"/>
                <a:gd name="connsiteX2" fmla="*/ 387016 w 2844800"/>
                <a:gd name="connsiteY2" fmla="*/ 1134310 h 2475831"/>
                <a:gd name="connsiteX3" fmla="*/ 2476500 w 2844800"/>
                <a:gd name="connsiteY3" fmla="*/ 2437731 h 2475831"/>
                <a:gd name="connsiteX4" fmla="*/ 2596815 w 2844800"/>
                <a:gd name="connsiteY4" fmla="*/ 905710 h 2475831"/>
                <a:gd name="connsiteX5" fmla="*/ 2139615 w 2844800"/>
                <a:gd name="connsiteY5" fmla="*/ 372310 h 2475831"/>
                <a:gd name="connsiteX6" fmla="*/ 1140995 w 2844800"/>
                <a:gd name="connsiteY6" fmla="*/ 151731 h 2475831"/>
                <a:gd name="connsiteX0" fmla="*/ 1336843 w 3040648"/>
                <a:gd name="connsiteY0" fmla="*/ 171783 h 2495883"/>
                <a:gd name="connsiteX1" fmla="*/ 125663 w 3040648"/>
                <a:gd name="connsiteY1" fmla="*/ 163763 h 2495883"/>
                <a:gd name="connsiteX2" fmla="*/ 582864 w 3040648"/>
                <a:gd name="connsiteY2" fmla="*/ 1154362 h 2495883"/>
                <a:gd name="connsiteX3" fmla="*/ 2672348 w 3040648"/>
                <a:gd name="connsiteY3" fmla="*/ 2457783 h 2495883"/>
                <a:gd name="connsiteX4" fmla="*/ 2792663 w 3040648"/>
                <a:gd name="connsiteY4" fmla="*/ 925762 h 2495883"/>
                <a:gd name="connsiteX5" fmla="*/ 2335463 w 3040648"/>
                <a:gd name="connsiteY5" fmla="*/ 392362 h 2495883"/>
                <a:gd name="connsiteX6" fmla="*/ 1336843 w 3040648"/>
                <a:gd name="connsiteY6" fmla="*/ 171783 h 2495883"/>
                <a:gd name="connsiteX0" fmla="*/ 1489243 w 3193048"/>
                <a:gd name="connsiteY0" fmla="*/ 95583 h 2419683"/>
                <a:gd name="connsiteX1" fmla="*/ 125663 w 3193048"/>
                <a:gd name="connsiteY1" fmla="*/ 163763 h 2419683"/>
                <a:gd name="connsiteX2" fmla="*/ 735264 w 3193048"/>
                <a:gd name="connsiteY2" fmla="*/ 1078162 h 2419683"/>
                <a:gd name="connsiteX3" fmla="*/ 2824748 w 3193048"/>
                <a:gd name="connsiteY3" fmla="*/ 2381583 h 2419683"/>
                <a:gd name="connsiteX4" fmla="*/ 2945063 w 3193048"/>
                <a:gd name="connsiteY4" fmla="*/ 849562 h 2419683"/>
                <a:gd name="connsiteX5" fmla="*/ 2487863 w 3193048"/>
                <a:gd name="connsiteY5" fmla="*/ 316162 h 2419683"/>
                <a:gd name="connsiteX6" fmla="*/ 1489243 w 3193048"/>
                <a:gd name="connsiteY6" fmla="*/ 95583 h 24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3048" h="2419683">
                  <a:moveTo>
                    <a:pt x="1489243" y="95583"/>
                  </a:moveTo>
                  <a:cubicBezTo>
                    <a:pt x="1071145" y="14370"/>
                    <a:pt x="251326" y="0"/>
                    <a:pt x="125663" y="163763"/>
                  </a:cubicBezTo>
                  <a:cubicBezTo>
                    <a:pt x="0" y="327526"/>
                    <a:pt x="285417" y="708525"/>
                    <a:pt x="735264" y="1078162"/>
                  </a:cubicBezTo>
                  <a:cubicBezTo>
                    <a:pt x="1185111" y="1447799"/>
                    <a:pt x="2456448" y="2419683"/>
                    <a:pt x="2824748" y="2381583"/>
                  </a:cubicBezTo>
                  <a:cubicBezTo>
                    <a:pt x="3193048" y="2343483"/>
                    <a:pt x="3001210" y="1193799"/>
                    <a:pt x="2945063" y="849562"/>
                  </a:cubicBezTo>
                  <a:cubicBezTo>
                    <a:pt x="2888916" y="505325"/>
                    <a:pt x="2856979" y="559363"/>
                    <a:pt x="2487863" y="316162"/>
                  </a:cubicBezTo>
                  <a:cubicBezTo>
                    <a:pt x="2129005" y="195230"/>
                    <a:pt x="1822116" y="169109"/>
                    <a:pt x="1489243" y="955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2209800"/>
              <a:ext cx="1981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50C1FA"/>
                  </a:solidFill>
                  <a:latin typeface="Arial" pitchFamily="34" charset="0"/>
                  <a:cs typeface="Arial" pitchFamily="34" charset="0"/>
                </a:rPr>
                <a:t>Massive stars: radiation-driven winds</a:t>
              </a:r>
              <a:endParaRPr lang="en-US" sz="1800" b="1" dirty="0">
                <a:solidFill>
                  <a:srgbClr val="50C1FA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1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Massive star winds:  radiative driving</a:t>
            </a:r>
          </a:p>
        </p:txBody>
      </p:sp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107949" y="914400"/>
            <a:ext cx="569658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ts val="3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Castor, Abbott, &amp; Klein (1975) worked out how a hot star’s </a:t>
            </a:r>
            <a:r>
              <a:rPr lang="en-US" sz="2000" i="0">
                <a:solidFill>
                  <a:srgbClr val="FFFFCC"/>
                </a:solidFill>
              </a:rPr>
              <a:t>radiation </a:t>
            </a:r>
            <a:r>
              <a:rPr lang="en-US" sz="2000" i="0" smtClean="0">
                <a:solidFill>
                  <a:srgbClr val="FFFFCC"/>
                </a:solidFill>
              </a:rPr>
              <a:t>can </a:t>
            </a:r>
            <a:r>
              <a:rPr lang="en-US" sz="2000" i="0" dirty="0">
                <a:solidFill>
                  <a:srgbClr val="FFFFCC"/>
                </a:solidFill>
              </a:rPr>
              <a:t>accelerate a time-steady wind, even </a:t>
            </a:r>
            <a:r>
              <a:rPr lang="en-US" sz="2000" i="0">
                <a:solidFill>
                  <a:srgbClr val="FFFFCC"/>
                </a:solidFill>
              </a:rPr>
              <a:t>if </a:t>
            </a:r>
            <a:r>
              <a:rPr lang="en-US" sz="2000" i="0" smtClean="0">
                <a:solidFill>
                  <a:srgbClr val="FFFFCC"/>
                </a:solidFill>
              </a:rPr>
              <a:t>gravity &gt;&gt; continuum radiation force.</a:t>
            </a:r>
          </a:p>
          <a:p>
            <a:pPr marL="169863" indent="-169863">
              <a:lnSpc>
                <a:spcPct val="95000"/>
              </a:lnSpc>
              <a:spcBef>
                <a:spcPts val="3000"/>
              </a:spcBef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Spectral lines are the key!</a:t>
            </a:r>
          </a:p>
          <a:p>
            <a:pPr marL="169863" indent="-169863">
              <a:lnSpc>
                <a:spcPct val="95000"/>
              </a:lnSpc>
              <a:spcBef>
                <a:spcPts val="3000"/>
              </a:spcBef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CAK-type theory works well for spherical stars, but massive stars are…</a:t>
            </a:r>
            <a:endParaRPr lang="en-US" sz="2000" i="0">
              <a:solidFill>
                <a:srgbClr val="FFFFC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13106" y="892629"/>
            <a:ext cx="2823524" cy="2461401"/>
            <a:chOff x="6740018" y="3788457"/>
            <a:chExt cx="2192844" cy="2254344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6837274" y="3788457"/>
              <a:ext cx="0" cy="2023733"/>
            </a:xfrm>
            <a:prstGeom prst="line">
              <a:avLst/>
            </a:prstGeom>
            <a:noFill/>
            <a:ln w="22225" cap="flat" cmpd="sng" algn="ctr">
              <a:solidFill>
                <a:srgbClr val="FFFFCC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6786765" y="5733523"/>
              <a:ext cx="2146097" cy="0"/>
            </a:xfrm>
            <a:prstGeom prst="line">
              <a:avLst/>
            </a:prstGeom>
            <a:noFill/>
            <a:ln w="22225" cap="flat" cmpd="sng" algn="ctr">
              <a:solidFill>
                <a:srgbClr val="FFFFCC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8550318" y="5642691"/>
              <a:ext cx="275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smtClean="0">
                  <a:solidFill>
                    <a:srgbClr val="FFFFCC"/>
                  </a:solidFill>
                  <a:latin typeface="+mj-lt"/>
                </a:rPr>
                <a:t>ν</a:t>
              </a:r>
              <a:endParaRPr lang="en-US" sz="2000" baseline="-22000" dirty="0">
                <a:solidFill>
                  <a:srgbClr val="FFFFCC"/>
                </a:solidFill>
                <a:latin typeface="+mj-lt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6858001" y="4038600"/>
              <a:ext cx="1981200" cy="1509836"/>
            </a:xfrm>
            <a:custGeom>
              <a:avLst/>
              <a:gdLst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91682 w 2090057"/>
                <a:gd name="connsiteY6" fmla="*/ 1091696 h 1509836"/>
                <a:gd name="connsiteX7" fmla="*/ 1371600 w 2090057"/>
                <a:gd name="connsiteY7" fmla="*/ 970398 h 1509836"/>
                <a:gd name="connsiteX8" fmla="*/ 1427584 w 2090057"/>
                <a:gd name="connsiteY8" fmla="*/ 1268978 h 1509836"/>
                <a:gd name="connsiteX9" fmla="*/ 1632857 w 2090057"/>
                <a:gd name="connsiteY9" fmla="*/ 1194333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427584 w 2090057"/>
                <a:gd name="connsiteY8" fmla="*/ 1268978 h 1509836"/>
                <a:gd name="connsiteX9" fmla="*/ 1632857 w 2090057"/>
                <a:gd name="connsiteY9" fmla="*/ 1194333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427584 w 2090057"/>
                <a:gd name="connsiteY8" fmla="*/ 1268978 h 1509836"/>
                <a:gd name="connsiteX9" fmla="*/ 1632857 w 2090057"/>
                <a:gd name="connsiteY9" fmla="*/ 1194333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433979 w 2090057"/>
                <a:gd name="connsiteY8" fmla="*/ 1332922 h 1509836"/>
                <a:gd name="connsiteX9" fmla="*/ 1632857 w 2090057"/>
                <a:gd name="connsiteY9" fmla="*/ 1194333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433979 w 2090057"/>
                <a:gd name="connsiteY8" fmla="*/ 1332922 h 1509836"/>
                <a:gd name="connsiteX9" fmla="*/ 1632857 w 2090057"/>
                <a:gd name="connsiteY9" fmla="*/ 1194333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433979 w 2090057"/>
                <a:gd name="connsiteY8" fmla="*/ 1332922 h 1509836"/>
                <a:gd name="connsiteX9" fmla="*/ 1632857 w 2090057"/>
                <a:gd name="connsiteY9" fmla="*/ 1194333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392416 w 2090057"/>
                <a:gd name="connsiteY8" fmla="*/ 1345711 h 1509836"/>
                <a:gd name="connsiteX9" fmla="*/ 1632857 w 2090057"/>
                <a:gd name="connsiteY9" fmla="*/ 1194333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392416 w 2090057"/>
                <a:gd name="connsiteY8" fmla="*/ 1345711 h 1509836"/>
                <a:gd name="connsiteX9" fmla="*/ 1632857 w 2090057"/>
                <a:gd name="connsiteY9" fmla="*/ 1194333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392416 w 2090057"/>
                <a:gd name="connsiteY8" fmla="*/ 1345711 h 1509836"/>
                <a:gd name="connsiteX9" fmla="*/ 1680815 w 2090057"/>
                <a:gd name="connsiteY9" fmla="*/ 1111206 h 1509836"/>
                <a:gd name="connsiteX10" fmla="*/ 1688841 w 2090057"/>
                <a:gd name="connsiteY10" fmla="*/ 28006 h 1509836"/>
                <a:gd name="connsiteX11" fmla="*/ 1810139 w 2090057"/>
                <a:gd name="connsiteY11" fmla="*/ 1203663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1600 w 2090057"/>
                <a:gd name="connsiteY7" fmla="*/ 970398 h 1509836"/>
                <a:gd name="connsiteX8" fmla="*/ 1392416 w 2090057"/>
                <a:gd name="connsiteY8" fmla="*/ 1345711 h 1509836"/>
                <a:gd name="connsiteX9" fmla="*/ 1680815 w 2090057"/>
                <a:gd name="connsiteY9" fmla="*/ 1111206 h 1509836"/>
                <a:gd name="connsiteX10" fmla="*/ 1688841 w 2090057"/>
                <a:gd name="connsiteY10" fmla="*/ 28006 h 1509836"/>
                <a:gd name="connsiteX11" fmla="*/ 1778167 w 2090057"/>
                <a:gd name="connsiteY11" fmla="*/ 1194071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74797 w 2090057"/>
                <a:gd name="connsiteY7" fmla="*/ 1175019 h 1509836"/>
                <a:gd name="connsiteX8" fmla="*/ 1392416 w 2090057"/>
                <a:gd name="connsiteY8" fmla="*/ 1345711 h 1509836"/>
                <a:gd name="connsiteX9" fmla="*/ 1680815 w 2090057"/>
                <a:gd name="connsiteY9" fmla="*/ 1111206 h 1509836"/>
                <a:gd name="connsiteX10" fmla="*/ 1688841 w 2090057"/>
                <a:gd name="connsiteY10" fmla="*/ 28006 h 1509836"/>
                <a:gd name="connsiteX11" fmla="*/ 1778167 w 2090057"/>
                <a:gd name="connsiteY11" fmla="*/ 1194071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10853 w 2090057"/>
                <a:gd name="connsiteY7" fmla="*/ 1219780 h 1509836"/>
                <a:gd name="connsiteX8" fmla="*/ 1392416 w 2090057"/>
                <a:gd name="connsiteY8" fmla="*/ 1345711 h 1509836"/>
                <a:gd name="connsiteX9" fmla="*/ 1680815 w 2090057"/>
                <a:gd name="connsiteY9" fmla="*/ 1111206 h 1509836"/>
                <a:gd name="connsiteX10" fmla="*/ 1688841 w 2090057"/>
                <a:gd name="connsiteY10" fmla="*/ 28006 h 1509836"/>
                <a:gd name="connsiteX11" fmla="*/ 1778167 w 2090057"/>
                <a:gd name="connsiteY11" fmla="*/ 1194071 h 1509836"/>
                <a:gd name="connsiteX12" fmla="*/ 2090057 w 2090057"/>
                <a:gd name="connsiteY12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29 w 2090057"/>
                <a:gd name="connsiteY6" fmla="*/ 1123668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14400 w 2090057"/>
                <a:gd name="connsiteY4" fmla="*/ 1175671 h 1509836"/>
                <a:gd name="connsiteX5" fmla="*/ 951722 w 2090057"/>
                <a:gd name="connsiteY5" fmla="*/ 419892 h 1509836"/>
                <a:gd name="connsiteX6" fmla="*/ 1037330 w 2090057"/>
                <a:gd name="connsiteY6" fmla="*/ 1200941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31382 w 2090057"/>
                <a:gd name="connsiteY4" fmla="*/ 1262604 h 1509836"/>
                <a:gd name="connsiteX5" fmla="*/ 951722 w 2090057"/>
                <a:gd name="connsiteY5" fmla="*/ 419892 h 1509836"/>
                <a:gd name="connsiteX6" fmla="*/ 1037330 w 2090057"/>
                <a:gd name="connsiteY6" fmla="*/ 1200941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931382 w 2090057"/>
                <a:gd name="connsiteY4" fmla="*/ 1262604 h 1509836"/>
                <a:gd name="connsiteX5" fmla="*/ 951722 w 2090057"/>
                <a:gd name="connsiteY5" fmla="*/ 419892 h 1509836"/>
                <a:gd name="connsiteX6" fmla="*/ 1037330 w 2090057"/>
                <a:gd name="connsiteY6" fmla="*/ 1200941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877036 w 2090057"/>
                <a:gd name="connsiteY4" fmla="*/ 1298021 h 1509836"/>
                <a:gd name="connsiteX5" fmla="*/ 951722 w 2090057"/>
                <a:gd name="connsiteY5" fmla="*/ 419892 h 1509836"/>
                <a:gd name="connsiteX6" fmla="*/ 1037330 w 2090057"/>
                <a:gd name="connsiteY6" fmla="*/ 1200941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877036 w 2090057"/>
                <a:gd name="connsiteY4" fmla="*/ 1298021 h 1509836"/>
                <a:gd name="connsiteX5" fmla="*/ 951722 w 2090057"/>
                <a:gd name="connsiteY5" fmla="*/ 419892 h 1509836"/>
                <a:gd name="connsiteX6" fmla="*/ 1037330 w 2090057"/>
                <a:gd name="connsiteY6" fmla="*/ 1200941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877036 w 2090057"/>
                <a:gd name="connsiteY4" fmla="*/ 1298021 h 1509836"/>
                <a:gd name="connsiteX5" fmla="*/ 951722 w 2090057"/>
                <a:gd name="connsiteY5" fmla="*/ 419892 h 1509836"/>
                <a:gd name="connsiteX6" fmla="*/ 1037330 w 2090057"/>
                <a:gd name="connsiteY6" fmla="*/ 1200941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877036 w 2090057"/>
                <a:gd name="connsiteY4" fmla="*/ 1298021 h 1509836"/>
                <a:gd name="connsiteX5" fmla="*/ 951722 w 2090057"/>
                <a:gd name="connsiteY5" fmla="*/ 419892 h 1509836"/>
                <a:gd name="connsiteX6" fmla="*/ 1081485 w 2090057"/>
                <a:gd name="connsiteY6" fmla="*/ 1213819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  <a:gd name="connsiteX0" fmla="*/ 0 w 2090057"/>
                <a:gd name="connsiteY0" fmla="*/ 1455590 h 1509836"/>
                <a:gd name="connsiteX1" fmla="*/ 391886 w 2090057"/>
                <a:gd name="connsiteY1" fmla="*/ 1334292 h 1509836"/>
                <a:gd name="connsiteX2" fmla="*/ 410547 w 2090057"/>
                <a:gd name="connsiteY2" fmla="*/ 14 h 1509836"/>
                <a:gd name="connsiteX3" fmla="*/ 494522 w 2090057"/>
                <a:gd name="connsiteY3" fmla="*/ 1306300 h 1509836"/>
                <a:gd name="connsiteX4" fmla="*/ 877036 w 2090057"/>
                <a:gd name="connsiteY4" fmla="*/ 1298021 h 1509836"/>
                <a:gd name="connsiteX5" fmla="*/ 951722 w 2090057"/>
                <a:gd name="connsiteY5" fmla="*/ 419892 h 1509836"/>
                <a:gd name="connsiteX6" fmla="*/ 1078089 w 2090057"/>
                <a:gd name="connsiteY6" fmla="*/ 1249236 h 1509836"/>
                <a:gd name="connsiteX7" fmla="*/ 1392416 w 2090057"/>
                <a:gd name="connsiteY7" fmla="*/ 1345711 h 1509836"/>
                <a:gd name="connsiteX8" fmla="*/ 1680815 w 2090057"/>
                <a:gd name="connsiteY8" fmla="*/ 1111206 h 1509836"/>
                <a:gd name="connsiteX9" fmla="*/ 1688841 w 2090057"/>
                <a:gd name="connsiteY9" fmla="*/ 28006 h 1509836"/>
                <a:gd name="connsiteX10" fmla="*/ 1778167 w 2090057"/>
                <a:gd name="connsiteY10" fmla="*/ 1194071 h 1509836"/>
                <a:gd name="connsiteX11" fmla="*/ 2090057 w 2090057"/>
                <a:gd name="connsiteY11" fmla="*/ 979729 h 150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0057" h="1509836">
                  <a:moveTo>
                    <a:pt x="0" y="1455590"/>
                  </a:moveTo>
                  <a:cubicBezTo>
                    <a:pt x="161730" y="1516239"/>
                    <a:pt x="323461" y="1576888"/>
                    <a:pt x="391886" y="1334292"/>
                  </a:cubicBezTo>
                  <a:cubicBezTo>
                    <a:pt x="460311" y="1091696"/>
                    <a:pt x="393441" y="4679"/>
                    <a:pt x="410547" y="14"/>
                  </a:cubicBezTo>
                  <a:cubicBezTo>
                    <a:pt x="427653" y="-4651"/>
                    <a:pt x="416774" y="1089966"/>
                    <a:pt x="494522" y="1306300"/>
                  </a:cubicBezTo>
                  <a:cubicBezTo>
                    <a:pt x="572270" y="1522635"/>
                    <a:pt x="746490" y="1371703"/>
                    <a:pt x="877036" y="1298021"/>
                  </a:cubicBezTo>
                  <a:cubicBezTo>
                    <a:pt x="1007582" y="1224339"/>
                    <a:pt x="918213" y="428023"/>
                    <a:pt x="951722" y="419892"/>
                  </a:cubicBezTo>
                  <a:cubicBezTo>
                    <a:pt x="985231" y="411761"/>
                    <a:pt x="946897" y="1156107"/>
                    <a:pt x="1078089" y="1249236"/>
                  </a:cubicBezTo>
                  <a:cubicBezTo>
                    <a:pt x="1209281" y="1342365"/>
                    <a:pt x="1291962" y="1368716"/>
                    <a:pt x="1392416" y="1345711"/>
                  </a:cubicBezTo>
                  <a:cubicBezTo>
                    <a:pt x="1492870" y="1322706"/>
                    <a:pt x="1631411" y="1330823"/>
                    <a:pt x="1680815" y="1111206"/>
                  </a:cubicBezTo>
                  <a:cubicBezTo>
                    <a:pt x="1730219" y="891589"/>
                    <a:pt x="1672616" y="14195"/>
                    <a:pt x="1688841" y="28006"/>
                  </a:cubicBezTo>
                  <a:cubicBezTo>
                    <a:pt x="1705066" y="41817"/>
                    <a:pt x="1711298" y="1035451"/>
                    <a:pt x="1778167" y="1194071"/>
                  </a:cubicBezTo>
                  <a:cubicBezTo>
                    <a:pt x="1845036" y="1352691"/>
                    <a:pt x="1983532" y="1171006"/>
                    <a:pt x="2090057" y="979729"/>
                  </a:cubicBezTo>
                </a:path>
              </a:pathLst>
            </a:custGeom>
            <a:noFill/>
            <a:ln w="254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740018" y="3884615"/>
              <a:ext cx="533400" cy="443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ts val="1400"/>
                </a:spcBef>
                <a:buSzPct val="115000"/>
              </a:pPr>
              <a:r>
                <a:rPr lang="el-GR" sz="2000" smtClean="0">
                  <a:solidFill>
                    <a:srgbClr val="FFFFCC"/>
                  </a:solidFill>
                </a:rPr>
                <a:t>κ</a:t>
              </a:r>
              <a:r>
                <a:rPr lang="el-GR" baseline="-25000" smtClean="0">
                  <a:solidFill>
                    <a:srgbClr val="FFFFCC"/>
                  </a:solidFill>
                </a:rPr>
                <a:t>ν</a:t>
              </a:r>
              <a:endParaRPr lang="en-US" sz="2000" dirty="0">
                <a:solidFill>
                  <a:srgbClr val="FFFFCC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 bwMode="auto">
            <a:xfrm>
              <a:off x="6858000" y="4978998"/>
              <a:ext cx="2021157" cy="573030"/>
            </a:xfrm>
            <a:custGeom>
              <a:avLst/>
              <a:gdLst>
                <a:gd name="connsiteX0" fmla="*/ 0 w 2024743"/>
                <a:gd name="connsiteY0" fmla="*/ 438539 h 524089"/>
                <a:gd name="connsiteX1" fmla="*/ 233265 w 2024743"/>
                <a:gd name="connsiteY1" fmla="*/ 522514 h 524089"/>
                <a:gd name="connsiteX2" fmla="*/ 746449 w 2024743"/>
                <a:gd name="connsiteY2" fmla="*/ 373224 h 524089"/>
                <a:gd name="connsiteX3" fmla="*/ 1408922 w 2024743"/>
                <a:gd name="connsiteY3" fmla="*/ 335902 h 524089"/>
                <a:gd name="connsiteX4" fmla="*/ 1847461 w 2024743"/>
                <a:gd name="connsiteY4" fmla="*/ 233265 h 524089"/>
                <a:gd name="connsiteX5" fmla="*/ 2024743 w 2024743"/>
                <a:gd name="connsiteY5" fmla="*/ 0 h 524089"/>
                <a:gd name="connsiteX0" fmla="*/ 0 w 2024743"/>
                <a:gd name="connsiteY0" fmla="*/ 438539 h 522827"/>
                <a:gd name="connsiteX1" fmla="*/ 233265 w 2024743"/>
                <a:gd name="connsiteY1" fmla="*/ 522514 h 522827"/>
                <a:gd name="connsiteX2" fmla="*/ 628115 w 2024743"/>
                <a:gd name="connsiteY2" fmla="*/ 412669 h 522827"/>
                <a:gd name="connsiteX3" fmla="*/ 1408922 w 2024743"/>
                <a:gd name="connsiteY3" fmla="*/ 335902 h 522827"/>
                <a:gd name="connsiteX4" fmla="*/ 1847461 w 2024743"/>
                <a:gd name="connsiteY4" fmla="*/ 233265 h 522827"/>
                <a:gd name="connsiteX5" fmla="*/ 2024743 w 2024743"/>
                <a:gd name="connsiteY5" fmla="*/ 0 h 522827"/>
                <a:gd name="connsiteX0" fmla="*/ 0 w 2024743"/>
                <a:gd name="connsiteY0" fmla="*/ 438539 h 522827"/>
                <a:gd name="connsiteX1" fmla="*/ 233265 w 2024743"/>
                <a:gd name="connsiteY1" fmla="*/ 522514 h 522827"/>
                <a:gd name="connsiteX2" fmla="*/ 628115 w 2024743"/>
                <a:gd name="connsiteY2" fmla="*/ 412669 h 522827"/>
                <a:gd name="connsiteX3" fmla="*/ 1408922 w 2024743"/>
                <a:gd name="connsiteY3" fmla="*/ 335902 h 522827"/>
                <a:gd name="connsiteX4" fmla="*/ 1836704 w 2024743"/>
                <a:gd name="connsiteY4" fmla="*/ 226094 h 522827"/>
                <a:gd name="connsiteX5" fmla="*/ 2024743 w 2024743"/>
                <a:gd name="connsiteY5" fmla="*/ 0 h 522827"/>
                <a:gd name="connsiteX0" fmla="*/ 0 w 1978126"/>
                <a:gd name="connsiteY0" fmla="*/ 434954 h 519242"/>
                <a:gd name="connsiteX1" fmla="*/ 233265 w 1978126"/>
                <a:gd name="connsiteY1" fmla="*/ 518929 h 519242"/>
                <a:gd name="connsiteX2" fmla="*/ 628115 w 1978126"/>
                <a:gd name="connsiteY2" fmla="*/ 409084 h 519242"/>
                <a:gd name="connsiteX3" fmla="*/ 1408922 w 1978126"/>
                <a:gd name="connsiteY3" fmla="*/ 332317 h 519242"/>
                <a:gd name="connsiteX4" fmla="*/ 1836704 w 1978126"/>
                <a:gd name="connsiteY4" fmla="*/ 222509 h 519242"/>
                <a:gd name="connsiteX5" fmla="*/ 1978126 w 1978126"/>
                <a:gd name="connsiteY5" fmla="*/ 0 h 519242"/>
                <a:gd name="connsiteX0" fmla="*/ 0 w 1978126"/>
                <a:gd name="connsiteY0" fmla="*/ 434954 h 519242"/>
                <a:gd name="connsiteX1" fmla="*/ 233265 w 1978126"/>
                <a:gd name="connsiteY1" fmla="*/ 518929 h 519242"/>
                <a:gd name="connsiteX2" fmla="*/ 628115 w 1978126"/>
                <a:gd name="connsiteY2" fmla="*/ 409084 h 519242"/>
                <a:gd name="connsiteX3" fmla="*/ 1408922 w 1978126"/>
                <a:gd name="connsiteY3" fmla="*/ 332317 h 519242"/>
                <a:gd name="connsiteX4" fmla="*/ 1836704 w 1978126"/>
                <a:gd name="connsiteY4" fmla="*/ 222509 h 519242"/>
                <a:gd name="connsiteX5" fmla="*/ 1978126 w 1978126"/>
                <a:gd name="connsiteY5" fmla="*/ 0 h 519242"/>
                <a:gd name="connsiteX0" fmla="*/ 0 w 2021157"/>
                <a:gd name="connsiteY0" fmla="*/ 488742 h 573030"/>
                <a:gd name="connsiteX1" fmla="*/ 233265 w 2021157"/>
                <a:gd name="connsiteY1" fmla="*/ 572717 h 573030"/>
                <a:gd name="connsiteX2" fmla="*/ 628115 w 2021157"/>
                <a:gd name="connsiteY2" fmla="*/ 462872 h 573030"/>
                <a:gd name="connsiteX3" fmla="*/ 1408922 w 2021157"/>
                <a:gd name="connsiteY3" fmla="*/ 386105 h 573030"/>
                <a:gd name="connsiteX4" fmla="*/ 1836704 w 2021157"/>
                <a:gd name="connsiteY4" fmla="*/ 276297 h 573030"/>
                <a:gd name="connsiteX5" fmla="*/ 2021157 w 2021157"/>
                <a:gd name="connsiteY5" fmla="*/ 0 h 57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1157" h="573030">
                  <a:moveTo>
                    <a:pt x="0" y="488742"/>
                  </a:moveTo>
                  <a:cubicBezTo>
                    <a:pt x="54428" y="536172"/>
                    <a:pt x="128579" y="577029"/>
                    <a:pt x="233265" y="572717"/>
                  </a:cubicBezTo>
                  <a:cubicBezTo>
                    <a:pt x="337951" y="568405"/>
                    <a:pt x="432172" y="493974"/>
                    <a:pt x="628115" y="462872"/>
                  </a:cubicBezTo>
                  <a:cubicBezTo>
                    <a:pt x="824058" y="431770"/>
                    <a:pt x="1207491" y="417201"/>
                    <a:pt x="1408922" y="386105"/>
                  </a:cubicBezTo>
                  <a:cubicBezTo>
                    <a:pt x="1610353" y="355009"/>
                    <a:pt x="1734665" y="340648"/>
                    <a:pt x="1836704" y="276297"/>
                  </a:cubicBezTo>
                  <a:cubicBezTo>
                    <a:pt x="1938743" y="211946"/>
                    <a:pt x="1958733" y="85054"/>
                    <a:pt x="2021157" y="0"/>
                  </a:cubicBezTo>
                </a:path>
              </a:pathLst>
            </a:custGeom>
            <a:noFill/>
            <a:ln w="34925" cap="flat" cmpd="sng" algn="ctr">
              <a:solidFill>
                <a:srgbClr val="FA621E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3" name="Picture 2" descr="https://www.cfa.harvard.edu/~scranmer/Preprints/eddington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67643"/>
          <a:stretch/>
        </p:blipFill>
        <p:spPr bwMode="auto">
          <a:xfrm>
            <a:off x="3276600" y="1928993"/>
            <a:ext cx="2499055" cy="88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67138" y="3810528"/>
            <a:ext cx="243463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  <a:spcBef>
                <a:spcPct val="80000"/>
              </a:spcBef>
              <a:buSzPct val="115000"/>
            </a:pPr>
            <a:r>
              <a:rPr lang="en-US" sz="2000" b="1" smtClean="0">
                <a:solidFill>
                  <a:srgbClr val="FFFFCC"/>
                </a:solidFill>
              </a:rPr>
              <a:t>Rapidly rotating</a:t>
            </a:r>
            <a:endParaRPr lang="en-US" sz="2000" dirty="0" smtClean="0">
              <a:solidFill>
                <a:srgbClr val="FFFFCC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257938" y="3572557"/>
            <a:ext cx="4711016" cy="952790"/>
            <a:chOff x="457200" y="1689243"/>
            <a:chExt cx="7848600" cy="1587357"/>
          </a:xfrm>
        </p:grpSpPr>
        <p:pic>
          <p:nvPicPr>
            <p:cNvPr id="22" name="Picture 11" descr="gravdark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20000"/>
            </a:blip>
            <a:srcRect/>
            <a:stretch>
              <a:fillRect/>
            </a:stretch>
          </p:blipFill>
          <p:spPr bwMode="auto">
            <a:xfrm>
              <a:off x="457200" y="1689243"/>
              <a:ext cx="7848600" cy="1587357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</p:pic>
        <p:cxnSp>
          <p:nvCxnSpPr>
            <p:cNvPr id="23" name="Straight Arrow Connector 22"/>
            <p:cNvCxnSpPr/>
            <p:nvPr/>
          </p:nvCxnSpPr>
          <p:spPr bwMode="auto">
            <a:xfrm flipH="1">
              <a:off x="7392737" y="2025316"/>
              <a:ext cx="517359" cy="37832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50C1F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7903411" y="2030664"/>
              <a:ext cx="350252" cy="401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50C1FA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98749" y="4908613"/>
            <a:ext cx="175659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  <a:spcBef>
                <a:spcPct val="80000"/>
              </a:spcBef>
              <a:buSzPct val="115000"/>
            </a:pPr>
            <a:r>
              <a:rPr lang="en-US" sz="2000" b="1" smtClean="0">
                <a:solidFill>
                  <a:srgbClr val="FFFFCC"/>
                </a:solidFill>
              </a:rPr>
              <a:t>Strongly pulsating</a:t>
            </a:r>
            <a:endParaRPr lang="en-US" sz="2000" dirty="0" smtClean="0">
              <a:solidFill>
                <a:srgbClr val="FFFFCC"/>
              </a:solidFill>
            </a:endParaRPr>
          </a:p>
        </p:txBody>
      </p:sp>
      <p:pic>
        <p:nvPicPr>
          <p:cNvPr id="27" name="Picture 6" descr="http://find.spa.umn.edu/%7Epryke/logbook/20000922/cp_025_ani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17" y="4652865"/>
            <a:ext cx="1489158" cy="148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705551" y="4725244"/>
            <a:ext cx="480241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ct val="45000"/>
              </a:spcBef>
              <a:buSzPct val="115000"/>
              <a:buFontTx/>
              <a:buChar char="•"/>
              <a:defRPr/>
            </a:pPr>
            <a:r>
              <a:rPr lang="en-US" sz="2000" i="0">
                <a:solidFill>
                  <a:srgbClr val="FFFFCC"/>
                </a:solidFill>
              </a:rPr>
              <a:t>Most </a:t>
            </a:r>
            <a:r>
              <a:rPr lang="en-US" sz="2000" i="0" smtClean="0">
                <a:solidFill>
                  <a:srgbClr val="FFFFCC"/>
                </a:solidFill>
              </a:rPr>
              <a:t>pulsational </a:t>
            </a:r>
            <a:r>
              <a:rPr lang="en-US" sz="2000" i="0">
                <a:solidFill>
                  <a:srgbClr val="FFFFCC"/>
                </a:solidFill>
              </a:rPr>
              <a:t>energy is trapped below the </a:t>
            </a:r>
            <a:r>
              <a:rPr lang="en-US" sz="2000" i="0" smtClean="0">
                <a:solidFill>
                  <a:srgbClr val="FFFFCC"/>
                </a:solidFill>
              </a:rPr>
              <a:t>surface.</a:t>
            </a:r>
          </a:p>
          <a:p>
            <a:pPr marL="169863" indent="-169863">
              <a:lnSpc>
                <a:spcPct val="95000"/>
              </a:lnSpc>
              <a:spcBef>
                <a:spcPct val="45000"/>
              </a:spcBef>
              <a:buSzPct val="115000"/>
              <a:buFontTx/>
              <a:buChar char="•"/>
              <a:defRPr/>
            </a:pPr>
            <a:r>
              <a:rPr lang="en-US" sz="2000" i="0" smtClean="0">
                <a:solidFill>
                  <a:srgbClr val="FFFFCC"/>
                </a:solidFill>
              </a:rPr>
              <a:t>But </a:t>
            </a:r>
            <a:r>
              <a:rPr lang="en-US" sz="2000" i="0">
                <a:solidFill>
                  <a:srgbClr val="FFFFCC"/>
                </a:solidFill>
              </a:rPr>
              <a:t>can some of the </a:t>
            </a:r>
            <a:r>
              <a:rPr lang="en-US" sz="2000" i="0" smtClean="0">
                <a:solidFill>
                  <a:srgbClr val="FFFFCC"/>
                </a:solidFill>
              </a:rPr>
              <a:t>variability “leak out” into the wind?</a:t>
            </a:r>
            <a:endParaRPr lang="en-US" sz="2000" i="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"/>
          </a:blip>
          <a:srcRect l="2252" r="2252" b="12772"/>
          <a:stretch>
            <a:fillRect/>
          </a:stretch>
        </p:blipFill>
        <p:spPr bwMode="auto">
          <a:xfrm>
            <a:off x="0" y="3912539"/>
            <a:ext cx="9144000" cy="29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 bwMode="auto">
          <a:xfrm>
            <a:off x="0" y="3709845"/>
            <a:ext cx="9144000" cy="1014555"/>
          </a:xfrm>
          <a:prstGeom prst="rect">
            <a:avLst/>
          </a:prstGeom>
          <a:gradFill>
            <a:gsLst>
              <a:gs pos="22000">
                <a:schemeClr val="tx1"/>
              </a:gs>
              <a:gs pos="98000">
                <a:schemeClr val="tx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410" name="Rectangle 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6200" y="903000"/>
            <a:ext cx="5157121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ts val="24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Within an order of magnitude, theories aren’t doing </a:t>
            </a:r>
            <a:r>
              <a:rPr lang="en-US" sz="2000" dirty="0" smtClean="0">
                <a:solidFill>
                  <a:srgbClr val="FFFFCC"/>
                </a:solidFill>
              </a:rPr>
              <a:t>too</a:t>
            </a:r>
            <a:r>
              <a:rPr lang="en-US" sz="2000" i="0" dirty="0" smtClean="0">
                <a:solidFill>
                  <a:srgbClr val="FFFFCC"/>
                </a:solidFill>
              </a:rPr>
              <a:t> badly in predicting observed properties </a:t>
            </a:r>
            <a:r>
              <a:rPr lang="en-US" sz="2000" i="0" smtClean="0">
                <a:solidFill>
                  <a:srgbClr val="FFFFCC"/>
                </a:solidFill>
              </a:rPr>
              <a:t>of solar &amp; stellar winds</a:t>
            </a:r>
            <a:r>
              <a:rPr lang="en-US" sz="2000" i="0" dirty="0" smtClean="0">
                <a:solidFill>
                  <a:srgbClr val="FFFFCC"/>
                </a:solidFill>
              </a:rPr>
              <a:t>.</a:t>
            </a:r>
          </a:p>
          <a:p>
            <a:pPr marL="169863" indent="-169863">
              <a:lnSpc>
                <a:spcPct val="95000"/>
              </a:lnSpc>
              <a:spcBef>
                <a:spcPts val="2400"/>
              </a:spcBef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However, there’s still much to do </a:t>
            </a:r>
            <a:r>
              <a:rPr lang="en-US" sz="2000" b="1" i="0" smtClean="0">
                <a:solidFill>
                  <a:srgbClr val="FFFFCC"/>
                </a:solidFill>
              </a:rPr>
              <a:t>. . .</a:t>
            </a:r>
            <a:endParaRPr lang="en-US" sz="2000" b="1" i="0" dirty="0">
              <a:solidFill>
                <a:srgbClr val="FFFFCC"/>
              </a:solidFill>
            </a:endParaRPr>
          </a:p>
          <a:p>
            <a:pPr marL="169863" indent="-169863">
              <a:lnSpc>
                <a:spcPct val="95000"/>
              </a:lnSpc>
              <a:spcBef>
                <a:spcPts val="24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Understanding </a:t>
            </a:r>
            <a:r>
              <a:rPr lang="en-US" sz="2000" i="0" dirty="0">
                <a:solidFill>
                  <a:srgbClr val="FFFFCC"/>
                </a:solidFill>
              </a:rPr>
              <a:t>is greatly aided by ongoing collaboration between the solar physics, plasma physics, and astrophysics communities</a:t>
            </a:r>
            <a:r>
              <a:rPr lang="en-US" sz="2000" i="0" dirty="0" smtClean="0">
                <a:solidFill>
                  <a:srgbClr val="FFFFCC"/>
                </a:solidFill>
              </a:rPr>
              <a:t>.</a:t>
            </a:r>
            <a:endParaRPr lang="en-US" sz="2000" i="0" dirty="0">
              <a:solidFill>
                <a:srgbClr val="FFFFCC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429000" y="6096000"/>
            <a:ext cx="2534474" cy="555631"/>
            <a:chOff x="1418493" y="5221974"/>
            <a:chExt cx="2534474" cy="555631"/>
          </a:xfrm>
        </p:grpSpPr>
        <p:sp>
          <p:nvSpPr>
            <p:cNvPr id="22" name="TextBox 21"/>
            <p:cNvSpPr txBox="1"/>
            <p:nvPr/>
          </p:nvSpPr>
          <p:spPr>
            <a:xfrm>
              <a:off x="1971767" y="5254060"/>
              <a:ext cx="1981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0" dirty="0" smtClean="0">
                  <a:solidFill>
                    <a:srgbClr val="FFFFCC"/>
                  </a:solidFill>
                </a:rPr>
                <a:t>@solarstellar</a:t>
              </a:r>
              <a:endParaRPr lang="en-US" b="1" i="0" dirty="0">
                <a:solidFill>
                  <a:srgbClr val="FFFFCC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418493" y="5221974"/>
              <a:ext cx="564496" cy="555631"/>
              <a:chOff x="-1371600" y="3429000"/>
              <a:chExt cx="1819275" cy="1790701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-1066800" y="3657600"/>
                <a:ext cx="1219200" cy="1371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25" name="Picture 2" descr="https://www.cfa.harvard.edu/~scranmer/Preprints/twitter_logo.gif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9000"/>
              </a:blip>
              <a:srcRect/>
              <a:stretch>
                <a:fillRect/>
              </a:stretch>
            </p:blipFill>
            <p:spPr bwMode="auto">
              <a:xfrm>
                <a:off x="-1371600" y="3429000"/>
                <a:ext cx="1819275" cy="179070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257800" y="838200"/>
            <a:ext cx="3611562" cy="2971800"/>
            <a:chOff x="5257800" y="468405"/>
            <a:chExt cx="3505200" cy="2884395"/>
          </a:xfrm>
        </p:grpSpPr>
        <p:pic>
          <p:nvPicPr>
            <p:cNvPr id="17415" name="Picture 10" descr="sun_thumbnail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6553200" y="468405"/>
              <a:ext cx="830288" cy="788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Picture 11" descr="tokama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24600" y="2356864"/>
              <a:ext cx="1391059" cy="99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AutoShape 12"/>
            <p:cNvSpPr>
              <a:spLocks noChangeArrowheads="1"/>
            </p:cNvSpPr>
            <p:nvPr/>
          </p:nvSpPr>
          <p:spPr bwMode="auto">
            <a:xfrm rot="1899516">
              <a:off x="7540661" y="898726"/>
              <a:ext cx="973741" cy="264116"/>
            </a:xfrm>
            <a:prstGeom prst="curvedDownArrow">
              <a:avLst>
                <a:gd name="adj1" fmla="val 70015"/>
                <a:gd name="adj2" fmla="val 139996"/>
                <a:gd name="adj3" fmla="val 41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8" name="AutoShape 13"/>
            <p:cNvSpPr>
              <a:spLocks noChangeArrowheads="1"/>
            </p:cNvSpPr>
            <p:nvPr/>
          </p:nvSpPr>
          <p:spPr bwMode="auto">
            <a:xfrm rot="-1988994">
              <a:off x="5555572" y="904229"/>
              <a:ext cx="973741" cy="264116"/>
            </a:xfrm>
            <a:prstGeom prst="curvedDownArrow">
              <a:avLst>
                <a:gd name="adj1" fmla="val 70015"/>
                <a:gd name="adj2" fmla="val 139996"/>
                <a:gd name="adj3" fmla="val 41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19" name="AutoShape 14"/>
            <p:cNvSpPr>
              <a:spLocks noChangeArrowheads="1"/>
            </p:cNvSpPr>
            <p:nvPr/>
          </p:nvSpPr>
          <p:spPr bwMode="auto">
            <a:xfrm rot="-7951165">
              <a:off x="5362901" y="2613932"/>
              <a:ext cx="924404" cy="278212"/>
            </a:xfrm>
            <a:prstGeom prst="curvedDownArrow">
              <a:avLst>
                <a:gd name="adj1" fmla="val 70007"/>
                <a:gd name="adj2" fmla="val 139998"/>
                <a:gd name="adj3" fmla="val 41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20" name="AutoShape 15"/>
            <p:cNvSpPr>
              <a:spLocks noChangeArrowheads="1"/>
            </p:cNvSpPr>
            <p:nvPr/>
          </p:nvSpPr>
          <p:spPr bwMode="auto">
            <a:xfrm rot="6883607">
              <a:off x="7629886" y="2613932"/>
              <a:ext cx="924404" cy="278212"/>
            </a:xfrm>
            <a:prstGeom prst="curvedDownArrow">
              <a:avLst>
                <a:gd name="adj1" fmla="val 70007"/>
                <a:gd name="adj2" fmla="val 139998"/>
                <a:gd name="adj3" fmla="val 41588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7789259" y="1366431"/>
              <a:ext cx="973741" cy="892766"/>
              <a:chOff x="-256" y="1234"/>
              <a:chExt cx="707" cy="683"/>
            </a:xfrm>
          </p:grpSpPr>
          <p:pic>
            <p:nvPicPr>
              <p:cNvPr id="17423" name="Picture 17" descr="top_coolstar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/>
              <a:srcRect l="16647" t="22223" r="16647" b="26666"/>
              <a:stretch>
                <a:fillRect/>
              </a:stretch>
            </p:blipFill>
            <p:spPr bwMode="auto">
              <a:xfrm>
                <a:off x="-256" y="1234"/>
                <a:ext cx="707" cy="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4" name="Picture 18" descr="dobler1"/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-89" y="1407"/>
                <a:ext cx="375" cy="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422" name="Picture 19" descr="AGN_Disk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57800" y="1475104"/>
              <a:ext cx="869412" cy="870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Grp="1" noChangeArrowheads="1"/>
          </p:cNvSpPr>
          <p:nvPr>
            <p:ph type="title"/>
          </p:nvPr>
        </p:nvSpPr>
        <p:spPr>
          <a:xfrm>
            <a:off x="114300" y="977900"/>
            <a:ext cx="8877300" cy="698500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Extra slides 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</a:rPr>
              <a:t>Research projects </a:t>
            </a:r>
            <a:r>
              <a:rPr lang="en-US" sz="3200" b="1" i="0" smtClean="0">
                <a:solidFill>
                  <a:schemeClr val="bg1"/>
                </a:solidFill>
              </a:rPr>
              <a:t>(3</a:t>
            </a:r>
            <a:r>
              <a:rPr lang="en-US" sz="3200" b="1" i="0" smtClean="0">
                <a:solidFill>
                  <a:schemeClr val="bg1"/>
                </a:solidFill>
              </a:rPr>
              <a:t>/?):  </a:t>
            </a:r>
            <a:r>
              <a:rPr lang="en-US" sz="3200" b="1" smtClean="0">
                <a:solidFill>
                  <a:srgbClr val="84CEFC"/>
                </a:solidFill>
              </a:rPr>
              <a:t>Hot stars</a:t>
            </a:r>
            <a:endParaRPr lang="en-US" sz="3200" b="1" baseline="30000" dirty="0">
              <a:solidFill>
                <a:srgbClr val="84CEF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4516" y="3760491"/>
            <a:ext cx="8595139" cy="2140406"/>
            <a:chOff x="134516" y="864891"/>
            <a:chExt cx="8595139" cy="2140406"/>
          </a:xfrm>
        </p:grpSpPr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5181600" y="864891"/>
              <a:ext cx="3548055" cy="2106909"/>
              <a:chOff x="4724400" y="1198477"/>
              <a:chExt cx="4279900" cy="2541492"/>
            </a:xfrm>
          </p:grpSpPr>
          <p:pic>
            <p:nvPicPr>
              <p:cNvPr id="5" name="Picture 4" descr="bestar_nice0"/>
              <p:cNvPicPr preferRelativeResize="0">
                <a:picLocks noChangeAspect="1" noChangeArrowheads="1"/>
              </p:cNvPicPr>
              <p:nvPr/>
            </p:nvPicPr>
            <p:blipFill rotWithShape="1">
              <a:blip r:embed="rId2" cstate="print"/>
              <a:srcRect t="10435" b="8169"/>
              <a:stretch/>
            </p:blipFill>
            <p:spPr bwMode="auto">
              <a:xfrm>
                <a:off x="4724400" y="1198477"/>
                <a:ext cx="4279900" cy="2541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 descr="nrp_cutoff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309678" y="1842122"/>
                <a:ext cx="1143000" cy="7612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34516" y="881639"/>
              <a:ext cx="4847034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69863" indent="-169863">
                <a:lnSpc>
                  <a:spcPct val="95000"/>
                </a:lnSpc>
                <a:spcBef>
                  <a:spcPct val="45000"/>
                </a:spcBef>
                <a:buClr>
                  <a:srgbClr val="FFFFCC"/>
                </a:buClr>
                <a:buSzPct val="115000"/>
                <a:buFontTx/>
                <a:buChar char="•"/>
                <a:defRPr/>
              </a:pPr>
              <a:r>
                <a:rPr lang="en-US" sz="2000" b="1" i="0" dirty="0">
                  <a:solidFill>
                    <a:srgbClr val="84CEFC"/>
                  </a:solidFill>
                </a:rPr>
                <a:t>Classical Be </a:t>
              </a:r>
              <a:r>
                <a:rPr lang="en-US" sz="2000" b="1" i="0">
                  <a:solidFill>
                    <a:srgbClr val="84CEFC"/>
                  </a:solidFill>
                </a:rPr>
                <a:t>stars</a:t>
              </a:r>
              <a:r>
                <a:rPr lang="en-US" sz="2000" i="0">
                  <a:solidFill>
                    <a:srgbClr val="84CEFC"/>
                  </a:solidFill>
                </a:rPr>
                <a:t> </a:t>
              </a:r>
              <a:r>
                <a:rPr lang="en-US" sz="2000" i="0" smtClean="0">
                  <a:solidFill>
                    <a:srgbClr val="FFFFCC"/>
                  </a:solidFill>
                </a:rPr>
                <a:t>have “decretion disks,” but aren’t rotating fast enough to eject them from their surfaces.</a:t>
              </a:r>
            </a:p>
            <a:p>
              <a:pPr marL="169863" indent="-169863">
                <a:lnSpc>
                  <a:spcPct val="95000"/>
                </a:lnSpc>
                <a:spcBef>
                  <a:spcPct val="45000"/>
                </a:spcBef>
                <a:buClr>
                  <a:srgbClr val="FFFFCC"/>
                </a:buClr>
                <a:buSzPct val="115000"/>
                <a:buFontTx/>
                <a:buChar char="•"/>
                <a:defRPr/>
              </a:pPr>
              <a:r>
                <a:rPr lang="en-US" sz="2000" i="0" smtClean="0">
                  <a:solidFill>
                    <a:srgbClr val="FFFFCC"/>
                  </a:solidFill>
                </a:rPr>
                <a:t>Are pulsations helping?</a:t>
              </a:r>
            </a:p>
            <a:p>
              <a:pPr marL="169863" indent="-169863">
                <a:lnSpc>
                  <a:spcPct val="95000"/>
                </a:lnSpc>
                <a:spcBef>
                  <a:spcPct val="45000"/>
                </a:spcBef>
                <a:buClr>
                  <a:srgbClr val="FFFFCC"/>
                </a:buClr>
                <a:buSzPct val="115000"/>
                <a:buFontTx/>
                <a:buChar char="•"/>
                <a:defRPr/>
              </a:pPr>
              <a:r>
                <a:rPr lang="en-US" sz="2000" i="0" smtClean="0">
                  <a:solidFill>
                    <a:srgbClr val="FFFFCC"/>
                  </a:solidFill>
                </a:rPr>
                <a:t>Cranmer (2009) said yes, but “real” hydro simulations are needed to prove it.</a:t>
              </a:r>
              <a:endParaRPr lang="en-US" sz="2000" i="0" dirty="0">
                <a:solidFill>
                  <a:srgbClr val="FFFFCC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4516" y="859066"/>
            <a:ext cx="8799934" cy="2798534"/>
            <a:chOff x="134516" y="3200400"/>
            <a:chExt cx="8799934" cy="2798534"/>
          </a:xfrm>
        </p:grpSpPr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134516" y="3200400"/>
              <a:ext cx="4968462" cy="256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69863" indent="-169863">
                <a:lnSpc>
                  <a:spcPct val="95000"/>
                </a:lnSpc>
                <a:spcBef>
                  <a:spcPct val="45000"/>
                </a:spcBef>
                <a:buSzPct val="115000"/>
                <a:buFontTx/>
                <a:buChar char="•"/>
                <a:defRPr/>
              </a:pPr>
              <a:r>
                <a:rPr lang="en-US" sz="2000" i="0" smtClean="0">
                  <a:solidFill>
                    <a:srgbClr val="FFFFCC"/>
                  </a:solidFill>
                </a:rPr>
                <a:t>Some stars show evidence for </a:t>
              </a:r>
              <a:r>
                <a:rPr lang="en-US" sz="2000" b="1" i="0" smtClean="0">
                  <a:solidFill>
                    <a:srgbClr val="FE9262"/>
                  </a:solidFill>
                </a:rPr>
                <a:t>strong shocks </a:t>
              </a:r>
              <a:r>
                <a:rPr lang="en-US" sz="2000" i="0" smtClean="0">
                  <a:solidFill>
                    <a:srgbClr val="FFFFCC"/>
                  </a:solidFill>
                </a:rPr>
                <a:t>propagating out through their stellar winds  (e.g., BW Vul)</a:t>
              </a:r>
            </a:p>
            <a:p>
              <a:pPr marL="169863" indent="-169863">
                <a:lnSpc>
                  <a:spcPct val="95000"/>
                </a:lnSpc>
                <a:spcBef>
                  <a:spcPct val="45000"/>
                </a:spcBef>
                <a:buSzPct val="115000"/>
                <a:buFontTx/>
                <a:buChar char="•"/>
                <a:defRPr/>
              </a:pPr>
              <a:r>
                <a:rPr lang="en-US" sz="2000" i="0" smtClean="0">
                  <a:solidFill>
                    <a:srgbClr val="FFFFCC"/>
                  </a:solidFill>
                </a:rPr>
                <a:t>Pulsations may be strong enough to propel clumps of mass out through the winds.  Some simulations done for my PhD thesis (1996) &amp; a meeting poster (2007), but no time to explore further…</a:t>
              </a:r>
            </a:p>
          </p:txBody>
        </p:sp>
        <p:pic>
          <p:nvPicPr>
            <p:cNvPr id="11" name="Picture 15" descr="bwvul_obs_civ"/>
            <p:cNvPicPr>
              <a:picLocks noChangeAspect="1" noChangeArrowheads="1"/>
            </p:cNvPicPr>
            <p:nvPr/>
          </p:nvPicPr>
          <p:blipFill>
            <a:blip r:embed="rId4">
              <a:lum bright="-4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19"/>
            <a:stretch>
              <a:fillRect/>
            </a:stretch>
          </p:blipFill>
          <p:spPr bwMode="auto">
            <a:xfrm>
              <a:off x="5181600" y="3218169"/>
              <a:ext cx="3752850" cy="2780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 bwMode="auto">
            <a:xfrm>
              <a:off x="1974980" y="3981061"/>
              <a:ext cx="3127998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E9262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517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uck_nice_background.jpg"/>
          <p:cNvPicPr>
            <a:picLocks/>
          </p:cNvPicPr>
          <p:nvPr/>
        </p:nvPicPr>
        <p:blipFill rotWithShape="1">
          <a:blip r:embed="rId2" cstate="print"/>
          <a:srcRect t="3918"/>
          <a:stretch/>
        </p:blipFill>
        <p:spPr>
          <a:xfrm>
            <a:off x="0" y="0"/>
            <a:ext cx="9144000" cy="6589251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550" y="410547"/>
            <a:ext cx="7962900" cy="685800"/>
          </a:xfrm>
          <a:noFill/>
        </p:spPr>
        <p:txBody>
          <a:bodyPr anchor="t"/>
          <a:lstStyle/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4000" smtClean="0">
                <a:solidFill>
                  <a:schemeClr val="bg1"/>
                </a:solidFill>
                <a:latin typeface="Arial" charset="0"/>
                <a:cs typeface="Arial" charset="0"/>
              </a:rPr>
              <a:t>Turbulent Origins</a:t>
            </a:r>
            <a:endParaRPr lang="en-US" sz="400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00100" y="4945062"/>
            <a:ext cx="75438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5000"/>
              </a:lnSpc>
              <a:spcBef>
                <a:spcPts val="0"/>
              </a:spcBef>
            </a:pPr>
            <a:r>
              <a:rPr lang="en-US" sz="2000" b="1" i="0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Steven R. </a:t>
            </a:r>
            <a:r>
              <a:rPr lang="en-US" sz="2000" b="1" i="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Cranmer</a:t>
            </a:r>
            <a:endParaRPr lang="en-US" sz="2000" b="1" i="0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5000"/>
              </a:lnSpc>
              <a:spcBef>
                <a:spcPts val="0"/>
              </a:spcBef>
            </a:pPr>
            <a:r>
              <a:rPr lang="en-US" sz="180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University of Colorado Boulder, LASP</a:t>
            </a:r>
            <a:endParaRPr lang="en-US" sz="1800" dirty="0" smtClean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57225" y="5636147"/>
            <a:ext cx="7829550" cy="917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33363" indent="-233363" algn="ctr">
              <a:lnSpc>
                <a:spcPct val="115000"/>
              </a:lnSpc>
              <a:buAutoNum type="alphaUcPeriod"/>
            </a:pP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van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Ballegooijen</a:t>
            </a:r>
            <a:r>
              <a:rPr lang="en-US" sz="1500" b="1" i="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, L. Woolsey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A. Schiff, J. Jost, J</a:t>
            </a:r>
            <a:r>
              <a:rPr lang="en-US" sz="1500" b="1" i="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Kohl, S. Saar, M. P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Miralles,</a:t>
            </a:r>
          </a:p>
          <a:p>
            <a:pPr algn="ctr">
              <a:lnSpc>
                <a:spcPct val="115000"/>
              </a:lnSpc>
            </a:pP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Asgari-Targhi, A</a:t>
            </a:r>
            <a:r>
              <a:rPr lang="en-US" sz="1500" b="1" i="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Dupree, N. Brickhouse, D. Wilner, M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500" b="1" i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MacGregor</a:t>
            </a:r>
            <a:endParaRPr lang="en-US" sz="1500" i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90550" y="1066800"/>
            <a:ext cx="7962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4000" kern="0" smtClean="0">
                <a:solidFill>
                  <a:schemeClr val="bg1"/>
                </a:solidFill>
                <a:latin typeface="Arial" charset="0"/>
                <a:cs typeface="Arial" charset="0"/>
              </a:rPr>
              <a:t>of Solar &amp; Stellar Winds</a:t>
            </a:r>
            <a:endParaRPr lang="en-US" sz="4000" kern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8" y="4979894"/>
            <a:ext cx="864855" cy="846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7E807D"/>
              </a:clrFrom>
              <a:clrTo>
                <a:srgbClr val="7E807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70" y="4998565"/>
            <a:ext cx="694144" cy="819529"/>
          </a:xfrm>
          <a:prstGeom prst="rect">
            <a:avLst/>
          </a:prstGeom>
          <a:ln w="12700"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1121569" y="2027853"/>
            <a:ext cx="6900862" cy="2391747"/>
            <a:chOff x="795339" y="2104053"/>
            <a:chExt cx="6900862" cy="2391747"/>
          </a:xfrm>
        </p:grpSpPr>
        <p:sp useBgFill="1"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795339" y="2104053"/>
              <a:ext cx="6900862" cy="2391747"/>
            </a:xfrm>
            <a:prstGeom prst="rect">
              <a:avLst/>
            </a:prstGeom>
            <a:ln w="19050">
              <a:solidFill>
                <a:schemeClr val="bg1"/>
              </a:solidFill>
              <a:miter lim="800000"/>
              <a:headEnd/>
              <a:tailEnd type="none" w="med" len="lg"/>
            </a:ln>
          </p:spPr>
          <p:txBody>
            <a:bodyPr lIns="182880" tIns="137160" rIns="0"/>
            <a:lstStyle/>
            <a:p>
              <a:pPr marL="344488" indent="-344488" eaLnBrk="0" hangingPunct="0">
                <a:spcBef>
                  <a:spcPts val="1400"/>
                </a:spcBef>
              </a:pPr>
              <a:r>
                <a:rPr lang="en-US" b="1" dirty="0">
                  <a:solidFill>
                    <a:schemeClr val="bg1"/>
                  </a:solidFill>
                  <a:latin typeface="+mj-lt"/>
                </a:rPr>
                <a:t>Outline:</a:t>
              </a:r>
            </a:p>
            <a:p>
              <a:pPr marL="344488" indent="-344488" eaLnBrk="0" hangingPunct="0">
                <a:spcBef>
                  <a:spcPts val="1400"/>
                </a:spcBef>
                <a:buFontTx/>
                <a:buAutoNum type="arabicPeriod"/>
              </a:pPr>
              <a:r>
                <a:rPr lang="en-US" i="0" smtClean="0">
                  <a:solidFill>
                    <a:schemeClr val="bg1"/>
                  </a:solidFill>
                  <a:latin typeface="+mj-lt"/>
                </a:rPr>
                <a:t>Brief intro &amp; </a:t>
              </a:r>
              <a:r>
                <a:rPr lang="en-US" i="0" dirty="0" smtClean="0">
                  <a:solidFill>
                    <a:schemeClr val="bg1"/>
                  </a:solidFill>
                  <a:latin typeface="+mj-lt"/>
                </a:rPr>
                <a:t>basic physics of </a:t>
              </a:r>
              <a:r>
                <a:rPr lang="en-US" i="0" smtClean="0">
                  <a:solidFill>
                    <a:schemeClr val="bg1"/>
                  </a:solidFill>
                  <a:latin typeface="+mj-lt"/>
                </a:rPr>
                <a:t>stellar winds</a:t>
              </a:r>
              <a:endParaRPr lang="en-US" i="0" dirty="0" smtClean="0">
                <a:solidFill>
                  <a:schemeClr val="bg1"/>
                </a:solidFill>
                <a:latin typeface="+mj-lt"/>
              </a:endParaRPr>
            </a:p>
            <a:p>
              <a:pPr marL="344488" indent="-344488" eaLnBrk="0" hangingPunct="0">
                <a:spcBef>
                  <a:spcPts val="1400"/>
                </a:spcBef>
                <a:buFontTx/>
                <a:buAutoNum type="arabicPeriod"/>
              </a:pPr>
              <a:r>
                <a:rPr lang="en-US" i="0" smtClean="0">
                  <a:solidFill>
                    <a:schemeClr val="bg1"/>
                  </a:solidFill>
                  <a:latin typeface="+mj-lt"/>
                </a:rPr>
                <a:t>The Sun:  </a:t>
              </a:r>
              <a:r>
                <a:rPr lang="en-US" i="0" smtClean="0">
                  <a:solidFill>
                    <a:schemeClr val="bg1"/>
                  </a:solidFill>
                  <a:latin typeface="+mj-lt"/>
                </a:rPr>
                <a:t>convection → coronal heating?</a:t>
              </a:r>
            </a:p>
            <a:p>
              <a:pPr marL="344488" indent="-344488">
                <a:spcBef>
                  <a:spcPts val="1400"/>
                </a:spcBef>
                <a:buFontTx/>
                <a:buAutoNum type="arabicPeriod"/>
              </a:pPr>
              <a:r>
                <a:rPr lang="en-US" i="0" smtClean="0">
                  <a:solidFill>
                    <a:schemeClr val="bg1"/>
                  </a:solidFill>
                </a:rPr>
                <a:t>Cool </a:t>
              </a:r>
              <a:r>
                <a:rPr lang="en-US" i="0" smtClean="0">
                  <a:solidFill>
                    <a:schemeClr val="bg1"/>
                  </a:solidFill>
                </a:rPr>
                <a:t>stars</a:t>
              </a:r>
              <a:r>
                <a:rPr lang="en-US" i="0">
                  <a:solidFill>
                    <a:schemeClr val="bg1"/>
                  </a:solidFill>
                </a:rPr>
                <a:t>:  </a:t>
              </a:r>
              <a:r>
                <a:rPr lang="en-US" i="0" smtClean="0">
                  <a:solidFill>
                    <a:schemeClr val="bg1"/>
                  </a:solidFill>
                </a:rPr>
                <a:t>mass loss, pulsations, accretion</a:t>
              </a:r>
              <a:endParaRPr lang="en-US" i="0" dirty="0" smtClean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1" name="Picture 2" descr="http://www.computerclipart.com/computer_clipart_images/shovel_0515-0906-3023-5819_SMU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1000" contras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19616">
              <a:off x="6745786" y="3345088"/>
              <a:ext cx="717813" cy="77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758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Solar wind:  parallel history to stellar winds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152400" y="838200"/>
            <a:ext cx="86106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69863" indent="-169863" algn="l">
              <a:lnSpc>
                <a:spcPct val="95000"/>
              </a:lnSpc>
              <a:spcBef>
                <a:spcPct val="50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1850–1950:  Evidence slowly builds for </a:t>
            </a:r>
            <a:r>
              <a:rPr lang="en-US" sz="2000" b="1" i="0" dirty="0">
                <a:solidFill>
                  <a:srgbClr val="FF964F"/>
                </a:solidFill>
              </a:rPr>
              <a:t>outflowing magnetized plasma</a:t>
            </a:r>
            <a:r>
              <a:rPr lang="en-US" sz="2000" i="0" dirty="0">
                <a:solidFill>
                  <a:srgbClr val="FFFFCC"/>
                </a:solidFill>
              </a:rPr>
              <a:t> in the solar system: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68500" y="1447800"/>
            <a:ext cx="708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2100" indent="-292100" algn="l">
              <a:spcBef>
                <a:spcPts val="0"/>
              </a:spcBef>
              <a:buSzPct val="96000"/>
              <a:buFont typeface="Wingdings" pitchFamily="2" charset="2"/>
              <a:buChar char="Ø"/>
            </a:pPr>
            <a:r>
              <a:rPr lang="en-US" sz="2000" i="0" dirty="0">
                <a:solidFill>
                  <a:srgbClr val="FFFFCC"/>
                </a:solidFill>
              </a:rPr>
              <a:t>solar flares </a:t>
            </a:r>
            <a:r>
              <a:rPr lang="en-US" sz="2000" i="0" dirty="0">
                <a:solidFill>
                  <a:srgbClr val="FFFFCC"/>
                </a:solidFill>
                <a:sym typeface="Symbol" pitchFamily="18" charset="2"/>
              </a:rPr>
              <a:t> </a:t>
            </a:r>
            <a:r>
              <a:rPr lang="en-US" sz="2000" i="0" dirty="0">
                <a:solidFill>
                  <a:srgbClr val="FFFFCC"/>
                </a:solidFill>
              </a:rPr>
              <a:t>aurora, telegraph snafus, geomagnetic “storms”</a:t>
            </a:r>
          </a:p>
          <a:p>
            <a:pPr marL="292100" indent="-292100" algn="l">
              <a:spcBef>
                <a:spcPts val="0"/>
              </a:spcBef>
              <a:buSzPct val="96000"/>
              <a:buFont typeface="Wingdings" pitchFamily="2" charset="2"/>
              <a:buChar char="Ø"/>
            </a:pPr>
            <a:r>
              <a:rPr lang="en-US" sz="2000" i="0" dirty="0">
                <a:solidFill>
                  <a:srgbClr val="FFFFCC"/>
                </a:solidFill>
              </a:rPr>
              <a:t>comet ion tails point anti-sunward  (no matter comet’s motion)</a:t>
            </a:r>
          </a:p>
        </p:txBody>
      </p:sp>
      <p:pic>
        <p:nvPicPr>
          <p:cNvPr id="12" name="Picture 8" descr="comet_halebopp"/>
          <p:cNvPicPr>
            <a:picLocks noChangeAspect="1" noChangeArrowheads="1"/>
          </p:cNvPicPr>
          <p:nvPr/>
        </p:nvPicPr>
        <p:blipFill>
          <a:blip r:embed="rId2" cstate="print"/>
          <a:srcRect t="4706" b="4706"/>
          <a:stretch>
            <a:fillRect/>
          </a:stretch>
        </p:blipFill>
        <p:spPr bwMode="auto">
          <a:xfrm>
            <a:off x="5921117" y="2362200"/>
            <a:ext cx="3028186" cy="164592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28600" y="2545080"/>
            <a:ext cx="2549332" cy="1280160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  <a:effectLst/>
        </p:spPr>
      </p:pic>
      <p:pic>
        <p:nvPicPr>
          <p:cNvPr id="14" name="Picture 17" descr="aurorae"/>
          <p:cNvPicPr>
            <a:picLocks noChangeAspect="1" noChangeArrowheads="1"/>
          </p:cNvPicPr>
          <p:nvPr/>
        </p:nvPicPr>
        <p:blipFill>
          <a:blip r:embed="rId4" cstate="print"/>
          <a:srcRect t="11077"/>
          <a:stretch>
            <a:fillRect/>
          </a:stretch>
        </p:blipFill>
        <p:spPr bwMode="auto">
          <a:xfrm>
            <a:off x="2965456" y="2362200"/>
            <a:ext cx="2768137" cy="1645920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533400" y="3975463"/>
            <a:ext cx="7696200" cy="1871281"/>
            <a:chOff x="533400" y="4082143"/>
            <a:chExt cx="7696200" cy="1871281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33400" y="4082143"/>
              <a:ext cx="7696200" cy="744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600"/>
                </a:spcBef>
                <a:spcAft>
                  <a:spcPts val="0"/>
                </a:spcAft>
                <a:buClr>
                  <a:schemeClr val="bg1"/>
                </a:buClr>
                <a:buSzPct val="115000"/>
                <a:defRPr/>
              </a:pPr>
              <a:r>
                <a:rPr lang="en-US" sz="2000" i="0" dirty="0">
                  <a:solidFill>
                    <a:srgbClr val="FFFFCC"/>
                  </a:solidFill>
                  <a:cs typeface="Arial" pitchFamily="34" charset="0"/>
                </a:rPr>
                <a:t>“Celestial battery:”</a:t>
              </a:r>
            </a:p>
            <a:p>
              <a:pPr marL="292100" indent="-292100" fontAlgn="auto">
                <a:spcBef>
                  <a:spcPts val="600"/>
                </a:spcBef>
                <a:spcAft>
                  <a:spcPts val="0"/>
                </a:spcAft>
                <a:buClr>
                  <a:schemeClr val="bg1"/>
                </a:buClr>
                <a:buSzPct val="115000"/>
                <a:defRPr/>
              </a:pPr>
              <a:r>
                <a:rPr lang="en-US" sz="1600" i="0" dirty="0">
                  <a:solidFill>
                    <a:srgbClr val="FFFFCC"/>
                  </a:solidFill>
                  <a:cs typeface="Arial" pitchFamily="34" charset="0"/>
                </a:rPr>
                <a:t>Transcript between Portland </a:t>
              </a:r>
              <a:r>
                <a:rPr lang="en-US" sz="1600" i="0" dirty="0" smtClean="0">
                  <a:solidFill>
                    <a:srgbClr val="FFFFCC"/>
                  </a:solidFill>
                  <a:cs typeface="Arial" pitchFamily="34" charset="0"/>
                </a:rPr>
                <a:t>&amp; Boston </a:t>
              </a:r>
              <a:r>
                <a:rPr lang="en-US" sz="1600" i="0" dirty="0">
                  <a:solidFill>
                    <a:srgbClr val="FFFFCC"/>
                  </a:solidFill>
                  <a:cs typeface="Arial" pitchFamily="34" charset="0"/>
                </a:rPr>
                <a:t>telegraph </a:t>
              </a:r>
              <a:r>
                <a:rPr lang="en-US" sz="1600" i="0" dirty="0" smtClean="0">
                  <a:solidFill>
                    <a:srgbClr val="FFFFCC"/>
                  </a:solidFill>
                  <a:cs typeface="Arial" pitchFamily="34" charset="0"/>
                </a:rPr>
                <a:t>stations, after “Carrington event” </a:t>
              </a:r>
              <a:r>
                <a:rPr lang="en-US" sz="1600" i="0" dirty="0">
                  <a:solidFill>
                    <a:srgbClr val="FFFFCC"/>
                  </a:solidFill>
                  <a:cs typeface="Arial" pitchFamily="34" charset="0"/>
                </a:rPr>
                <a:t>(1859</a:t>
              </a:r>
              <a:r>
                <a:rPr lang="en-US" sz="1600" i="0" dirty="0" smtClean="0">
                  <a:solidFill>
                    <a:srgbClr val="FFFFCC"/>
                  </a:solidFill>
                  <a:cs typeface="Arial" pitchFamily="34" charset="0"/>
                </a:rPr>
                <a:t>):</a:t>
              </a:r>
              <a:endParaRPr lang="en-US" sz="1600" i="0" dirty="0">
                <a:solidFill>
                  <a:srgbClr val="FFFFCC"/>
                </a:solidFill>
                <a:cs typeface="Arial" pitchFamily="34" charset="0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492024" y="4826962"/>
              <a:ext cx="5715000" cy="112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33363" indent="-233363" fontAlgn="auto">
                <a:spcBef>
                  <a:spcPct val="10000"/>
                </a:spcBef>
                <a:spcAft>
                  <a:spcPts val="0"/>
                </a:spcAft>
                <a:buClr>
                  <a:schemeClr val="bg1"/>
                </a:buClr>
                <a:buSzPct val="115000"/>
                <a:defRPr/>
              </a:pPr>
              <a:r>
                <a:rPr lang="en-US" sz="1600" i="0" u="sng" dirty="0" smtClean="0">
                  <a:solidFill>
                    <a:srgbClr val="FFFFCC"/>
                  </a:solidFill>
                  <a:cs typeface="Arial" pitchFamily="34" charset="0"/>
                </a:rPr>
                <a:t>Portland</a:t>
              </a:r>
              <a:r>
                <a:rPr lang="en-US" sz="1600" i="0" dirty="0">
                  <a:solidFill>
                    <a:srgbClr val="FFFFCC"/>
                  </a:solidFill>
                  <a:cs typeface="Arial" pitchFamily="34" charset="0"/>
                </a:rPr>
                <a:t>: “Please cut off your battery; let us see if we can work with the auroral current alone.”</a:t>
              </a:r>
            </a:p>
            <a:p>
              <a:pPr marL="233363" indent="-233363" fontAlgn="auto">
                <a:spcBef>
                  <a:spcPct val="10000"/>
                </a:spcBef>
                <a:spcAft>
                  <a:spcPts val="0"/>
                </a:spcAft>
                <a:buClr>
                  <a:schemeClr val="bg1"/>
                </a:buClr>
                <a:buSzPct val="115000"/>
                <a:defRPr/>
              </a:pPr>
              <a:r>
                <a:rPr lang="en-US" sz="1600" i="0" u="sng" dirty="0" smtClean="0">
                  <a:solidFill>
                    <a:srgbClr val="FFFFCC"/>
                  </a:solidFill>
                  <a:cs typeface="Arial" pitchFamily="34" charset="0"/>
                </a:rPr>
                <a:t>Boston</a:t>
              </a:r>
              <a:r>
                <a:rPr lang="en-US" sz="1600" i="0" dirty="0">
                  <a:solidFill>
                    <a:srgbClr val="FFFFCC"/>
                  </a:solidFill>
                  <a:cs typeface="Arial" pitchFamily="34" charset="0"/>
                </a:rPr>
                <a:t>: “I have already done so! How do you receive my writing?”</a:t>
              </a:r>
            </a:p>
            <a:p>
              <a:pPr marL="233363" indent="-233363" fontAlgn="auto">
                <a:spcBef>
                  <a:spcPct val="10000"/>
                </a:spcBef>
                <a:spcAft>
                  <a:spcPts val="0"/>
                </a:spcAft>
                <a:buClr>
                  <a:schemeClr val="bg1"/>
                </a:buClr>
                <a:buSzPct val="115000"/>
                <a:defRPr/>
              </a:pPr>
              <a:r>
                <a:rPr lang="en-US" sz="1600" i="0" u="sng" dirty="0" smtClean="0">
                  <a:solidFill>
                    <a:srgbClr val="FFFFCC"/>
                  </a:solidFill>
                  <a:cs typeface="Arial" pitchFamily="34" charset="0"/>
                </a:rPr>
                <a:t>Portland</a:t>
              </a:r>
              <a:r>
                <a:rPr lang="en-US" sz="1600" i="0" dirty="0">
                  <a:solidFill>
                    <a:srgbClr val="FFFFCC"/>
                  </a:solidFill>
                  <a:cs typeface="Arial" pitchFamily="34" charset="0"/>
                </a:rPr>
                <a:t>: “Very well indeed – much better than with batteries.”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Quantifying a stellar wind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52400" y="838200"/>
            <a:ext cx="8534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>
              <a:spcBef>
                <a:spcPct val="3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Stars themselves are characterized by mass, radius, luminosity (&amp; chemical abundances, rotation rate, magnetic field strength).</a:t>
            </a:r>
            <a:endParaRPr lang="en-US" sz="2000" b="1" i="0" dirty="0">
              <a:solidFill>
                <a:srgbClr val="FFFFCC"/>
              </a:solidFill>
            </a:endParaRPr>
          </a:p>
          <a:p>
            <a:pPr marL="169863" indent="-169863">
              <a:spcBef>
                <a:spcPct val="3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Winds:  at least 2 more parameters:  mass loss rate &amp; “terminal wind speed.”</a:t>
            </a:r>
          </a:p>
        </p:txBody>
      </p:sp>
      <p:pic>
        <p:nvPicPr>
          <p:cNvPr id="2050" name="Picture 2" descr="https://www.cfa.harvard.edu/~scranmer/Preprints/mdot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5191125" cy="139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2209800" y="2568714"/>
            <a:ext cx="6705600" cy="762000"/>
            <a:chOff x="2209800" y="2568714"/>
            <a:chExt cx="6705600" cy="762000"/>
          </a:xfrm>
        </p:grpSpPr>
        <p:sp>
          <p:nvSpPr>
            <p:cNvPr id="2" name="TextBox 1"/>
            <p:cNvSpPr txBox="1"/>
            <p:nvPr/>
          </p:nvSpPr>
          <p:spPr>
            <a:xfrm>
              <a:off x="2209800" y="2930604"/>
              <a:ext cx="1047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kg/s</a:t>
              </a:r>
              <a:endParaRPr lang="en-US" sz="2000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80938" y="2930604"/>
              <a:ext cx="1047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i="0" baseline="300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i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72000" y="2930604"/>
              <a:ext cx="1047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kg/m</a:t>
              </a:r>
              <a:r>
                <a:rPr lang="en-US" sz="2000" i="0" baseline="300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i="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29250" y="2930604"/>
              <a:ext cx="1047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m/s</a:t>
              </a:r>
              <a:endParaRPr lang="en-US" sz="2000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53200" y="2568714"/>
              <a:ext cx="2362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0" dirty="0" smtClean="0">
                  <a:solidFill>
                    <a:srgbClr val="FFFFCC"/>
                  </a:solidFill>
                  <a:latin typeface="+mj-lt"/>
                  <a:cs typeface="Arial" panose="020B0604020202020204" pitchFamily="34" charset="0"/>
                </a:rPr>
                <a:t>(Typically expressed in units of  </a:t>
              </a:r>
              <a:r>
                <a:rPr lang="en-US" sz="2000" b="1" dirty="0" smtClean="0">
                  <a:solidFill>
                    <a:srgbClr val="FFFF00"/>
                  </a:solidFill>
                  <a:latin typeface="+mj-lt"/>
                  <a:cs typeface="Arial" panose="020B0604020202020204" pitchFamily="34" charset="0"/>
                </a:rPr>
                <a:t>M</a:t>
              </a:r>
              <a:r>
                <a:rPr lang="en-US" sz="2000" b="1" i="0" baseline="-25000" dirty="0" smtClean="0">
                  <a:solidFill>
                    <a:srgbClr val="FFFF00"/>
                  </a:solidFill>
                  <a:latin typeface="+mj-lt"/>
                  <a:cs typeface="Arial" panose="020B0604020202020204" pitchFamily="34" charset="0"/>
                  <a:sym typeface="Wingdings 2" panose="05020102010507070707" pitchFamily="18" charset="2"/>
                </a:rPr>
                <a:t></a:t>
              </a:r>
              <a:r>
                <a:rPr lang="en-US" sz="2000" b="1" i="0" dirty="0" smtClean="0">
                  <a:solidFill>
                    <a:srgbClr val="FFFF00"/>
                  </a:solidFill>
                  <a:latin typeface="+mj-lt"/>
                  <a:cs typeface="Arial" panose="020B0604020202020204" pitchFamily="34" charset="0"/>
                  <a:sym typeface="Wingdings 2" panose="05020102010507070707" pitchFamily="18" charset="2"/>
                </a:rPr>
                <a:t>/year</a:t>
              </a:r>
              <a:r>
                <a:rPr lang="en-US" sz="2000" i="0" dirty="0" smtClean="0">
                  <a:solidFill>
                    <a:srgbClr val="FFFFCC"/>
                  </a:solidFill>
                  <a:latin typeface="+mj-lt"/>
                  <a:cs typeface="Arial" panose="020B0604020202020204" pitchFamily="34" charset="0"/>
                  <a:sym typeface="Wingdings 2" panose="05020102010507070707" pitchFamily="18" charset="2"/>
                </a:rPr>
                <a:t>)</a:t>
              </a:r>
              <a:endParaRPr lang="en-US" sz="2000" i="0" dirty="0">
                <a:solidFill>
                  <a:srgbClr val="FFFFCC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4800" y="3554963"/>
            <a:ext cx="8534400" cy="2375492"/>
            <a:chOff x="304800" y="3554963"/>
            <a:chExt cx="8534400" cy="2375492"/>
          </a:xfrm>
        </p:grpSpPr>
        <p:grpSp>
          <p:nvGrpSpPr>
            <p:cNvPr id="27" name="Group 26"/>
            <p:cNvGrpSpPr/>
            <p:nvPr/>
          </p:nvGrpSpPr>
          <p:grpSpPr>
            <a:xfrm>
              <a:off x="304800" y="3554963"/>
              <a:ext cx="4110998" cy="2375492"/>
              <a:chOff x="469614" y="3554963"/>
              <a:chExt cx="4110998" cy="2375492"/>
            </a:xfrm>
          </p:grpSpPr>
          <p:cxnSp>
            <p:nvCxnSpPr>
              <p:cNvPr id="18" name="Straight Connector 17"/>
              <p:cNvCxnSpPr/>
              <p:nvPr/>
            </p:nvCxnSpPr>
            <p:spPr bwMode="auto">
              <a:xfrm>
                <a:off x="940890" y="3554963"/>
                <a:ext cx="0" cy="2023733"/>
              </a:xfrm>
              <a:prstGeom prst="line">
                <a:avLst/>
              </a:prstGeom>
              <a:noFill/>
              <a:ln w="22225" cap="flat" cmpd="sng" algn="ctr">
                <a:solidFill>
                  <a:srgbClr val="FFFFCC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H="1">
                <a:off x="806241" y="5444045"/>
                <a:ext cx="3384759" cy="0"/>
              </a:xfrm>
              <a:prstGeom prst="line">
                <a:avLst/>
              </a:prstGeom>
              <a:noFill/>
              <a:ln w="22225" cap="flat" cmpd="sng" algn="ctr">
                <a:solidFill>
                  <a:srgbClr val="FFFFCC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sp>
            <p:nvSpPr>
              <p:cNvPr id="20" name="Freeform 19"/>
              <p:cNvSpPr/>
              <p:nvPr/>
            </p:nvSpPr>
            <p:spPr bwMode="auto">
              <a:xfrm>
                <a:off x="958640" y="3835278"/>
                <a:ext cx="3003760" cy="1574922"/>
              </a:xfrm>
              <a:custGeom>
                <a:avLst/>
                <a:gdLst>
                  <a:gd name="connsiteX0" fmla="*/ 0 w 2418348"/>
                  <a:gd name="connsiteY0" fmla="*/ 1136985 h 1136985"/>
                  <a:gd name="connsiteX1" fmla="*/ 637674 w 2418348"/>
                  <a:gd name="connsiteY1" fmla="*/ 1040732 h 1136985"/>
                  <a:gd name="connsiteX2" fmla="*/ 974558 w 2418348"/>
                  <a:gd name="connsiteY2" fmla="*/ 691816 h 1136985"/>
                  <a:gd name="connsiteX3" fmla="*/ 1130969 w 2418348"/>
                  <a:gd name="connsiteY3" fmla="*/ 162427 h 1136985"/>
                  <a:gd name="connsiteX4" fmla="*/ 1263316 w 2418348"/>
                  <a:gd name="connsiteY4" fmla="*/ 6016 h 1136985"/>
                  <a:gd name="connsiteX5" fmla="*/ 1407695 w 2418348"/>
                  <a:gd name="connsiteY5" fmla="*/ 126332 h 1136985"/>
                  <a:gd name="connsiteX6" fmla="*/ 1540042 w 2418348"/>
                  <a:gd name="connsiteY6" fmla="*/ 547437 h 1136985"/>
                  <a:gd name="connsiteX7" fmla="*/ 1660358 w 2418348"/>
                  <a:gd name="connsiteY7" fmla="*/ 896353 h 1136985"/>
                  <a:gd name="connsiteX8" fmla="*/ 2009274 w 2418348"/>
                  <a:gd name="connsiteY8" fmla="*/ 1076827 h 1136985"/>
                  <a:gd name="connsiteX9" fmla="*/ 2418348 w 2418348"/>
                  <a:gd name="connsiteY9" fmla="*/ 1112922 h 1136985"/>
                  <a:gd name="connsiteX0" fmla="*/ 0 w 2418348"/>
                  <a:gd name="connsiteY0" fmla="*/ 1136985 h 1136985"/>
                  <a:gd name="connsiteX1" fmla="*/ 637674 w 2418348"/>
                  <a:gd name="connsiteY1" fmla="*/ 1040732 h 1136985"/>
                  <a:gd name="connsiteX2" fmla="*/ 974558 w 2418348"/>
                  <a:gd name="connsiteY2" fmla="*/ 691816 h 1136985"/>
                  <a:gd name="connsiteX3" fmla="*/ 1130969 w 2418348"/>
                  <a:gd name="connsiteY3" fmla="*/ 162427 h 1136985"/>
                  <a:gd name="connsiteX4" fmla="*/ 1263316 w 2418348"/>
                  <a:gd name="connsiteY4" fmla="*/ 6016 h 1136985"/>
                  <a:gd name="connsiteX5" fmla="*/ 1407695 w 2418348"/>
                  <a:gd name="connsiteY5" fmla="*/ 126332 h 1136985"/>
                  <a:gd name="connsiteX6" fmla="*/ 1540042 w 2418348"/>
                  <a:gd name="connsiteY6" fmla="*/ 547437 h 1136985"/>
                  <a:gd name="connsiteX7" fmla="*/ 1704474 w 2418348"/>
                  <a:gd name="connsiteY7" fmla="*/ 956511 h 1136985"/>
                  <a:gd name="connsiteX8" fmla="*/ 2009274 w 2418348"/>
                  <a:gd name="connsiteY8" fmla="*/ 1076827 h 1136985"/>
                  <a:gd name="connsiteX9" fmla="*/ 2418348 w 2418348"/>
                  <a:gd name="connsiteY9" fmla="*/ 1112922 h 1136985"/>
                  <a:gd name="connsiteX0" fmla="*/ 0 w 2418348"/>
                  <a:gd name="connsiteY0" fmla="*/ 1136985 h 1136985"/>
                  <a:gd name="connsiteX1" fmla="*/ 637674 w 2418348"/>
                  <a:gd name="connsiteY1" fmla="*/ 1040732 h 1136985"/>
                  <a:gd name="connsiteX2" fmla="*/ 974558 w 2418348"/>
                  <a:gd name="connsiteY2" fmla="*/ 691816 h 1136985"/>
                  <a:gd name="connsiteX3" fmla="*/ 1130969 w 2418348"/>
                  <a:gd name="connsiteY3" fmla="*/ 162427 h 1136985"/>
                  <a:gd name="connsiteX4" fmla="*/ 1263316 w 2418348"/>
                  <a:gd name="connsiteY4" fmla="*/ 6016 h 1136985"/>
                  <a:gd name="connsiteX5" fmla="*/ 1407695 w 2418348"/>
                  <a:gd name="connsiteY5" fmla="*/ 126332 h 1136985"/>
                  <a:gd name="connsiteX6" fmla="*/ 1540042 w 2418348"/>
                  <a:gd name="connsiteY6" fmla="*/ 547437 h 1136985"/>
                  <a:gd name="connsiteX7" fmla="*/ 1717389 w 2418348"/>
                  <a:gd name="connsiteY7" fmla="*/ 924223 h 1136985"/>
                  <a:gd name="connsiteX8" fmla="*/ 2009274 w 2418348"/>
                  <a:gd name="connsiteY8" fmla="*/ 1076827 h 1136985"/>
                  <a:gd name="connsiteX9" fmla="*/ 2418348 w 2418348"/>
                  <a:gd name="connsiteY9" fmla="*/ 1112922 h 1136985"/>
                  <a:gd name="connsiteX0" fmla="*/ 0 w 2247111"/>
                  <a:gd name="connsiteY0" fmla="*/ 1136985 h 1136985"/>
                  <a:gd name="connsiteX1" fmla="*/ 637674 w 2247111"/>
                  <a:gd name="connsiteY1" fmla="*/ 1040732 h 1136985"/>
                  <a:gd name="connsiteX2" fmla="*/ 974558 w 2247111"/>
                  <a:gd name="connsiteY2" fmla="*/ 691816 h 1136985"/>
                  <a:gd name="connsiteX3" fmla="*/ 1130969 w 2247111"/>
                  <a:gd name="connsiteY3" fmla="*/ 162427 h 1136985"/>
                  <a:gd name="connsiteX4" fmla="*/ 1263316 w 2247111"/>
                  <a:gd name="connsiteY4" fmla="*/ 6016 h 1136985"/>
                  <a:gd name="connsiteX5" fmla="*/ 1407695 w 2247111"/>
                  <a:gd name="connsiteY5" fmla="*/ 126332 h 1136985"/>
                  <a:gd name="connsiteX6" fmla="*/ 1540042 w 2247111"/>
                  <a:gd name="connsiteY6" fmla="*/ 547437 h 1136985"/>
                  <a:gd name="connsiteX7" fmla="*/ 1717389 w 2247111"/>
                  <a:gd name="connsiteY7" fmla="*/ 924223 h 1136985"/>
                  <a:gd name="connsiteX8" fmla="*/ 2009274 w 2247111"/>
                  <a:gd name="connsiteY8" fmla="*/ 1076827 h 1136985"/>
                  <a:gd name="connsiteX9" fmla="*/ 2247111 w 2247111"/>
                  <a:gd name="connsiteY9" fmla="*/ 1108911 h 1136985"/>
                  <a:gd name="connsiteX0" fmla="*/ 0 w 2247111"/>
                  <a:gd name="connsiteY0" fmla="*/ 1136985 h 1137687"/>
                  <a:gd name="connsiteX1" fmla="*/ 363503 w 2247111"/>
                  <a:gd name="connsiteY1" fmla="*/ 1108911 h 1137687"/>
                  <a:gd name="connsiteX2" fmla="*/ 637674 w 2247111"/>
                  <a:gd name="connsiteY2" fmla="*/ 1040732 h 1137687"/>
                  <a:gd name="connsiteX3" fmla="*/ 974558 w 2247111"/>
                  <a:gd name="connsiteY3" fmla="*/ 691816 h 1137687"/>
                  <a:gd name="connsiteX4" fmla="*/ 1130969 w 2247111"/>
                  <a:gd name="connsiteY4" fmla="*/ 162427 h 1137687"/>
                  <a:gd name="connsiteX5" fmla="*/ 1263316 w 2247111"/>
                  <a:gd name="connsiteY5" fmla="*/ 6016 h 1137687"/>
                  <a:gd name="connsiteX6" fmla="*/ 1407695 w 2247111"/>
                  <a:gd name="connsiteY6" fmla="*/ 126332 h 1137687"/>
                  <a:gd name="connsiteX7" fmla="*/ 1540042 w 2247111"/>
                  <a:gd name="connsiteY7" fmla="*/ 547437 h 1137687"/>
                  <a:gd name="connsiteX8" fmla="*/ 1717389 w 2247111"/>
                  <a:gd name="connsiteY8" fmla="*/ 924223 h 1137687"/>
                  <a:gd name="connsiteX9" fmla="*/ 2009274 w 2247111"/>
                  <a:gd name="connsiteY9" fmla="*/ 1076827 h 1137687"/>
                  <a:gd name="connsiteX10" fmla="*/ 2247111 w 2247111"/>
                  <a:gd name="connsiteY10" fmla="*/ 1108911 h 1137687"/>
                  <a:gd name="connsiteX0" fmla="*/ 0 w 1883608"/>
                  <a:gd name="connsiteY0" fmla="*/ 1108911 h 1110248"/>
                  <a:gd name="connsiteX1" fmla="*/ 274171 w 1883608"/>
                  <a:gd name="connsiteY1" fmla="*/ 1040732 h 1110248"/>
                  <a:gd name="connsiteX2" fmla="*/ 611055 w 1883608"/>
                  <a:gd name="connsiteY2" fmla="*/ 691816 h 1110248"/>
                  <a:gd name="connsiteX3" fmla="*/ 767466 w 1883608"/>
                  <a:gd name="connsiteY3" fmla="*/ 162427 h 1110248"/>
                  <a:gd name="connsiteX4" fmla="*/ 899813 w 1883608"/>
                  <a:gd name="connsiteY4" fmla="*/ 6016 h 1110248"/>
                  <a:gd name="connsiteX5" fmla="*/ 1044192 w 1883608"/>
                  <a:gd name="connsiteY5" fmla="*/ 126332 h 1110248"/>
                  <a:gd name="connsiteX6" fmla="*/ 1176539 w 1883608"/>
                  <a:gd name="connsiteY6" fmla="*/ 547437 h 1110248"/>
                  <a:gd name="connsiteX7" fmla="*/ 1353886 w 1883608"/>
                  <a:gd name="connsiteY7" fmla="*/ 924223 h 1110248"/>
                  <a:gd name="connsiteX8" fmla="*/ 1645771 w 1883608"/>
                  <a:gd name="connsiteY8" fmla="*/ 1076827 h 1110248"/>
                  <a:gd name="connsiteX9" fmla="*/ 1883608 w 1883608"/>
                  <a:gd name="connsiteY9" fmla="*/ 1108911 h 1110248"/>
                  <a:gd name="connsiteX0" fmla="*/ 0 w 1883608"/>
                  <a:gd name="connsiteY0" fmla="*/ 1108911 h 1108911"/>
                  <a:gd name="connsiteX1" fmla="*/ 274171 w 1883608"/>
                  <a:gd name="connsiteY1" fmla="*/ 1040732 h 1108911"/>
                  <a:gd name="connsiteX2" fmla="*/ 584934 w 1883608"/>
                  <a:gd name="connsiteY2" fmla="*/ 727979 h 1108911"/>
                  <a:gd name="connsiteX3" fmla="*/ 767466 w 1883608"/>
                  <a:gd name="connsiteY3" fmla="*/ 162427 h 1108911"/>
                  <a:gd name="connsiteX4" fmla="*/ 899813 w 1883608"/>
                  <a:gd name="connsiteY4" fmla="*/ 6016 h 1108911"/>
                  <a:gd name="connsiteX5" fmla="*/ 1044192 w 1883608"/>
                  <a:gd name="connsiteY5" fmla="*/ 126332 h 1108911"/>
                  <a:gd name="connsiteX6" fmla="*/ 1176539 w 1883608"/>
                  <a:gd name="connsiteY6" fmla="*/ 547437 h 1108911"/>
                  <a:gd name="connsiteX7" fmla="*/ 1353886 w 1883608"/>
                  <a:gd name="connsiteY7" fmla="*/ 924223 h 1108911"/>
                  <a:gd name="connsiteX8" fmla="*/ 1645771 w 1883608"/>
                  <a:gd name="connsiteY8" fmla="*/ 1076827 h 1108911"/>
                  <a:gd name="connsiteX9" fmla="*/ 1883608 w 1883608"/>
                  <a:gd name="connsiteY9" fmla="*/ 1108911 h 1108911"/>
                  <a:gd name="connsiteX0" fmla="*/ 0 w 1645771"/>
                  <a:gd name="connsiteY0" fmla="*/ 1103536 h 1103536"/>
                  <a:gd name="connsiteX1" fmla="*/ 274171 w 1645771"/>
                  <a:gd name="connsiteY1" fmla="*/ 1035357 h 1103536"/>
                  <a:gd name="connsiteX2" fmla="*/ 584934 w 1645771"/>
                  <a:gd name="connsiteY2" fmla="*/ 722604 h 1103536"/>
                  <a:gd name="connsiteX3" fmla="*/ 767466 w 1645771"/>
                  <a:gd name="connsiteY3" fmla="*/ 157052 h 1103536"/>
                  <a:gd name="connsiteX4" fmla="*/ 899813 w 1645771"/>
                  <a:gd name="connsiteY4" fmla="*/ 641 h 1103536"/>
                  <a:gd name="connsiteX5" fmla="*/ 1044192 w 1645771"/>
                  <a:gd name="connsiteY5" fmla="*/ 120957 h 1103536"/>
                  <a:gd name="connsiteX6" fmla="*/ 1176539 w 1645771"/>
                  <a:gd name="connsiteY6" fmla="*/ 542062 h 1103536"/>
                  <a:gd name="connsiteX7" fmla="*/ 1353886 w 1645771"/>
                  <a:gd name="connsiteY7" fmla="*/ 918848 h 1103536"/>
                  <a:gd name="connsiteX8" fmla="*/ 1645771 w 1645771"/>
                  <a:gd name="connsiteY8" fmla="*/ 1071452 h 1103536"/>
                  <a:gd name="connsiteX0" fmla="*/ 0 w 1353886"/>
                  <a:gd name="connsiteY0" fmla="*/ 1103536 h 1103536"/>
                  <a:gd name="connsiteX1" fmla="*/ 274171 w 1353886"/>
                  <a:gd name="connsiteY1" fmla="*/ 1035357 h 1103536"/>
                  <a:gd name="connsiteX2" fmla="*/ 584934 w 1353886"/>
                  <a:gd name="connsiteY2" fmla="*/ 722604 h 1103536"/>
                  <a:gd name="connsiteX3" fmla="*/ 767466 w 1353886"/>
                  <a:gd name="connsiteY3" fmla="*/ 157052 h 1103536"/>
                  <a:gd name="connsiteX4" fmla="*/ 899813 w 1353886"/>
                  <a:gd name="connsiteY4" fmla="*/ 641 h 1103536"/>
                  <a:gd name="connsiteX5" fmla="*/ 1044192 w 1353886"/>
                  <a:gd name="connsiteY5" fmla="*/ 120957 h 1103536"/>
                  <a:gd name="connsiteX6" fmla="*/ 1176539 w 1353886"/>
                  <a:gd name="connsiteY6" fmla="*/ 542062 h 1103536"/>
                  <a:gd name="connsiteX7" fmla="*/ 1353886 w 1353886"/>
                  <a:gd name="connsiteY7" fmla="*/ 918848 h 1103536"/>
                  <a:gd name="connsiteX0" fmla="*/ 0 w 1176539"/>
                  <a:gd name="connsiteY0" fmla="*/ 1103536 h 1103536"/>
                  <a:gd name="connsiteX1" fmla="*/ 274171 w 1176539"/>
                  <a:gd name="connsiteY1" fmla="*/ 1035357 h 1103536"/>
                  <a:gd name="connsiteX2" fmla="*/ 584934 w 1176539"/>
                  <a:gd name="connsiteY2" fmla="*/ 722604 h 1103536"/>
                  <a:gd name="connsiteX3" fmla="*/ 767466 w 1176539"/>
                  <a:gd name="connsiteY3" fmla="*/ 157052 h 1103536"/>
                  <a:gd name="connsiteX4" fmla="*/ 899813 w 1176539"/>
                  <a:gd name="connsiteY4" fmla="*/ 641 h 1103536"/>
                  <a:gd name="connsiteX5" fmla="*/ 1044192 w 1176539"/>
                  <a:gd name="connsiteY5" fmla="*/ 120957 h 1103536"/>
                  <a:gd name="connsiteX6" fmla="*/ 1176539 w 1176539"/>
                  <a:gd name="connsiteY6" fmla="*/ 542062 h 1103536"/>
                  <a:gd name="connsiteX0" fmla="*/ 0 w 1044192"/>
                  <a:gd name="connsiteY0" fmla="*/ 1103536 h 1103536"/>
                  <a:gd name="connsiteX1" fmla="*/ 274171 w 1044192"/>
                  <a:gd name="connsiteY1" fmla="*/ 1035357 h 1103536"/>
                  <a:gd name="connsiteX2" fmla="*/ 584934 w 1044192"/>
                  <a:gd name="connsiteY2" fmla="*/ 722604 h 1103536"/>
                  <a:gd name="connsiteX3" fmla="*/ 767466 w 1044192"/>
                  <a:gd name="connsiteY3" fmla="*/ 157052 h 1103536"/>
                  <a:gd name="connsiteX4" fmla="*/ 899813 w 1044192"/>
                  <a:gd name="connsiteY4" fmla="*/ 641 h 1103536"/>
                  <a:gd name="connsiteX5" fmla="*/ 1044192 w 1044192"/>
                  <a:gd name="connsiteY5" fmla="*/ 120957 h 1103536"/>
                  <a:gd name="connsiteX0" fmla="*/ 0 w 1597933"/>
                  <a:gd name="connsiteY0" fmla="*/ 1139295 h 1139295"/>
                  <a:gd name="connsiteX1" fmla="*/ 274171 w 1597933"/>
                  <a:gd name="connsiteY1" fmla="*/ 1071116 h 1139295"/>
                  <a:gd name="connsiteX2" fmla="*/ 584934 w 1597933"/>
                  <a:gd name="connsiteY2" fmla="*/ 758363 h 1139295"/>
                  <a:gd name="connsiteX3" fmla="*/ 767466 w 1597933"/>
                  <a:gd name="connsiteY3" fmla="*/ 192811 h 1139295"/>
                  <a:gd name="connsiteX4" fmla="*/ 899813 w 1597933"/>
                  <a:gd name="connsiteY4" fmla="*/ 36400 h 1139295"/>
                  <a:gd name="connsiteX5" fmla="*/ 1597933 w 1597933"/>
                  <a:gd name="connsiteY5" fmla="*/ 51110 h 1139295"/>
                  <a:gd name="connsiteX0" fmla="*/ 0 w 1610926"/>
                  <a:gd name="connsiteY0" fmla="*/ 1159917 h 1159917"/>
                  <a:gd name="connsiteX1" fmla="*/ 274171 w 1610926"/>
                  <a:gd name="connsiteY1" fmla="*/ 1091738 h 1159917"/>
                  <a:gd name="connsiteX2" fmla="*/ 584934 w 1610926"/>
                  <a:gd name="connsiteY2" fmla="*/ 778985 h 1159917"/>
                  <a:gd name="connsiteX3" fmla="*/ 767466 w 1610926"/>
                  <a:gd name="connsiteY3" fmla="*/ 213433 h 1159917"/>
                  <a:gd name="connsiteX4" fmla="*/ 899813 w 1610926"/>
                  <a:gd name="connsiteY4" fmla="*/ 57022 h 1159917"/>
                  <a:gd name="connsiteX5" fmla="*/ 1610926 w 1610926"/>
                  <a:gd name="connsiteY5" fmla="*/ 42823 h 1159917"/>
                  <a:gd name="connsiteX0" fmla="*/ 0 w 1610926"/>
                  <a:gd name="connsiteY0" fmla="*/ 1117888 h 1117888"/>
                  <a:gd name="connsiteX1" fmla="*/ 274171 w 1610926"/>
                  <a:gd name="connsiteY1" fmla="*/ 1049709 h 1117888"/>
                  <a:gd name="connsiteX2" fmla="*/ 584934 w 1610926"/>
                  <a:gd name="connsiteY2" fmla="*/ 736956 h 1117888"/>
                  <a:gd name="connsiteX3" fmla="*/ 767466 w 1610926"/>
                  <a:gd name="connsiteY3" fmla="*/ 171404 h 1117888"/>
                  <a:gd name="connsiteX4" fmla="*/ 899813 w 1610926"/>
                  <a:gd name="connsiteY4" fmla="*/ 14993 h 1117888"/>
                  <a:gd name="connsiteX5" fmla="*/ 1610926 w 1610926"/>
                  <a:gd name="connsiteY5" fmla="*/ 794 h 1117888"/>
                  <a:gd name="connsiteX0" fmla="*/ 0 w 1610926"/>
                  <a:gd name="connsiteY0" fmla="*/ 1119742 h 1119742"/>
                  <a:gd name="connsiteX1" fmla="*/ 274171 w 1610926"/>
                  <a:gd name="connsiteY1" fmla="*/ 1051563 h 1119742"/>
                  <a:gd name="connsiteX2" fmla="*/ 584934 w 1610926"/>
                  <a:gd name="connsiteY2" fmla="*/ 738810 h 1119742"/>
                  <a:gd name="connsiteX3" fmla="*/ 767466 w 1610926"/>
                  <a:gd name="connsiteY3" fmla="*/ 173258 h 1119742"/>
                  <a:gd name="connsiteX4" fmla="*/ 1040569 w 1610926"/>
                  <a:gd name="connsiteY4" fmla="*/ 13957 h 1119742"/>
                  <a:gd name="connsiteX5" fmla="*/ 1610926 w 1610926"/>
                  <a:gd name="connsiteY5" fmla="*/ 2648 h 1119742"/>
                  <a:gd name="connsiteX0" fmla="*/ 0 w 1610926"/>
                  <a:gd name="connsiteY0" fmla="*/ 1119743 h 1119743"/>
                  <a:gd name="connsiteX1" fmla="*/ 274171 w 1610926"/>
                  <a:gd name="connsiteY1" fmla="*/ 1051564 h 1119743"/>
                  <a:gd name="connsiteX2" fmla="*/ 584934 w 1610926"/>
                  <a:gd name="connsiteY2" fmla="*/ 738811 h 1119743"/>
                  <a:gd name="connsiteX3" fmla="*/ 767466 w 1610926"/>
                  <a:gd name="connsiteY3" fmla="*/ 173259 h 1119743"/>
                  <a:gd name="connsiteX4" fmla="*/ 1105533 w 1610926"/>
                  <a:gd name="connsiteY4" fmla="*/ 13957 h 1119743"/>
                  <a:gd name="connsiteX5" fmla="*/ 1610926 w 1610926"/>
                  <a:gd name="connsiteY5" fmla="*/ 2649 h 1119743"/>
                  <a:gd name="connsiteX0" fmla="*/ 0 w 1610926"/>
                  <a:gd name="connsiteY0" fmla="*/ 1119743 h 1119743"/>
                  <a:gd name="connsiteX1" fmla="*/ 274171 w 1610926"/>
                  <a:gd name="connsiteY1" fmla="*/ 1051564 h 1119743"/>
                  <a:gd name="connsiteX2" fmla="*/ 491819 w 1610926"/>
                  <a:gd name="connsiteY2" fmla="*/ 839992 h 1119743"/>
                  <a:gd name="connsiteX3" fmla="*/ 767466 w 1610926"/>
                  <a:gd name="connsiteY3" fmla="*/ 173259 h 1119743"/>
                  <a:gd name="connsiteX4" fmla="*/ 1105533 w 1610926"/>
                  <a:gd name="connsiteY4" fmla="*/ 13957 h 1119743"/>
                  <a:gd name="connsiteX5" fmla="*/ 1610926 w 1610926"/>
                  <a:gd name="connsiteY5" fmla="*/ 2649 h 1119743"/>
                  <a:gd name="connsiteX0" fmla="*/ 0 w 1610926"/>
                  <a:gd name="connsiteY0" fmla="*/ 1122277 h 1122277"/>
                  <a:gd name="connsiteX1" fmla="*/ 274171 w 1610926"/>
                  <a:gd name="connsiteY1" fmla="*/ 1054098 h 1122277"/>
                  <a:gd name="connsiteX2" fmla="*/ 491819 w 1610926"/>
                  <a:gd name="connsiteY2" fmla="*/ 842526 h 1122277"/>
                  <a:gd name="connsiteX3" fmla="*/ 713330 w 1610926"/>
                  <a:gd name="connsiteY3" fmla="*/ 210483 h 1122277"/>
                  <a:gd name="connsiteX4" fmla="*/ 1105533 w 1610926"/>
                  <a:gd name="connsiteY4" fmla="*/ 16491 h 1122277"/>
                  <a:gd name="connsiteX5" fmla="*/ 1610926 w 1610926"/>
                  <a:gd name="connsiteY5" fmla="*/ 5183 h 1122277"/>
                  <a:gd name="connsiteX0" fmla="*/ 0 w 1610926"/>
                  <a:gd name="connsiteY0" fmla="*/ 1122277 h 1122277"/>
                  <a:gd name="connsiteX1" fmla="*/ 274171 w 1610926"/>
                  <a:gd name="connsiteY1" fmla="*/ 1054098 h 1122277"/>
                  <a:gd name="connsiteX2" fmla="*/ 491819 w 1610926"/>
                  <a:gd name="connsiteY2" fmla="*/ 842526 h 1122277"/>
                  <a:gd name="connsiteX3" fmla="*/ 713330 w 1610926"/>
                  <a:gd name="connsiteY3" fmla="*/ 210483 h 1122277"/>
                  <a:gd name="connsiteX4" fmla="*/ 1031907 w 1610926"/>
                  <a:gd name="connsiteY4" fmla="*/ 16491 h 1122277"/>
                  <a:gd name="connsiteX5" fmla="*/ 1610926 w 1610926"/>
                  <a:gd name="connsiteY5" fmla="*/ 5183 h 1122277"/>
                  <a:gd name="connsiteX0" fmla="*/ 0 w 1610926"/>
                  <a:gd name="connsiteY0" fmla="*/ 1131549 h 1131549"/>
                  <a:gd name="connsiteX1" fmla="*/ 274171 w 1610926"/>
                  <a:gd name="connsiteY1" fmla="*/ 1063370 h 1131549"/>
                  <a:gd name="connsiteX2" fmla="*/ 491819 w 1610926"/>
                  <a:gd name="connsiteY2" fmla="*/ 851798 h 1131549"/>
                  <a:gd name="connsiteX3" fmla="*/ 713330 w 1610926"/>
                  <a:gd name="connsiteY3" fmla="*/ 219755 h 1131549"/>
                  <a:gd name="connsiteX4" fmla="*/ 1031907 w 1610926"/>
                  <a:gd name="connsiteY4" fmla="*/ 25763 h 1131549"/>
                  <a:gd name="connsiteX5" fmla="*/ 1610926 w 1610926"/>
                  <a:gd name="connsiteY5" fmla="*/ 0 h 1131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0926" h="1131549">
                    <a:moveTo>
                      <a:pt x="0" y="1131549"/>
                    </a:moveTo>
                    <a:cubicBezTo>
                      <a:pt x="106279" y="1115507"/>
                      <a:pt x="192201" y="1109995"/>
                      <a:pt x="274171" y="1063370"/>
                    </a:cubicBezTo>
                    <a:cubicBezTo>
                      <a:pt x="356141" y="1016745"/>
                      <a:pt x="418626" y="992401"/>
                      <a:pt x="491819" y="851798"/>
                    </a:cubicBezTo>
                    <a:cubicBezTo>
                      <a:pt x="565012" y="711196"/>
                      <a:pt x="623315" y="357427"/>
                      <a:pt x="713330" y="219755"/>
                    </a:cubicBezTo>
                    <a:cubicBezTo>
                      <a:pt x="803345" y="82083"/>
                      <a:pt x="882308" y="62389"/>
                      <a:pt x="1031907" y="25763"/>
                    </a:cubicBezTo>
                    <a:cubicBezTo>
                      <a:pt x="1181506" y="-10863"/>
                      <a:pt x="1482518" y="8052"/>
                      <a:pt x="1610926" y="0"/>
                    </a:cubicBezTo>
                  </a:path>
                </a:pathLst>
              </a:custGeom>
              <a:noFill/>
              <a:ln w="5080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>
                <a:off x="1075541" y="3962400"/>
                <a:ext cx="0" cy="1636124"/>
              </a:xfrm>
              <a:prstGeom prst="line">
                <a:avLst/>
              </a:prstGeom>
              <a:noFill/>
              <a:ln w="25400" cap="flat" cmpd="sng" algn="ctr">
                <a:solidFill>
                  <a:srgbClr val="FFFFCC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469614" y="3780644"/>
                <a:ext cx="4712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0" dirty="0" smtClean="0">
                    <a:solidFill>
                      <a:srgbClr val="FFFFCC"/>
                    </a:solidFill>
                    <a:latin typeface="+mj-lt"/>
                  </a:rPr>
                  <a:t>v</a:t>
                </a:r>
                <a:r>
                  <a:rPr lang="en-US" i="0" baseline="-25000" dirty="0" smtClean="0">
                    <a:solidFill>
                      <a:srgbClr val="FFFFCC"/>
                    </a:solidFill>
                    <a:latin typeface="+mj-lt"/>
                  </a:rPr>
                  <a:t>r</a:t>
                </a:r>
                <a:endParaRPr lang="en-US" i="0" baseline="-25000" dirty="0">
                  <a:solidFill>
                    <a:srgbClr val="FFFFCC"/>
                  </a:solidFill>
                  <a:latin typeface="+mj-lt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109336" y="5201870"/>
                <a:ext cx="4712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CC"/>
                    </a:solidFill>
                    <a:latin typeface="+mj-lt"/>
                  </a:rPr>
                  <a:t>r</a:t>
                </a:r>
                <a:endParaRPr lang="en-US" sz="2800" baseline="-22000" dirty="0">
                  <a:solidFill>
                    <a:srgbClr val="FFFFCC"/>
                  </a:solidFill>
                  <a:latin typeface="+mj-lt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73329" y="5561123"/>
                <a:ext cx="4712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rgbClr val="FFFFCC"/>
                    </a:solidFill>
                    <a:latin typeface="+mj-lt"/>
                  </a:rPr>
                  <a:t>R</a:t>
                </a:r>
                <a:r>
                  <a:rPr lang="en-US" i="0" baseline="-32000" dirty="0" smtClean="0">
                    <a:solidFill>
                      <a:srgbClr val="FFFFCC"/>
                    </a:solidFill>
                    <a:latin typeface="+mj-lt"/>
                  </a:rPr>
                  <a:t>*</a:t>
                </a:r>
                <a:endParaRPr lang="en-US" i="0" baseline="-32000" dirty="0">
                  <a:solidFill>
                    <a:srgbClr val="FFFFCC"/>
                  </a:solidFill>
                  <a:latin typeface="+mj-lt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875815" y="3576935"/>
                <a:ext cx="6527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0" dirty="0" smtClean="0">
                    <a:solidFill>
                      <a:srgbClr val="FFFFCC"/>
                    </a:solidFill>
                    <a:latin typeface="+mj-lt"/>
                  </a:rPr>
                  <a:t>v</a:t>
                </a:r>
                <a:r>
                  <a:rPr lang="en-US" sz="2800" baseline="-26000" dirty="0" smtClean="0">
                    <a:solidFill>
                      <a:srgbClr val="FFFFCC"/>
                    </a:solidFill>
                    <a:latin typeface="+mj-lt"/>
                  </a:rPr>
                  <a:t>∞</a:t>
                </a:r>
                <a:endParaRPr lang="en-US" sz="2800" i="0" baseline="-26000" dirty="0">
                  <a:solidFill>
                    <a:srgbClr val="FFFFCC"/>
                  </a:solidFill>
                  <a:latin typeface="+mj-lt"/>
                </a:endParaRPr>
              </a:p>
            </p:txBody>
          </p:sp>
        </p:grp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4572000" y="3657600"/>
              <a:ext cx="4267200" cy="224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30000"/>
                </a:spcBef>
                <a:buSzPct val="115000"/>
              </a:pPr>
              <a:r>
                <a:rPr lang="en-US" sz="2000" i="0" dirty="0">
                  <a:solidFill>
                    <a:srgbClr val="FFFFCC"/>
                  </a:solidFill>
                </a:rPr>
                <a:t>v</a:t>
              </a:r>
              <a:r>
                <a:rPr lang="en-US" sz="2000" baseline="-26000" dirty="0" smtClean="0">
                  <a:solidFill>
                    <a:srgbClr val="FFFFCC"/>
                  </a:solidFill>
                </a:rPr>
                <a:t>∞</a:t>
              </a:r>
              <a:r>
                <a:rPr lang="en-US" sz="2000" i="0" baseline="-26000" dirty="0">
                  <a:solidFill>
                    <a:srgbClr val="FFFFCC"/>
                  </a:solidFill>
                </a:rPr>
                <a:t> 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can be &gt; surface </a:t>
              </a:r>
              <a:r>
                <a:rPr lang="en-US" sz="2000" dirty="0" smtClean="0">
                  <a:solidFill>
                    <a:srgbClr val="FFFFCC"/>
                  </a:solidFill>
                </a:rPr>
                <a:t>V</a:t>
              </a:r>
              <a:r>
                <a:rPr lang="en-US" sz="2200" i="0" baseline="-25000" dirty="0" smtClean="0">
                  <a:solidFill>
                    <a:srgbClr val="FFFFCC"/>
                  </a:solidFill>
                </a:rPr>
                <a:t>esc</a:t>
              </a:r>
            </a:p>
            <a:p>
              <a:pPr algn="r">
                <a:spcBef>
                  <a:spcPct val="30000"/>
                </a:spcBef>
                <a:buSzPct val="115000"/>
              </a:pPr>
              <a:r>
                <a:rPr lang="en-US" sz="2200" i="0" baseline="-25000" dirty="0">
                  <a:solidFill>
                    <a:srgbClr val="FFFFCC"/>
                  </a:solidFill>
                </a:rPr>
                <a:t>	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(most</a:t>
              </a:r>
              <a:r>
                <a:rPr lang="en-US" sz="2000" i="0" dirty="0">
                  <a:solidFill>
                    <a:srgbClr val="FFFFCC"/>
                  </a:solidFill>
                </a:rPr>
                <a:t> 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main-seq. stars)</a:t>
              </a:r>
            </a:p>
            <a:p>
              <a:pPr>
                <a:spcBef>
                  <a:spcPct val="30000"/>
                </a:spcBef>
                <a:buSzPct val="115000"/>
              </a:pPr>
              <a:endParaRPr lang="en-US" sz="2200" i="0" baseline="-25000" dirty="0" smtClean="0">
                <a:solidFill>
                  <a:srgbClr val="FFFFCC"/>
                </a:solidFill>
              </a:endParaRPr>
            </a:p>
            <a:p>
              <a:pPr>
                <a:spcBef>
                  <a:spcPct val="30000"/>
                </a:spcBef>
                <a:buSzPct val="115000"/>
              </a:pPr>
              <a:r>
                <a:rPr lang="en-US" sz="2000" i="0" dirty="0">
                  <a:solidFill>
                    <a:srgbClr val="FFFFCC"/>
                  </a:solidFill>
                </a:rPr>
                <a:t>v</a:t>
              </a:r>
              <a:r>
                <a:rPr lang="en-US" sz="2000" baseline="-26000" dirty="0" smtClean="0">
                  <a:solidFill>
                    <a:srgbClr val="FFFFCC"/>
                  </a:solidFill>
                </a:rPr>
                <a:t>∞</a:t>
              </a:r>
              <a:r>
                <a:rPr lang="en-US" sz="2000" i="0" baseline="-26000" dirty="0">
                  <a:solidFill>
                    <a:srgbClr val="FFFFCC"/>
                  </a:solidFill>
                </a:rPr>
                <a:t> 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can also be &lt;&lt; surface </a:t>
              </a:r>
              <a:r>
                <a:rPr lang="en-US" sz="2000" dirty="0" smtClean="0">
                  <a:solidFill>
                    <a:srgbClr val="FFFFCC"/>
                  </a:solidFill>
                </a:rPr>
                <a:t>V</a:t>
              </a:r>
              <a:r>
                <a:rPr lang="en-US" sz="2200" i="0" baseline="-25000" dirty="0" smtClean="0">
                  <a:solidFill>
                    <a:srgbClr val="FFFFCC"/>
                  </a:solidFill>
                </a:rPr>
                <a:t>esc 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 as long as it eventually exceeds the </a:t>
              </a:r>
              <a:r>
                <a:rPr lang="en-US" sz="2000" b="1" dirty="0" smtClean="0">
                  <a:solidFill>
                    <a:srgbClr val="FF7C80"/>
                  </a:solidFill>
                </a:rPr>
                <a:t>local</a:t>
              </a:r>
              <a:r>
                <a:rPr lang="en-US" sz="2000" i="0" dirty="0" smtClean="0">
                  <a:solidFill>
                    <a:srgbClr val="FF7C80"/>
                  </a:solidFill>
                </a:rPr>
                <a:t> </a:t>
              </a:r>
              <a:r>
                <a:rPr lang="en-US" sz="2000" dirty="0" smtClean="0">
                  <a:solidFill>
                    <a:srgbClr val="FFFFCC"/>
                  </a:solidFill>
                </a:rPr>
                <a:t>V</a:t>
              </a:r>
              <a:r>
                <a:rPr lang="en-US" sz="2200" i="0" baseline="-25000" dirty="0" smtClean="0">
                  <a:solidFill>
                    <a:srgbClr val="FFFFCC"/>
                  </a:solidFill>
                </a:rPr>
                <a:t>esc</a:t>
              </a:r>
            </a:p>
            <a:p>
              <a:pPr algn="r">
                <a:spcBef>
                  <a:spcPct val="30000"/>
                </a:spcBef>
                <a:buSzPct val="115000"/>
              </a:pPr>
              <a:r>
                <a:rPr lang="en-US" sz="2200" i="0" baseline="-25000" dirty="0">
                  <a:solidFill>
                    <a:srgbClr val="FFFFCC"/>
                  </a:solidFill>
                </a:rPr>
                <a:t>	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(red supergiants)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Measuring properties of stellar </a:t>
            </a:r>
            <a:r>
              <a:rPr lang="en-US" dirty="0">
                <a:solidFill>
                  <a:schemeClr val="bg1"/>
                </a:solidFill>
              </a:rPr>
              <a:t>winds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6200" y="853129"/>
            <a:ext cx="899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>
              <a:lnSpc>
                <a:spcPct val="90000"/>
              </a:lnSpc>
              <a:spcBef>
                <a:spcPct val="3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Late 19th century:  astronomical spectroscopy + understanding of Doppler effect…</a:t>
            </a:r>
            <a:endParaRPr lang="en-US" sz="2000" i="0" dirty="0">
              <a:solidFill>
                <a:srgbClr val="FFFFCC"/>
              </a:solidFill>
            </a:endParaRPr>
          </a:p>
        </p:txBody>
      </p:sp>
      <p:pic>
        <p:nvPicPr>
          <p:cNvPr id="4098" name="Picture 2" descr="http://casswww.ucsd.edu/archive/public/tutorial/images/physics/em_ab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95" b="3030"/>
          <a:stretch/>
        </p:blipFill>
        <p:spPr bwMode="auto">
          <a:xfrm>
            <a:off x="267058" y="1295400"/>
            <a:ext cx="4133071" cy="8984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2" descr="http://casswww.ucsd.edu/archive/public/tutorial/images/physics/em_ab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9" b="36319"/>
          <a:stretch/>
        </p:blipFill>
        <p:spPr bwMode="auto">
          <a:xfrm>
            <a:off x="4667187" y="1295400"/>
            <a:ext cx="4209756" cy="89845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1"/>
          <p:cNvGrpSpPr/>
          <p:nvPr/>
        </p:nvGrpSpPr>
        <p:grpSpPr>
          <a:xfrm>
            <a:off x="76200" y="2362200"/>
            <a:ext cx="9029700" cy="3600685"/>
            <a:chOff x="76200" y="2362200"/>
            <a:chExt cx="9029700" cy="3600685"/>
          </a:xfrm>
        </p:grpSpPr>
        <p:sp>
          <p:nvSpPr>
            <p:cNvPr id="171022" name="Text Box 14"/>
            <p:cNvSpPr txBox="1">
              <a:spLocks noChangeArrowheads="1"/>
            </p:cNvSpPr>
            <p:nvPr/>
          </p:nvSpPr>
          <p:spPr bwMode="auto">
            <a:xfrm>
              <a:off x="76200" y="2362200"/>
              <a:ext cx="8991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69863" indent="-169863">
                <a:lnSpc>
                  <a:spcPct val="90000"/>
                </a:lnSpc>
                <a:spcBef>
                  <a:spcPct val="300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1920s-1930s:  “P Cygni profiles” measured as diagnostics of stellar wind outflow.</a:t>
              </a:r>
              <a:endParaRPr lang="en-US" sz="2000" i="0" dirty="0">
                <a:solidFill>
                  <a:srgbClr val="FFFFCC"/>
                </a:solidFill>
              </a:endParaRPr>
            </a:p>
          </p:txBody>
        </p:sp>
        <p:pic>
          <p:nvPicPr>
            <p:cNvPr id="10" name="Picture 4" descr="pcyg_schematic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000" contrast="3000"/>
            </a:blip>
            <a:srcRect b="4424"/>
            <a:stretch>
              <a:fillRect/>
            </a:stretch>
          </p:blipFill>
          <p:spPr bwMode="auto">
            <a:xfrm>
              <a:off x="381000" y="2861072"/>
              <a:ext cx="4712558" cy="219456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9" descr="pcyg_explai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"/>
            </a:blip>
            <a:srcRect/>
            <a:stretch>
              <a:fillRect/>
            </a:stretch>
          </p:blipFill>
          <p:spPr bwMode="auto">
            <a:xfrm>
              <a:off x="5470358" y="2861072"/>
              <a:ext cx="3285655" cy="219456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Freeform 11"/>
            <p:cNvSpPr/>
            <p:nvPr/>
          </p:nvSpPr>
          <p:spPr bwMode="auto">
            <a:xfrm>
              <a:off x="6311224" y="3188191"/>
              <a:ext cx="2286135" cy="1175696"/>
            </a:xfrm>
            <a:custGeom>
              <a:avLst/>
              <a:gdLst>
                <a:gd name="connsiteX0" fmla="*/ 0 w 2108200"/>
                <a:gd name="connsiteY0" fmla="*/ 609600 h 1181100"/>
                <a:gd name="connsiteX1" fmla="*/ 342900 w 2108200"/>
                <a:gd name="connsiteY1" fmla="*/ 584200 h 1181100"/>
                <a:gd name="connsiteX2" fmla="*/ 596900 w 2108200"/>
                <a:gd name="connsiteY2" fmla="*/ 1117600 h 1181100"/>
                <a:gd name="connsiteX3" fmla="*/ 990600 w 2108200"/>
                <a:gd name="connsiteY3" fmla="*/ 965200 h 1181100"/>
                <a:gd name="connsiteX4" fmla="*/ 1104900 w 2108200"/>
                <a:gd name="connsiteY4" fmla="*/ 393700 h 1181100"/>
                <a:gd name="connsiteX5" fmla="*/ 1308100 w 2108200"/>
                <a:gd name="connsiteY5" fmla="*/ 12700 h 1181100"/>
                <a:gd name="connsiteX6" fmla="*/ 1600200 w 2108200"/>
                <a:gd name="connsiteY6" fmla="*/ 317500 h 1181100"/>
                <a:gd name="connsiteX7" fmla="*/ 1955800 w 2108200"/>
                <a:gd name="connsiteY7" fmla="*/ 571500 h 1181100"/>
                <a:gd name="connsiteX8" fmla="*/ 2108200 w 2108200"/>
                <a:gd name="connsiteY8" fmla="*/ 571500 h 1181100"/>
                <a:gd name="connsiteX0" fmla="*/ 0 w 2108200"/>
                <a:gd name="connsiteY0" fmla="*/ 609600 h 1181100"/>
                <a:gd name="connsiteX1" fmla="*/ 342900 w 2108200"/>
                <a:gd name="connsiteY1" fmla="*/ 584200 h 1181100"/>
                <a:gd name="connsiteX2" fmla="*/ 596900 w 2108200"/>
                <a:gd name="connsiteY2" fmla="*/ 1117600 h 1181100"/>
                <a:gd name="connsiteX3" fmla="*/ 990600 w 2108200"/>
                <a:gd name="connsiteY3" fmla="*/ 965200 h 1181100"/>
                <a:gd name="connsiteX4" fmla="*/ 1104900 w 2108200"/>
                <a:gd name="connsiteY4" fmla="*/ 393700 h 1181100"/>
                <a:gd name="connsiteX5" fmla="*/ 1308100 w 2108200"/>
                <a:gd name="connsiteY5" fmla="*/ 12700 h 1181100"/>
                <a:gd name="connsiteX6" fmla="*/ 1600200 w 2108200"/>
                <a:gd name="connsiteY6" fmla="*/ 317500 h 1181100"/>
                <a:gd name="connsiteX7" fmla="*/ 1955800 w 2108200"/>
                <a:gd name="connsiteY7" fmla="*/ 571500 h 1181100"/>
                <a:gd name="connsiteX8" fmla="*/ 2108200 w 2108200"/>
                <a:gd name="connsiteY8" fmla="*/ 571500 h 1181100"/>
                <a:gd name="connsiteX0" fmla="*/ 0 w 2108200"/>
                <a:gd name="connsiteY0" fmla="*/ 609600 h 1181100"/>
                <a:gd name="connsiteX1" fmla="*/ 342900 w 2108200"/>
                <a:gd name="connsiteY1" fmla="*/ 584200 h 1181100"/>
                <a:gd name="connsiteX2" fmla="*/ 596900 w 2108200"/>
                <a:gd name="connsiteY2" fmla="*/ 1117600 h 1181100"/>
                <a:gd name="connsiteX3" fmla="*/ 990600 w 2108200"/>
                <a:gd name="connsiteY3" fmla="*/ 965200 h 1181100"/>
                <a:gd name="connsiteX4" fmla="*/ 1104900 w 2108200"/>
                <a:gd name="connsiteY4" fmla="*/ 393700 h 1181100"/>
                <a:gd name="connsiteX5" fmla="*/ 1308100 w 2108200"/>
                <a:gd name="connsiteY5" fmla="*/ 12700 h 1181100"/>
                <a:gd name="connsiteX6" fmla="*/ 1600200 w 2108200"/>
                <a:gd name="connsiteY6" fmla="*/ 317500 h 1181100"/>
                <a:gd name="connsiteX7" fmla="*/ 1955800 w 2108200"/>
                <a:gd name="connsiteY7" fmla="*/ 571500 h 1181100"/>
                <a:gd name="connsiteX8" fmla="*/ 2108200 w 2108200"/>
                <a:gd name="connsiteY8" fmla="*/ 571500 h 1181100"/>
                <a:gd name="connsiteX0" fmla="*/ 132539 w 2240739"/>
                <a:gd name="connsiteY0" fmla="*/ 609600 h 1181100"/>
                <a:gd name="connsiteX1" fmla="*/ 57150 w 2240739"/>
                <a:gd name="connsiteY1" fmla="*/ 623921 h 1181100"/>
                <a:gd name="connsiteX2" fmla="*/ 475439 w 2240739"/>
                <a:gd name="connsiteY2" fmla="*/ 584200 h 1181100"/>
                <a:gd name="connsiteX3" fmla="*/ 729439 w 2240739"/>
                <a:gd name="connsiteY3" fmla="*/ 1117600 h 1181100"/>
                <a:gd name="connsiteX4" fmla="*/ 1123139 w 2240739"/>
                <a:gd name="connsiteY4" fmla="*/ 965200 h 1181100"/>
                <a:gd name="connsiteX5" fmla="*/ 1237439 w 2240739"/>
                <a:gd name="connsiteY5" fmla="*/ 393700 h 1181100"/>
                <a:gd name="connsiteX6" fmla="*/ 1440639 w 2240739"/>
                <a:gd name="connsiteY6" fmla="*/ 12700 h 1181100"/>
                <a:gd name="connsiteX7" fmla="*/ 1732739 w 2240739"/>
                <a:gd name="connsiteY7" fmla="*/ 317500 h 1181100"/>
                <a:gd name="connsiteX8" fmla="*/ 2088339 w 2240739"/>
                <a:gd name="connsiteY8" fmla="*/ 571500 h 1181100"/>
                <a:gd name="connsiteX9" fmla="*/ 2240739 w 2240739"/>
                <a:gd name="connsiteY9" fmla="*/ 571500 h 1181100"/>
                <a:gd name="connsiteX0" fmla="*/ 132539 w 2240739"/>
                <a:gd name="connsiteY0" fmla="*/ 609600 h 1181100"/>
                <a:gd name="connsiteX1" fmla="*/ 57150 w 2240739"/>
                <a:gd name="connsiteY1" fmla="*/ 623921 h 1181100"/>
                <a:gd name="connsiteX2" fmla="*/ 475439 w 2240739"/>
                <a:gd name="connsiteY2" fmla="*/ 584200 h 1181100"/>
                <a:gd name="connsiteX3" fmla="*/ 729439 w 2240739"/>
                <a:gd name="connsiteY3" fmla="*/ 1117600 h 1181100"/>
                <a:gd name="connsiteX4" fmla="*/ 1123139 w 2240739"/>
                <a:gd name="connsiteY4" fmla="*/ 965200 h 1181100"/>
                <a:gd name="connsiteX5" fmla="*/ 1237439 w 2240739"/>
                <a:gd name="connsiteY5" fmla="*/ 393700 h 1181100"/>
                <a:gd name="connsiteX6" fmla="*/ 1440639 w 2240739"/>
                <a:gd name="connsiteY6" fmla="*/ 12700 h 1181100"/>
                <a:gd name="connsiteX7" fmla="*/ 1732739 w 2240739"/>
                <a:gd name="connsiteY7" fmla="*/ 317500 h 1181100"/>
                <a:gd name="connsiteX8" fmla="*/ 2088339 w 2240739"/>
                <a:gd name="connsiteY8" fmla="*/ 571500 h 1181100"/>
                <a:gd name="connsiteX9" fmla="*/ 2240739 w 2240739"/>
                <a:gd name="connsiteY9" fmla="*/ 571500 h 1181100"/>
                <a:gd name="connsiteX0" fmla="*/ 100113 w 2208313"/>
                <a:gd name="connsiteY0" fmla="*/ 609600 h 1181100"/>
                <a:gd name="connsiteX1" fmla="*/ 57150 w 2208313"/>
                <a:gd name="connsiteY1" fmla="*/ 607708 h 1181100"/>
                <a:gd name="connsiteX2" fmla="*/ 443013 w 2208313"/>
                <a:gd name="connsiteY2" fmla="*/ 584200 h 1181100"/>
                <a:gd name="connsiteX3" fmla="*/ 697013 w 2208313"/>
                <a:gd name="connsiteY3" fmla="*/ 1117600 h 1181100"/>
                <a:gd name="connsiteX4" fmla="*/ 1090713 w 2208313"/>
                <a:gd name="connsiteY4" fmla="*/ 965200 h 1181100"/>
                <a:gd name="connsiteX5" fmla="*/ 1205013 w 2208313"/>
                <a:gd name="connsiteY5" fmla="*/ 393700 h 1181100"/>
                <a:gd name="connsiteX6" fmla="*/ 1408213 w 2208313"/>
                <a:gd name="connsiteY6" fmla="*/ 12700 h 1181100"/>
                <a:gd name="connsiteX7" fmla="*/ 1700313 w 2208313"/>
                <a:gd name="connsiteY7" fmla="*/ 317500 h 1181100"/>
                <a:gd name="connsiteX8" fmla="*/ 2055913 w 2208313"/>
                <a:gd name="connsiteY8" fmla="*/ 571500 h 1181100"/>
                <a:gd name="connsiteX9" fmla="*/ 2208313 w 2208313"/>
                <a:gd name="connsiteY9" fmla="*/ 571500 h 1181100"/>
                <a:gd name="connsiteX0" fmla="*/ 100113 w 2208313"/>
                <a:gd name="connsiteY0" fmla="*/ 609600 h 1181100"/>
                <a:gd name="connsiteX1" fmla="*/ 57150 w 2208313"/>
                <a:gd name="connsiteY1" fmla="*/ 607708 h 1181100"/>
                <a:gd name="connsiteX2" fmla="*/ 443013 w 2208313"/>
                <a:gd name="connsiteY2" fmla="*/ 584200 h 1181100"/>
                <a:gd name="connsiteX3" fmla="*/ 697013 w 2208313"/>
                <a:gd name="connsiteY3" fmla="*/ 1117600 h 1181100"/>
                <a:gd name="connsiteX4" fmla="*/ 1090713 w 2208313"/>
                <a:gd name="connsiteY4" fmla="*/ 965200 h 1181100"/>
                <a:gd name="connsiteX5" fmla="*/ 1205013 w 2208313"/>
                <a:gd name="connsiteY5" fmla="*/ 393700 h 1181100"/>
                <a:gd name="connsiteX6" fmla="*/ 1408213 w 2208313"/>
                <a:gd name="connsiteY6" fmla="*/ 12700 h 1181100"/>
                <a:gd name="connsiteX7" fmla="*/ 1700313 w 2208313"/>
                <a:gd name="connsiteY7" fmla="*/ 317500 h 1181100"/>
                <a:gd name="connsiteX8" fmla="*/ 2055913 w 2208313"/>
                <a:gd name="connsiteY8" fmla="*/ 571500 h 1181100"/>
                <a:gd name="connsiteX9" fmla="*/ 2208313 w 2208313"/>
                <a:gd name="connsiteY9" fmla="*/ 571500 h 1181100"/>
                <a:gd name="connsiteX0" fmla="*/ 100113 w 2208313"/>
                <a:gd name="connsiteY0" fmla="*/ 609600 h 1191098"/>
                <a:gd name="connsiteX1" fmla="*/ 57150 w 2208313"/>
                <a:gd name="connsiteY1" fmla="*/ 607708 h 1191098"/>
                <a:gd name="connsiteX2" fmla="*/ 443013 w 2208313"/>
                <a:gd name="connsiteY2" fmla="*/ 584200 h 1191098"/>
                <a:gd name="connsiteX3" fmla="*/ 697013 w 2208313"/>
                <a:gd name="connsiteY3" fmla="*/ 1117600 h 1191098"/>
                <a:gd name="connsiteX4" fmla="*/ 1082607 w 2208313"/>
                <a:gd name="connsiteY4" fmla="*/ 1025187 h 1191098"/>
                <a:gd name="connsiteX5" fmla="*/ 1205013 w 2208313"/>
                <a:gd name="connsiteY5" fmla="*/ 393700 h 1191098"/>
                <a:gd name="connsiteX6" fmla="*/ 1408213 w 2208313"/>
                <a:gd name="connsiteY6" fmla="*/ 12700 h 1191098"/>
                <a:gd name="connsiteX7" fmla="*/ 1700313 w 2208313"/>
                <a:gd name="connsiteY7" fmla="*/ 317500 h 1191098"/>
                <a:gd name="connsiteX8" fmla="*/ 2055913 w 2208313"/>
                <a:gd name="connsiteY8" fmla="*/ 571500 h 1191098"/>
                <a:gd name="connsiteX9" fmla="*/ 2208313 w 2208313"/>
                <a:gd name="connsiteY9" fmla="*/ 571500 h 1191098"/>
                <a:gd name="connsiteX0" fmla="*/ 100113 w 2208313"/>
                <a:gd name="connsiteY0" fmla="*/ 609600 h 1171643"/>
                <a:gd name="connsiteX1" fmla="*/ 57150 w 2208313"/>
                <a:gd name="connsiteY1" fmla="*/ 607708 h 1171643"/>
                <a:gd name="connsiteX2" fmla="*/ 443013 w 2208313"/>
                <a:gd name="connsiteY2" fmla="*/ 584200 h 1171643"/>
                <a:gd name="connsiteX3" fmla="*/ 658103 w 2208313"/>
                <a:gd name="connsiteY3" fmla="*/ 1098145 h 1171643"/>
                <a:gd name="connsiteX4" fmla="*/ 1082607 w 2208313"/>
                <a:gd name="connsiteY4" fmla="*/ 1025187 h 1171643"/>
                <a:gd name="connsiteX5" fmla="*/ 1205013 w 2208313"/>
                <a:gd name="connsiteY5" fmla="*/ 393700 h 1171643"/>
                <a:gd name="connsiteX6" fmla="*/ 1408213 w 2208313"/>
                <a:gd name="connsiteY6" fmla="*/ 12700 h 1171643"/>
                <a:gd name="connsiteX7" fmla="*/ 1700313 w 2208313"/>
                <a:gd name="connsiteY7" fmla="*/ 317500 h 1171643"/>
                <a:gd name="connsiteX8" fmla="*/ 2055913 w 2208313"/>
                <a:gd name="connsiteY8" fmla="*/ 571500 h 1171643"/>
                <a:gd name="connsiteX9" fmla="*/ 2208313 w 2208313"/>
                <a:gd name="connsiteY9" fmla="*/ 571500 h 1171643"/>
                <a:gd name="connsiteX0" fmla="*/ 100113 w 2208313"/>
                <a:gd name="connsiteY0" fmla="*/ 613653 h 1175696"/>
                <a:gd name="connsiteX1" fmla="*/ 57150 w 2208313"/>
                <a:gd name="connsiteY1" fmla="*/ 611761 h 1175696"/>
                <a:gd name="connsiteX2" fmla="*/ 443013 w 2208313"/>
                <a:gd name="connsiteY2" fmla="*/ 588253 h 1175696"/>
                <a:gd name="connsiteX3" fmla="*/ 658103 w 2208313"/>
                <a:gd name="connsiteY3" fmla="*/ 1102198 h 1175696"/>
                <a:gd name="connsiteX4" fmla="*/ 1082607 w 2208313"/>
                <a:gd name="connsiteY4" fmla="*/ 1029240 h 1175696"/>
                <a:gd name="connsiteX5" fmla="*/ 1205013 w 2208313"/>
                <a:gd name="connsiteY5" fmla="*/ 397753 h 1175696"/>
                <a:gd name="connsiteX6" fmla="*/ 1408213 w 2208313"/>
                <a:gd name="connsiteY6" fmla="*/ 16753 h 1175696"/>
                <a:gd name="connsiteX7" fmla="*/ 1695449 w 2208313"/>
                <a:gd name="connsiteY7" fmla="*/ 297234 h 1175696"/>
                <a:gd name="connsiteX8" fmla="*/ 2055913 w 2208313"/>
                <a:gd name="connsiteY8" fmla="*/ 575553 h 1175696"/>
                <a:gd name="connsiteX9" fmla="*/ 2208313 w 2208313"/>
                <a:gd name="connsiteY9" fmla="*/ 575553 h 1175696"/>
                <a:gd name="connsiteX0" fmla="*/ 100113 w 2208313"/>
                <a:gd name="connsiteY0" fmla="*/ 613653 h 1175696"/>
                <a:gd name="connsiteX1" fmla="*/ 57150 w 2208313"/>
                <a:gd name="connsiteY1" fmla="*/ 611761 h 1175696"/>
                <a:gd name="connsiteX2" fmla="*/ 443013 w 2208313"/>
                <a:gd name="connsiteY2" fmla="*/ 588253 h 1175696"/>
                <a:gd name="connsiteX3" fmla="*/ 658103 w 2208313"/>
                <a:gd name="connsiteY3" fmla="*/ 1102198 h 1175696"/>
                <a:gd name="connsiteX4" fmla="*/ 1082607 w 2208313"/>
                <a:gd name="connsiteY4" fmla="*/ 1029240 h 1175696"/>
                <a:gd name="connsiteX5" fmla="*/ 1205013 w 2208313"/>
                <a:gd name="connsiteY5" fmla="*/ 397753 h 1175696"/>
                <a:gd name="connsiteX6" fmla="*/ 1408213 w 2208313"/>
                <a:gd name="connsiteY6" fmla="*/ 16753 h 1175696"/>
                <a:gd name="connsiteX7" fmla="*/ 1695449 w 2208313"/>
                <a:gd name="connsiteY7" fmla="*/ 297234 h 1175696"/>
                <a:gd name="connsiteX8" fmla="*/ 1908377 w 2208313"/>
                <a:gd name="connsiteY8" fmla="*/ 510702 h 1175696"/>
                <a:gd name="connsiteX9" fmla="*/ 2208313 w 2208313"/>
                <a:gd name="connsiteY9" fmla="*/ 575553 h 1175696"/>
                <a:gd name="connsiteX0" fmla="*/ 100113 w 2286135"/>
                <a:gd name="connsiteY0" fmla="*/ 613653 h 1175696"/>
                <a:gd name="connsiteX1" fmla="*/ 57150 w 2286135"/>
                <a:gd name="connsiteY1" fmla="*/ 611761 h 1175696"/>
                <a:gd name="connsiteX2" fmla="*/ 443013 w 2286135"/>
                <a:gd name="connsiteY2" fmla="*/ 588253 h 1175696"/>
                <a:gd name="connsiteX3" fmla="*/ 658103 w 2286135"/>
                <a:gd name="connsiteY3" fmla="*/ 1102198 h 1175696"/>
                <a:gd name="connsiteX4" fmla="*/ 1082607 w 2286135"/>
                <a:gd name="connsiteY4" fmla="*/ 1029240 h 1175696"/>
                <a:gd name="connsiteX5" fmla="*/ 1205013 w 2286135"/>
                <a:gd name="connsiteY5" fmla="*/ 397753 h 1175696"/>
                <a:gd name="connsiteX6" fmla="*/ 1408213 w 2286135"/>
                <a:gd name="connsiteY6" fmla="*/ 16753 h 1175696"/>
                <a:gd name="connsiteX7" fmla="*/ 1695449 w 2286135"/>
                <a:gd name="connsiteY7" fmla="*/ 297234 h 1175696"/>
                <a:gd name="connsiteX8" fmla="*/ 1908377 w 2286135"/>
                <a:gd name="connsiteY8" fmla="*/ 510702 h 1175696"/>
                <a:gd name="connsiteX9" fmla="*/ 2286135 w 2286135"/>
                <a:gd name="connsiteY9" fmla="*/ 575553 h 1175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135" h="1175696">
                  <a:moveTo>
                    <a:pt x="100113" y="613653"/>
                  </a:moveTo>
                  <a:cubicBezTo>
                    <a:pt x="100248" y="613068"/>
                    <a:pt x="0" y="615994"/>
                    <a:pt x="57150" y="611761"/>
                  </a:cubicBezTo>
                  <a:cubicBezTo>
                    <a:pt x="114300" y="607528"/>
                    <a:pt x="149112" y="554882"/>
                    <a:pt x="443013" y="588253"/>
                  </a:cubicBezTo>
                  <a:cubicBezTo>
                    <a:pt x="542496" y="672920"/>
                    <a:pt x="551504" y="1028700"/>
                    <a:pt x="658103" y="1102198"/>
                  </a:cubicBezTo>
                  <a:cubicBezTo>
                    <a:pt x="764702" y="1175696"/>
                    <a:pt x="991455" y="1146647"/>
                    <a:pt x="1082607" y="1029240"/>
                  </a:cubicBezTo>
                  <a:cubicBezTo>
                    <a:pt x="1173759" y="911833"/>
                    <a:pt x="1150745" y="566501"/>
                    <a:pt x="1205013" y="397753"/>
                  </a:cubicBezTo>
                  <a:cubicBezTo>
                    <a:pt x="1259281" y="229005"/>
                    <a:pt x="1326474" y="33506"/>
                    <a:pt x="1408213" y="16753"/>
                  </a:cubicBezTo>
                  <a:cubicBezTo>
                    <a:pt x="1489952" y="0"/>
                    <a:pt x="1612088" y="214909"/>
                    <a:pt x="1695449" y="297234"/>
                  </a:cubicBezTo>
                  <a:cubicBezTo>
                    <a:pt x="1778810" y="379559"/>
                    <a:pt x="1809929" y="464316"/>
                    <a:pt x="1908377" y="510702"/>
                  </a:cubicBezTo>
                  <a:cubicBezTo>
                    <a:pt x="2006825" y="557089"/>
                    <a:pt x="2252268" y="596719"/>
                    <a:pt x="2286135" y="575553"/>
                  </a:cubicBezTo>
                </a:path>
              </a:pathLst>
            </a:custGeom>
            <a:noFill/>
            <a:ln w="38100" cap="flat" cmpd="sng" algn="ctr">
              <a:solidFill>
                <a:srgbClr val="8E008E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14300" y="5224221"/>
              <a:ext cx="89916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69863" indent="-169863">
                <a:lnSpc>
                  <a:spcPct val="90000"/>
                </a:lnSpc>
                <a:spcBef>
                  <a:spcPct val="300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Lots of other diagnostic techniques developed throughout 20th century.</a:t>
              </a:r>
            </a:p>
            <a:p>
              <a:pPr marL="169863" indent="-169863">
                <a:lnSpc>
                  <a:spcPct val="90000"/>
                </a:lnSpc>
                <a:spcBef>
                  <a:spcPct val="300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Our own </a:t>
              </a:r>
              <a:r>
                <a:rPr lang="en-US" sz="2000" b="1" i="0" dirty="0" smtClean="0">
                  <a:solidFill>
                    <a:srgbClr val="FFFF00"/>
                  </a:solidFill>
                </a:rPr>
                <a:t>solar wind 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is a special case… we’re bathed in it!</a:t>
              </a:r>
              <a:endParaRPr lang="en-US" sz="2000" i="0" dirty="0">
                <a:solidFill>
                  <a:srgbClr val="FFFF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3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Link to coronal heating:  not so simple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152400" y="836474"/>
            <a:ext cx="3886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 algn="l">
              <a:spcBef>
                <a:spcPct val="4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The Parker (1958) theory says that a higher-temperature corona accelerates a faster wind.</a:t>
            </a:r>
          </a:p>
          <a:p>
            <a:pPr marL="169863" indent="-169863" algn="l">
              <a:spcBef>
                <a:spcPct val="4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Do observations of the coronal source regions back this up?</a:t>
            </a:r>
            <a:endParaRPr lang="en-US" sz="2000" i="0" dirty="0">
              <a:solidFill>
                <a:srgbClr val="FFFFCC"/>
              </a:solidFill>
            </a:endParaRPr>
          </a:p>
        </p:txBody>
      </p:sp>
      <p:pic>
        <p:nvPicPr>
          <p:cNvPr id="13" name="Picture 2" descr="https://www.cfa.harvard.edu/~scranmer/parker58_fig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8200"/>
            <a:ext cx="4343006" cy="3091902"/>
          </a:xfrm>
          <a:prstGeom prst="rect">
            <a:avLst/>
          </a:prstGeom>
          <a:noFill/>
        </p:spPr>
      </p:pic>
      <p:grpSp>
        <p:nvGrpSpPr>
          <p:cNvPr id="2" name="Group 9"/>
          <p:cNvGrpSpPr/>
          <p:nvPr/>
        </p:nvGrpSpPr>
        <p:grpSpPr>
          <a:xfrm>
            <a:off x="304800" y="2816423"/>
            <a:ext cx="8534400" cy="3220995"/>
            <a:chOff x="304800" y="2816423"/>
            <a:chExt cx="8534400" cy="3220995"/>
          </a:xfrm>
        </p:grpSpPr>
        <p:sp>
          <p:nvSpPr>
            <p:cNvPr id="305158" name="Text Box 6"/>
            <p:cNvSpPr txBox="1">
              <a:spLocks noChangeArrowheads="1"/>
            </p:cNvSpPr>
            <p:nvPr/>
          </p:nvSpPr>
          <p:spPr bwMode="auto">
            <a:xfrm>
              <a:off x="4724400" y="4114800"/>
              <a:ext cx="4114800" cy="178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28600" indent="-228600" algn="l">
                <a:spcBef>
                  <a:spcPct val="50000"/>
                </a:spcBef>
                <a:buSzPct val="115000"/>
                <a:buFont typeface="Arial" pitchFamily="34" charset="0"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No!   (see also measurements of ion charge states in the solar wind)</a:t>
              </a:r>
            </a:p>
            <a:p>
              <a:pPr marL="228600" indent="-228600" algn="l">
                <a:spcBef>
                  <a:spcPct val="50000"/>
                </a:spcBef>
                <a:buSzPct val="115000"/>
                <a:buFont typeface="Arial" pitchFamily="34" charset="0"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It is </a:t>
              </a:r>
              <a:r>
                <a:rPr lang="en-US" sz="2000" i="0" dirty="0">
                  <a:solidFill>
                    <a:srgbClr val="FFFFCC"/>
                  </a:solidFill>
                </a:rPr>
                <a:t>clear the fast wind needs something </a:t>
              </a:r>
              <a:r>
                <a:rPr lang="en-US" sz="2000" b="1" i="0" dirty="0">
                  <a:solidFill>
                    <a:srgbClr val="FFFFCC"/>
                  </a:solidFill>
                </a:rPr>
                <a:t>besides</a:t>
              </a:r>
              <a:r>
                <a:rPr lang="en-US" sz="2000" i="0" dirty="0">
                  <a:solidFill>
                    <a:srgbClr val="FFFFCC"/>
                  </a:solidFill>
                </a:rPr>
                <a:t> gas pressure to accelerate so fast!</a:t>
              </a:r>
            </a:p>
          </p:txBody>
        </p:sp>
        <p:pic>
          <p:nvPicPr>
            <p:cNvPr id="15" name="Picture 14" descr="habbal2010_eclipse_Fe.jpg"/>
            <p:cNvPicPr>
              <a:picLocks noChangeAspect="1"/>
            </p:cNvPicPr>
            <p:nvPr/>
          </p:nvPicPr>
          <p:blipFill>
            <a:blip r:embed="rId3" cstate="print"/>
            <a:srcRect l="8889" r="6667" b="4974"/>
            <a:stretch>
              <a:fillRect/>
            </a:stretch>
          </p:blipFill>
          <p:spPr>
            <a:xfrm>
              <a:off x="304800" y="2819400"/>
              <a:ext cx="3200400" cy="321801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05200" y="4236184"/>
              <a:ext cx="10668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0" dirty="0" smtClean="0">
                  <a:solidFill>
                    <a:srgbClr val="FF7C80"/>
                  </a:solidFill>
                </a:rPr>
                <a:t>Red:</a:t>
              </a:r>
              <a:endParaRPr lang="en-US" sz="2000" i="0" dirty="0" smtClean="0">
                <a:solidFill>
                  <a:srgbClr val="FF7C80"/>
                </a:solidFill>
              </a:endParaRPr>
            </a:p>
            <a:p>
              <a:r>
                <a:rPr lang="en-US" sz="2000" i="0" dirty="0" smtClean="0">
                  <a:solidFill>
                    <a:srgbClr val="FFFFCC"/>
                  </a:solidFill>
                </a:rPr>
                <a:t>low </a:t>
              </a:r>
              <a:r>
                <a:rPr lang="en-US" sz="2000" dirty="0" smtClean="0">
                  <a:solidFill>
                    <a:srgbClr val="FFFFCC"/>
                  </a:solidFill>
                </a:rPr>
                <a:t>T</a:t>
              </a:r>
              <a:r>
                <a:rPr lang="en-US" sz="2000" i="0" baseline="-25000" dirty="0" smtClean="0">
                  <a:solidFill>
                    <a:srgbClr val="FFFFCC"/>
                  </a:solidFill>
                </a:rPr>
                <a:t>e</a:t>
              </a:r>
            </a:p>
            <a:p>
              <a:endParaRPr lang="en-US" sz="2000" b="1" i="0" dirty="0" smtClean="0">
                <a:solidFill>
                  <a:srgbClr val="FFFFCC"/>
                </a:solidFill>
              </a:endParaRPr>
            </a:p>
            <a:p>
              <a:r>
                <a:rPr lang="en-US" sz="2000" b="1" i="0" dirty="0" smtClean="0">
                  <a:solidFill>
                    <a:srgbClr val="50C1FA"/>
                  </a:solidFill>
                </a:rPr>
                <a:t>Blue:</a:t>
              </a:r>
              <a:endParaRPr lang="en-US" sz="2000" i="0" dirty="0" smtClean="0">
                <a:solidFill>
                  <a:srgbClr val="50C1FA"/>
                </a:solidFill>
              </a:endParaRPr>
            </a:p>
            <a:p>
              <a:r>
                <a:rPr lang="en-US" sz="2000" i="0" dirty="0" smtClean="0">
                  <a:solidFill>
                    <a:srgbClr val="FFFFCC"/>
                  </a:solidFill>
                </a:rPr>
                <a:t>high </a:t>
              </a:r>
              <a:r>
                <a:rPr lang="en-US" sz="2000" dirty="0" smtClean="0">
                  <a:solidFill>
                    <a:srgbClr val="FFFFCC"/>
                  </a:solidFill>
                </a:rPr>
                <a:t>T</a:t>
              </a:r>
              <a:r>
                <a:rPr lang="en-US" sz="2000" i="0" baseline="-25000" dirty="0" smtClean="0">
                  <a:solidFill>
                    <a:srgbClr val="FFFFCC"/>
                  </a:solidFill>
                </a:rPr>
                <a:t>e</a:t>
              </a:r>
              <a:endParaRPr lang="en-US" sz="2000" i="0" baseline="-25000" dirty="0">
                <a:solidFill>
                  <a:srgbClr val="FFFFCC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800" y="2816423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0" dirty="0" err="1" smtClean="0">
                  <a:solidFill>
                    <a:srgbClr val="FFFFCC"/>
                  </a:solidFill>
                  <a:latin typeface="Arial" pitchFamily="34" charset="0"/>
                  <a:cs typeface="Arial" pitchFamily="34" charset="0"/>
                </a:rPr>
                <a:t>Habbal</a:t>
              </a:r>
              <a:r>
                <a:rPr lang="en-US" sz="1400" i="0" dirty="0" smtClean="0">
                  <a:solidFill>
                    <a:srgbClr val="FFFFCC"/>
                  </a:solidFill>
                  <a:latin typeface="Arial" pitchFamily="34" charset="0"/>
                  <a:cs typeface="Arial" pitchFamily="34" charset="0"/>
                </a:rPr>
                <a:t> et al. (2010)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 bwMode="auto">
          <a:xfrm>
            <a:off x="3200400" y="1676400"/>
            <a:ext cx="12954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Waves versus reconnection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1371600"/>
            <a:ext cx="3252314" cy="2369775"/>
          </a:xfrm>
          <a:prstGeom prst="rect">
            <a:avLst/>
          </a:prstGeom>
        </p:spPr>
      </p:pic>
      <p:pic>
        <p:nvPicPr>
          <p:cNvPr id="6" name="Picture 5" descr="dc.gif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 rot="21383995">
            <a:off x="97203" y="762000"/>
            <a:ext cx="1731597" cy="2871787"/>
          </a:xfrm>
          <a:prstGeom prst="rect">
            <a:avLst/>
          </a:prstGeom>
        </p:spPr>
      </p:pic>
      <p:sp>
        <p:nvSpPr>
          <p:cNvPr id="8" name="Text Box 63"/>
          <p:cNvSpPr txBox="1">
            <a:spLocks noChangeArrowheads="1"/>
          </p:cNvSpPr>
          <p:nvPr/>
        </p:nvSpPr>
        <p:spPr bwMode="auto">
          <a:xfrm>
            <a:off x="1752600" y="838200"/>
            <a:ext cx="47244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5000"/>
              </a:spcBef>
              <a:buSzPct val="115000"/>
            </a:pPr>
            <a:r>
              <a:rPr lang="en-US" sz="2000" b="1" i="0" dirty="0" smtClean="0">
                <a:solidFill>
                  <a:srgbClr val="50C1FA"/>
                </a:solidFill>
              </a:rPr>
              <a:t>Slow</a:t>
            </a:r>
            <a:r>
              <a:rPr lang="en-US" sz="2000" i="0" dirty="0" smtClean="0">
                <a:solidFill>
                  <a:srgbClr val="FFFFCC"/>
                </a:solidFill>
              </a:rPr>
              <a:t> footpoint motions </a:t>
            </a:r>
            <a:r>
              <a:rPr lang="en-US" sz="2000" i="0" smtClean="0">
                <a:solidFill>
                  <a:srgbClr val="FFFFCC"/>
                </a:solidFill>
              </a:rPr>
              <a:t>(</a:t>
            </a:r>
            <a:r>
              <a:rPr lang="el-GR" sz="2000" i="0" smtClean="0">
                <a:solidFill>
                  <a:srgbClr val="FFFFCC"/>
                </a:solidFill>
              </a:rPr>
              <a:t>τ</a:t>
            </a:r>
            <a:r>
              <a:rPr lang="el-GR" sz="2000" i="0" baseline="-25000" smtClean="0">
                <a:solidFill>
                  <a:srgbClr val="FFFFCC"/>
                </a:solidFill>
                <a:sym typeface="Wingdings 2" panose="05020102010507070707" pitchFamily="18" charset="2"/>
              </a:rPr>
              <a:t></a:t>
            </a:r>
            <a:r>
              <a:rPr lang="en-US" sz="2000" i="0" smtClean="0">
                <a:solidFill>
                  <a:srgbClr val="FFFFCC"/>
                </a:solidFill>
              </a:rPr>
              <a:t> </a:t>
            </a:r>
            <a:r>
              <a:rPr lang="en-US" sz="2000" i="0" dirty="0" smtClean="0">
                <a:solidFill>
                  <a:srgbClr val="FFFFCC"/>
                </a:solidFill>
              </a:rPr>
              <a:t>&gt; </a:t>
            </a:r>
            <a:r>
              <a:rPr lang="en-US" sz="2000" dirty="0" smtClean="0">
                <a:solidFill>
                  <a:srgbClr val="FFFFCC"/>
                </a:solidFill>
              </a:rPr>
              <a:t>L</a:t>
            </a:r>
            <a:r>
              <a:rPr lang="en-US" sz="2000" i="0" dirty="0" smtClean="0">
                <a:solidFill>
                  <a:srgbClr val="FFFFCC"/>
                </a:solidFill>
              </a:rPr>
              <a:t>/</a:t>
            </a:r>
            <a:r>
              <a:rPr lang="en-US" sz="2000" dirty="0" smtClean="0">
                <a:solidFill>
                  <a:srgbClr val="FFFFCC"/>
                </a:solidFill>
              </a:rPr>
              <a:t>V</a:t>
            </a:r>
            <a:r>
              <a:rPr lang="en-US" sz="2000" i="0" baseline="-25000" dirty="0" smtClean="0">
                <a:solidFill>
                  <a:srgbClr val="FFFFCC"/>
                </a:solidFill>
              </a:rPr>
              <a:t>A</a:t>
            </a:r>
            <a:r>
              <a:rPr lang="en-US" sz="2000" i="0" dirty="0" smtClean="0">
                <a:solidFill>
                  <a:srgbClr val="FFFFCC"/>
                </a:solidFill>
              </a:rPr>
              <a:t>) cause the field to twist &amp; braid into a quasi-static state; parallel currents build up and are released via reconnection.  </a:t>
            </a:r>
            <a:r>
              <a:rPr lang="en-US" sz="2000" b="1" i="0" dirty="0" smtClean="0">
                <a:solidFill>
                  <a:srgbClr val="50C1FA"/>
                </a:solidFill>
              </a:rPr>
              <a:t>(“DC”)</a:t>
            </a:r>
          </a:p>
        </p:txBody>
      </p:sp>
      <p:sp>
        <p:nvSpPr>
          <p:cNvPr id="9" name="Text Box 63"/>
          <p:cNvSpPr txBox="1">
            <a:spLocks noChangeArrowheads="1"/>
          </p:cNvSpPr>
          <p:nvPr/>
        </p:nvSpPr>
        <p:spPr bwMode="auto">
          <a:xfrm>
            <a:off x="2209800" y="2286000"/>
            <a:ext cx="3429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  <a:spcBef>
                <a:spcPts val="0"/>
              </a:spcBef>
              <a:buSzPct val="115000"/>
            </a:pPr>
            <a:r>
              <a:rPr lang="en-US" sz="2000" b="1" i="0" dirty="0" smtClean="0">
                <a:solidFill>
                  <a:srgbClr val="FF7C80"/>
                </a:solidFill>
              </a:rPr>
              <a:t>Rapid</a:t>
            </a:r>
            <a:r>
              <a:rPr lang="en-US" sz="2000" i="0" dirty="0" smtClean="0">
                <a:solidFill>
                  <a:srgbClr val="FFFFCC"/>
                </a:solidFill>
              </a:rPr>
              <a:t> footpoint motions</a:t>
            </a:r>
          </a:p>
          <a:p>
            <a:pPr algn="r">
              <a:lnSpc>
                <a:spcPct val="95000"/>
              </a:lnSpc>
              <a:spcBef>
                <a:spcPts val="0"/>
              </a:spcBef>
              <a:buSzPct val="115000"/>
            </a:pPr>
            <a:r>
              <a:rPr lang="en-US" sz="2000" i="0" smtClean="0">
                <a:solidFill>
                  <a:srgbClr val="FFFFCC"/>
                </a:solidFill>
              </a:rPr>
              <a:t>(</a:t>
            </a:r>
            <a:r>
              <a:rPr lang="el-GR" sz="2000" i="0" smtClean="0">
                <a:solidFill>
                  <a:srgbClr val="FFFFCC"/>
                </a:solidFill>
              </a:rPr>
              <a:t>τ</a:t>
            </a:r>
            <a:r>
              <a:rPr lang="el-GR" sz="2000" i="0" baseline="-25000" smtClean="0">
                <a:solidFill>
                  <a:srgbClr val="FFFFCC"/>
                </a:solidFill>
                <a:sym typeface="Wingdings 2" panose="05020102010507070707" pitchFamily="18" charset="2"/>
              </a:rPr>
              <a:t></a:t>
            </a:r>
            <a:r>
              <a:rPr lang="en-US" sz="2000" i="0" smtClean="0">
                <a:solidFill>
                  <a:srgbClr val="FFFFCC"/>
                </a:solidFill>
              </a:rPr>
              <a:t> </a:t>
            </a:r>
            <a:r>
              <a:rPr lang="en-US" sz="2000" i="0" dirty="0" smtClean="0">
                <a:solidFill>
                  <a:srgbClr val="FFFFCC"/>
                </a:solidFill>
              </a:rPr>
              <a:t>&lt; </a:t>
            </a:r>
            <a:r>
              <a:rPr lang="en-US" sz="2000" dirty="0" smtClean="0">
                <a:solidFill>
                  <a:srgbClr val="FFFFCC"/>
                </a:solidFill>
              </a:rPr>
              <a:t>L</a:t>
            </a:r>
            <a:r>
              <a:rPr lang="en-US" sz="2000" i="0" dirty="0" smtClean="0">
                <a:solidFill>
                  <a:srgbClr val="FFFFCC"/>
                </a:solidFill>
              </a:rPr>
              <a:t>/</a:t>
            </a:r>
            <a:r>
              <a:rPr lang="en-US" sz="2000" dirty="0" smtClean="0">
                <a:solidFill>
                  <a:srgbClr val="FFFFCC"/>
                </a:solidFill>
              </a:rPr>
              <a:t>V</a:t>
            </a:r>
            <a:r>
              <a:rPr lang="en-US" sz="2000" i="0" baseline="-25000" dirty="0" smtClean="0">
                <a:solidFill>
                  <a:srgbClr val="FFFFCC"/>
                </a:solidFill>
              </a:rPr>
              <a:t>A</a:t>
            </a:r>
            <a:r>
              <a:rPr lang="en-US" sz="2000" i="0" dirty="0" smtClean="0">
                <a:solidFill>
                  <a:srgbClr val="FFFFCC"/>
                </a:solidFill>
              </a:rPr>
              <a:t>) propagate through the field as waves, which are eventually dissipated.  </a:t>
            </a:r>
            <a:r>
              <a:rPr lang="en-US" sz="2000" b="1" i="0" dirty="0" smtClean="0">
                <a:solidFill>
                  <a:srgbClr val="FF7C80"/>
                </a:solidFill>
              </a:rPr>
              <a:t>(“AC”)</a:t>
            </a:r>
            <a:endParaRPr lang="en-US" sz="2000" b="1" i="0" dirty="0">
              <a:solidFill>
                <a:srgbClr val="FF7C8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3810000"/>
            <a:ext cx="8763000" cy="2012216"/>
            <a:chOff x="152400" y="3810000"/>
            <a:chExt cx="8763000" cy="2012216"/>
          </a:xfrm>
        </p:grpSpPr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152400" y="4191000"/>
              <a:ext cx="8763000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69863" indent="-169863">
                <a:spcBef>
                  <a:spcPts val="10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The Sun’s atmosphere exhibits a continuum of time scales bridging AC/DC limits.</a:t>
              </a:r>
            </a:p>
            <a:p>
              <a:pPr marL="169863" indent="-169863">
                <a:spcBef>
                  <a:spcPts val="10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“Waves” in the real corona aren’t just linear perturbations.</a:t>
              </a:r>
            </a:p>
            <a:p>
              <a:pPr marL="627063" lvl="1" indent="-169863">
                <a:spcBef>
                  <a:spcPts val="400"/>
                </a:spcBef>
                <a:buSzPct val="115000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    (amplitudes are large)     (polarization relations are not “classical”)</a:t>
              </a:r>
            </a:p>
            <a:p>
              <a:pPr marL="169863" indent="-169863">
                <a:spcBef>
                  <a:spcPts val="10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“Braiding” in the real corona is highly dynamic</a:t>
              </a:r>
              <a:r>
                <a:rPr lang="en-US" sz="2000" i="0" smtClean="0">
                  <a:solidFill>
                    <a:srgbClr val="FFFFCC"/>
                  </a:solidFill>
                </a:rPr>
                <a:t>.    (see: Hi-C sounding rocket!)</a:t>
              </a:r>
              <a:endParaRPr lang="en-US" sz="2000" i="0" dirty="0" smtClean="0">
                <a:solidFill>
                  <a:srgbClr val="FFFFCC"/>
                </a:solidFill>
              </a:endParaRPr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auto">
            <a:xfrm>
              <a:off x="2514600" y="3810000"/>
              <a:ext cx="3429000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5000"/>
                </a:spcBef>
                <a:buSzPct val="115000"/>
              </a:pPr>
              <a:r>
                <a:rPr lang="en-US" sz="2000" b="1" dirty="0" smtClean="0">
                  <a:solidFill>
                    <a:srgbClr val="FFFFCC"/>
                  </a:solidFill>
                </a:rPr>
                <a:t>However . . 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Turbulence:  pure hydrodynamics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21" descr="goldreich_cascad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44868" t="5106" r="8266" b="25525"/>
          <a:stretch>
            <a:fillRect/>
          </a:stretch>
        </p:blipFill>
        <p:spPr bwMode="auto">
          <a:xfrm>
            <a:off x="457200" y="3149600"/>
            <a:ext cx="3491219" cy="28194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324600" y="1016555"/>
            <a:ext cx="2667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0" dirty="0">
                <a:solidFill>
                  <a:srgbClr val="FFFFCC"/>
                </a:solidFill>
              </a:rPr>
              <a:t>The </a:t>
            </a:r>
            <a:r>
              <a:rPr lang="en-US" sz="1800" b="1" i="0" dirty="0">
                <a:solidFill>
                  <a:srgbClr val="FFFFCC"/>
                </a:solidFill>
              </a:rPr>
              <a:t>inertial range </a:t>
            </a:r>
            <a:r>
              <a:rPr lang="en-US" sz="1800" i="0" dirty="0">
                <a:solidFill>
                  <a:srgbClr val="FFFFCC"/>
                </a:solidFill>
              </a:rPr>
              <a:t>is a “pipeline” for transporting </a:t>
            </a:r>
            <a:r>
              <a:rPr lang="en-US" sz="1800" i="0" dirty="0" smtClean="0">
                <a:solidFill>
                  <a:srgbClr val="FFFFCC"/>
                </a:solidFill>
              </a:rPr>
              <a:t>energy </a:t>
            </a:r>
            <a:r>
              <a:rPr lang="en-US" sz="1800" i="0" dirty="0">
                <a:solidFill>
                  <a:srgbClr val="FFFFCC"/>
                </a:solidFill>
              </a:rPr>
              <a:t>from the large scales to the small scales, where dissipation can occur.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876800" y="1930955"/>
            <a:ext cx="129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 dirty="0" smtClean="0">
                <a:solidFill>
                  <a:srgbClr val="FFFFCC"/>
                </a:solidFill>
              </a:rPr>
              <a:t>energy injection range</a:t>
            </a:r>
            <a:endParaRPr lang="en-US" sz="1800" i="0" baseline="30000" dirty="0">
              <a:solidFill>
                <a:srgbClr val="FFFFCC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858000" y="4521755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i="0" dirty="0" smtClean="0">
                <a:solidFill>
                  <a:srgbClr val="FFFFCC"/>
                </a:solidFill>
              </a:rPr>
              <a:t>dissipation </a:t>
            </a:r>
            <a:r>
              <a:rPr lang="en-US" sz="1800" i="0" dirty="0">
                <a:solidFill>
                  <a:srgbClr val="FFFFCC"/>
                </a:solidFill>
              </a:rPr>
              <a:t>range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181600" y="5447268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0" dirty="0" smtClean="0">
                <a:solidFill>
                  <a:srgbClr val="FFFFCC"/>
                </a:solidFill>
              </a:rPr>
              <a:t>frequency  or  wavenumber</a:t>
            </a:r>
            <a:endParaRPr lang="en-US" sz="1800" i="0" dirty="0">
              <a:solidFill>
                <a:srgbClr val="FFFFCC"/>
              </a:solidFill>
            </a:endParaRP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 rot="-5400000">
            <a:off x="3180040" y="3434595"/>
            <a:ext cx="2719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0" dirty="0" smtClean="0">
                <a:solidFill>
                  <a:srgbClr val="FFFFCC"/>
                </a:solidFill>
              </a:rPr>
              <a:t>Fluctuation  power</a:t>
            </a:r>
            <a:endParaRPr lang="en-US" sz="1800" i="0" dirty="0">
              <a:solidFill>
                <a:srgbClr val="FFFFCC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724400" y="1245155"/>
            <a:ext cx="4191000" cy="4206875"/>
            <a:chOff x="609600" y="1371600"/>
            <a:chExt cx="5257800" cy="4206875"/>
          </a:xfrm>
        </p:grpSpPr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609600" y="1371600"/>
              <a:ext cx="0" cy="4206875"/>
            </a:xfrm>
            <a:prstGeom prst="line">
              <a:avLst/>
            </a:prstGeom>
            <a:noFill/>
            <a:ln w="31750">
              <a:solidFill>
                <a:srgbClr val="FFFFCC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609600" y="5578475"/>
              <a:ext cx="5257800" cy="0"/>
            </a:xfrm>
            <a:prstGeom prst="line">
              <a:avLst/>
            </a:prstGeom>
            <a:noFill/>
            <a:ln w="31750">
              <a:solidFill>
                <a:srgbClr val="FFFFCC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838200" y="1814513"/>
              <a:ext cx="1524000" cy="354012"/>
            </a:xfrm>
            <a:prstGeom prst="line">
              <a:avLst/>
            </a:prstGeom>
            <a:noFill/>
            <a:ln w="4127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2362200" y="2168525"/>
              <a:ext cx="2438400" cy="1914525"/>
            </a:xfrm>
            <a:prstGeom prst="line">
              <a:avLst/>
            </a:prstGeom>
            <a:noFill/>
            <a:ln w="4127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4800600" y="4083050"/>
              <a:ext cx="609600" cy="1274763"/>
            </a:xfrm>
            <a:prstGeom prst="line">
              <a:avLst/>
            </a:prstGeom>
            <a:noFill/>
            <a:ln w="41275">
              <a:solidFill>
                <a:srgbClr val="FFFF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2286000" y="2381250"/>
              <a:ext cx="1981200" cy="1628775"/>
            </a:xfrm>
            <a:prstGeom prst="line">
              <a:avLst/>
            </a:prstGeom>
            <a:noFill/>
            <a:ln w="63500">
              <a:solidFill>
                <a:srgbClr val="FFFFCC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</p:grp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52400" y="820916"/>
            <a:ext cx="4267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 algn="l">
              <a:lnSpc>
                <a:spcPct val="95000"/>
              </a:lnSpc>
              <a:spcBef>
                <a:spcPct val="55000"/>
              </a:spcBef>
              <a:buSzPct val="100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The </a:t>
            </a:r>
            <a:r>
              <a:rPr lang="en-US" sz="2000" i="0" dirty="0">
                <a:solidFill>
                  <a:srgbClr val="FFFFCC"/>
                </a:solidFill>
              </a:rPr>
              <a:t>original </a:t>
            </a:r>
            <a:r>
              <a:rPr lang="en-US" sz="2000" i="0" dirty="0" smtClean="0">
                <a:solidFill>
                  <a:srgbClr val="FFFFCC"/>
                </a:solidFill>
              </a:rPr>
              <a:t>von Karman &amp; Howarth </a:t>
            </a:r>
            <a:r>
              <a:rPr lang="en-US" sz="2000" i="0" dirty="0">
                <a:solidFill>
                  <a:srgbClr val="FFFFCC"/>
                </a:solidFill>
              </a:rPr>
              <a:t>(</a:t>
            </a:r>
            <a:r>
              <a:rPr lang="en-US" sz="2000" i="0" dirty="0" smtClean="0">
                <a:solidFill>
                  <a:srgbClr val="FFFFCC"/>
                </a:solidFill>
              </a:rPr>
              <a:t>1938) </a:t>
            </a:r>
            <a:r>
              <a:rPr lang="en-US" sz="2000" i="0" dirty="0">
                <a:solidFill>
                  <a:srgbClr val="FFFFCC"/>
                </a:solidFill>
              </a:rPr>
              <a:t>theory of </a:t>
            </a:r>
            <a:r>
              <a:rPr lang="en-US" sz="2000" i="0" dirty="0" smtClean="0">
                <a:solidFill>
                  <a:srgbClr val="FFFFCC"/>
                </a:solidFill>
              </a:rPr>
              <a:t>fluid </a:t>
            </a:r>
            <a:r>
              <a:rPr lang="en-US" sz="2000" i="0" dirty="0">
                <a:solidFill>
                  <a:srgbClr val="FFFFCC"/>
                </a:solidFill>
              </a:rPr>
              <a:t>turbulence </a:t>
            </a:r>
            <a:r>
              <a:rPr lang="en-US" sz="2000" i="0" dirty="0" smtClean="0">
                <a:solidFill>
                  <a:srgbClr val="FFFFCC"/>
                </a:solidFill>
              </a:rPr>
              <a:t>assumed a </a:t>
            </a:r>
            <a:r>
              <a:rPr lang="en-US" sz="2000" b="1" i="0" dirty="0">
                <a:solidFill>
                  <a:srgbClr val="FF7C80"/>
                </a:solidFill>
              </a:rPr>
              <a:t>constant energy flux</a:t>
            </a:r>
            <a:r>
              <a:rPr lang="en-US" sz="2000" i="0" dirty="0">
                <a:solidFill>
                  <a:srgbClr val="FFFFCC"/>
                </a:solidFill>
              </a:rPr>
              <a:t> </a:t>
            </a:r>
            <a:r>
              <a:rPr lang="en-US" sz="2000" i="0" dirty="0" smtClean="0">
                <a:solidFill>
                  <a:srgbClr val="FFFFCC"/>
                </a:solidFill>
              </a:rPr>
              <a:t>from large to small eddies.</a:t>
            </a:r>
            <a:endParaRPr lang="en-US" sz="2000" dirty="0">
              <a:solidFill>
                <a:srgbClr val="FFFFCC"/>
              </a:solidFill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029200" y="3911600"/>
            <a:ext cx="16764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ct val="55000"/>
              </a:spcBef>
              <a:buSzPct val="100000"/>
            </a:pPr>
            <a:r>
              <a:rPr lang="en-US" sz="2000" i="0" dirty="0" smtClean="0">
                <a:solidFill>
                  <a:srgbClr val="FFFFCC"/>
                </a:solidFill>
              </a:rPr>
              <a:t>Kolmogorov </a:t>
            </a:r>
            <a:r>
              <a:rPr lang="en-US" sz="2000" i="0" dirty="0">
                <a:solidFill>
                  <a:srgbClr val="FFFFCC"/>
                </a:solidFill>
              </a:rPr>
              <a:t>(1941</a:t>
            </a:r>
            <a:r>
              <a:rPr lang="en-US" sz="2000" i="0" dirty="0" smtClean="0">
                <a:solidFill>
                  <a:srgbClr val="FFFFCC"/>
                </a:solidFill>
              </a:rPr>
              <a:t>)</a:t>
            </a:r>
            <a:endParaRPr lang="en-US" sz="2000" dirty="0">
              <a:solidFill>
                <a:srgbClr val="FFFF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00556"/>
            <a:ext cx="3897869" cy="871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Anisotropic MHD turbulence</a:t>
            </a:r>
          </a:p>
        </p:txBody>
      </p:sp>
      <p:pic>
        <p:nvPicPr>
          <p:cNvPr id="6" name="Picture 4" descr="matthaeus_slab_2D_tur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761999"/>
            <a:ext cx="3657600" cy="268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2400" y="838200"/>
            <a:ext cx="50292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 algn="l">
              <a:lnSpc>
                <a:spcPct val="95000"/>
              </a:lnSpc>
              <a:spcBef>
                <a:spcPct val="60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With a strong background field, it is easier to </a:t>
            </a:r>
            <a:r>
              <a:rPr lang="en-US" sz="2000" b="1" i="0" dirty="0">
                <a:solidFill>
                  <a:srgbClr val="FF7C80"/>
                </a:solidFill>
              </a:rPr>
              <a:t>mix</a:t>
            </a:r>
            <a:r>
              <a:rPr lang="en-US" sz="2000" i="0" dirty="0">
                <a:solidFill>
                  <a:srgbClr val="FFFFCC"/>
                </a:solidFill>
              </a:rPr>
              <a:t> field lines (perp. to </a:t>
            </a:r>
            <a:r>
              <a:rPr lang="en-US" sz="2000" b="1" dirty="0">
                <a:solidFill>
                  <a:srgbClr val="FFFFCC"/>
                </a:solidFill>
              </a:rPr>
              <a:t>B</a:t>
            </a:r>
            <a:r>
              <a:rPr lang="en-US" sz="2000" i="0" dirty="0">
                <a:solidFill>
                  <a:srgbClr val="FFFFCC"/>
                </a:solidFill>
              </a:rPr>
              <a:t>) than it is to </a:t>
            </a:r>
            <a:r>
              <a:rPr lang="en-US" sz="2000" b="1" i="0" dirty="0">
                <a:solidFill>
                  <a:srgbClr val="FF7C80"/>
                </a:solidFill>
              </a:rPr>
              <a:t>bend</a:t>
            </a:r>
            <a:r>
              <a:rPr lang="en-US" sz="2000" i="0" dirty="0">
                <a:solidFill>
                  <a:srgbClr val="FFFFCC"/>
                </a:solidFill>
              </a:rPr>
              <a:t> them (parallel to </a:t>
            </a:r>
            <a:r>
              <a:rPr lang="en-US" sz="2000" b="1" dirty="0">
                <a:solidFill>
                  <a:srgbClr val="FFFFCC"/>
                </a:solidFill>
              </a:rPr>
              <a:t>B</a:t>
            </a:r>
            <a:r>
              <a:rPr lang="en-US" sz="2000" i="0" dirty="0" smtClean="0">
                <a:solidFill>
                  <a:srgbClr val="FFFFCC"/>
                </a:solidFill>
              </a:rPr>
              <a:t>).</a:t>
            </a:r>
            <a:endParaRPr lang="en-US" sz="2000" i="0" dirty="0">
              <a:solidFill>
                <a:srgbClr val="FFFFCC"/>
              </a:solidFill>
            </a:endParaRPr>
          </a:p>
          <a:p>
            <a:pPr marL="169863" indent="-169863" algn="l">
              <a:lnSpc>
                <a:spcPct val="95000"/>
              </a:lnSpc>
              <a:spcBef>
                <a:spcPct val="60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Also, the energy transport along the field is far from </a:t>
            </a:r>
            <a:r>
              <a:rPr lang="en-US" sz="2000" i="0" dirty="0" smtClean="0">
                <a:solidFill>
                  <a:srgbClr val="FFFFCC"/>
                </a:solidFill>
              </a:rPr>
              <a:t>isotropic.</a:t>
            </a:r>
          </a:p>
          <a:p>
            <a:pPr marL="169863" indent="-169863" algn="l">
              <a:lnSpc>
                <a:spcPct val="95000"/>
              </a:lnSpc>
              <a:spcBef>
                <a:spcPct val="6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Turbulent eddies are formed and “shredded” by collisions of </a:t>
            </a:r>
            <a:r>
              <a:rPr lang="en-US" sz="2000" b="1" i="0" dirty="0" smtClean="0">
                <a:solidFill>
                  <a:srgbClr val="FF7C80"/>
                </a:solidFill>
              </a:rPr>
              <a:t>counter-propagating</a:t>
            </a:r>
            <a:r>
              <a:rPr lang="en-US" sz="2000" i="0" dirty="0" smtClean="0">
                <a:solidFill>
                  <a:srgbClr val="FFFFCC"/>
                </a:solidFill>
              </a:rPr>
              <a:t> Alfvén wave packets.</a:t>
            </a:r>
            <a:endParaRPr lang="en-US" sz="2000" i="0" dirty="0">
              <a:solidFill>
                <a:srgbClr val="FFFFC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3660035"/>
            <a:ext cx="8839200" cy="2207365"/>
            <a:chOff x="152400" y="3660035"/>
            <a:chExt cx="8839200" cy="2207365"/>
          </a:xfrm>
        </p:grpSpPr>
        <p:pic>
          <p:nvPicPr>
            <p:cNvPr id="10255" name="Picture 3" descr="eqns_qheat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1640" y="4114800"/>
              <a:ext cx="7540360" cy="1121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6" name="Text Box 1027"/>
            <p:cNvSpPr txBox="1">
              <a:spLocks noChangeArrowheads="1"/>
            </p:cNvSpPr>
            <p:nvPr/>
          </p:nvSpPr>
          <p:spPr bwMode="auto">
            <a:xfrm>
              <a:off x="152400" y="3660035"/>
              <a:ext cx="8839200" cy="378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69863" indent="-169863">
                <a:lnSpc>
                  <a:spcPct val="93000"/>
                </a:lnSpc>
                <a:spcBef>
                  <a:spcPts val="1000"/>
                </a:spcBef>
                <a:buSzPct val="115000"/>
                <a:buFontTx/>
                <a:buChar char="•"/>
              </a:pPr>
              <a:r>
                <a:rPr lang="en-US" sz="2000" i="0" dirty="0">
                  <a:solidFill>
                    <a:srgbClr val="FFFFCC"/>
                  </a:solidFill>
                </a:rPr>
                <a:t>MHD simulations inspire 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phenomenological scalings for the cascade/heating rate:</a:t>
              </a:r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09600" y="5282625"/>
              <a:ext cx="79248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i="0" dirty="0">
                  <a:solidFill>
                    <a:srgbClr val="FFFFCC"/>
                  </a:solidFill>
                </a:rPr>
                <a:t>(e.g., </a:t>
              </a:r>
              <a:r>
                <a:rPr lang="en-US" sz="1600" i="0" dirty="0" smtClean="0">
                  <a:solidFill>
                    <a:srgbClr val="FFFFCC"/>
                  </a:solidFill>
                </a:rPr>
                <a:t>Iroshnikov 1963; Kraichnan 1965; Strauss 1976; Shebalin et al. 1983; Hossain </a:t>
              </a:r>
              <a:r>
                <a:rPr lang="en-US" sz="1600" i="0" dirty="0">
                  <a:solidFill>
                    <a:srgbClr val="FFFFCC"/>
                  </a:solidFill>
                </a:rPr>
                <a:t>et al. 1995; </a:t>
              </a:r>
              <a:r>
                <a:rPr lang="en-US" sz="1600" i="0" dirty="0" smtClean="0">
                  <a:solidFill>
                    <a:srgbClr val="FFFFCC"/>
                  </a:solidFill>
                </a:rPr>
                <a:t>Goldreich &amp; Sridhar 1995; Matthaeus </a:t>
              </a:r>
              <a:r>
                <a:rPr lang="en-US" sz="1600" i="0" dirty="0">
                  <a:solidFill>
                    <a:srgbClr val="FFFFCC"/>
                  </a:solidFill>
                </a:rPr>
                <a:t>et al. 1999; Dmitruk et al. 2002)</a:t>
              </a:r>
              <a:endParaRPr lang="en-US" dirty="0">
                <a:solidFill>
                  <a:srgbClr val="FFFFCC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Open flux tubes feeding the solar </a:t>
            </a:r>
            <a:r>
              <a:rPr lang="en-US" sz="3200" b="1" dirty="0">
                <a:solidFill>
                  <a:schemeClr val="bg1"/>
                </a:solidFill>
              </a:rPr>
              <a:t>wind</a:t>
            </a:r>
          </a:p>
        </p:txBody>
      </p:sp>
      <p:sp>
        <p:nvSpPr>
          <p:cNvPr id="5125" name="Text Box 62"/>
          <p:cNvSpPr txBox="1">
            <a:spLocks noChangeArrowheads="1"/>
          </p:cNvSpPr>
          <p:nvPr/>
        </p:nvSpPr>
        <p:spPr bwMode="auto">
          <a:xfrm>
            <a:off x="6553200" y="4098925"/>
            <a:ext cx="852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0" dirty="0">
                <a:solidFill>
                  <a:srgbClr val="FFFFCC"/>
                </a:solidFill>
              </a:rPr>
              <a:t>vs.</a:t>
            </a:r>
            <a:endParaRPr lang="en-US" sz="2000" b="1" dirty="0">
              <a:solidFill>
                <a:srgbClr val="FFFFCC"/>
              </a:solidFill>
            </a:endParaRPr>
          </a:p>
        </p:txBody>
      </p:sp>
      <p:sp>
        <p:nvSpPr>
          <p:cNvPr id="5126" name="Text Box 63"/>
          <p:cNvSpPr txBox="1">
            <a:spLocks noChangeArrowheads="1"/>
          </p:cNvSpPr>
          <p:nvPr/>
        </p:nvSpPr>
        <p:spPr bwMode="auto">
          <a:xfrm>
            <a:off x="76200" y="3302000"/>
            <a:ext cx="46990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ct val="55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What </a:t>
            </a:r>
            <a:r>
              <a:rPr lang="en-US" sz="2000" i="0" dirty="0" smtClean="0">
                <a:solidFill>
                  <a:srgbClr val="FFFFCC"/>
                </a:solidFill>
              </a:rPr>
              <a:t>is the source of mass, momentum, and </a:t>
            </a:r>
            <a:r>
              <a:rPr lang="en-US" sz="2000" i="0" dirty="0">
                <a:solidFill>
                  <a:srgbClr val="FFFFCC"/>
                </a:solidFill>
              </a:rPr>
              <a:t>energy </a:t>
            </a:r>
            <a:r>
              <a:rPr lang="en-US" sz="2000" i="0" dirty="0" smtClean="0">
                <a:solidFill>
                  <a:srgbClr val="FFFFCC"/>
                </a:solidFill>
              </a:rPr>
              <a:t>that </a:t>
            </a:r>
            <a:r>
              <a:rPr lang="en-US" sz="2000" i="0" dirty="0">
                <a:solidFill>
                  <a:srgbClr val="FFFFCC"/>
                </a:solidFill>
              </a:rPr>
              <a:t>goes into the solar wind?</a:t>
            </a:r>
          </a:p>
        </p:txBody>
      </p:sp>
      <p:sp>
        <p:nvSpPr>
          <p:cNvPr id="5127" name="Text Box 64"/>
          <p:cNvSpPr txBox="1">
            <a:spLocks noChangeArrowheads="1"/>
          </p:cNvSpPr>
          <p:nvPr/>
        </p:nvSpPr>
        <p:spPr bwMode="auto">
          <a:xfrm>
            <a:off x="228600" y="4064000"/>
            <a:ext cx="4625975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35000"/>
              </a:spcBef>
              <a:buClr>
                <a:srgbClr val="50C1FA"/>
              </a:buClr>
              <a:buFont typeface="Wingdings" pitchFamily="2" charset="2"/>
              <a:buChar char="Ø"/>
            </a:pPr>
            <a:r>
              <a:rPr lang="en-US" sz="2000" i="0" dirty="0" smtClean="0">
                <a:solidFill>
                  <a:srgbClr val="FFFFCC"/>
                </a:solidFill>
              </a:rPr>
              <a:t>Wave/turbulence </a:t>
            </a:r>
            <a:r>
              <a:rPr lang="en-US" sz="2000" i="0" dirty="0">
                <a:solidFill>
                  <a:srgbClr val="FFFFCC"/>
                </a:solidFill>
              </a:rPr>
              <a:t>input </a:t>
            </a:r>
            <a:r>
              <a:rPr lang="en-US" sz="2000" i="0" dirty="0" smtClean="0">
                <a:solidFill>
                  <a:srgbClr val="FFFFCC"/>
                </a:solidFill>
              </a:rPr>
              <a:t>in open tubes?</a:t>
            </a:r>
            <a:endParaRPr lang="en-US" sz="2000" i="0" dirty="0">
              <a:solidFill>
                <a:srgbClr val="FFFFCC"/>
              </a:solidFill>
            </a:endParaRPr>
          </a:p>
          <a:p>
            <a:pPr marL="228600" indent="-228600">
              <a:spcBef>
                <a:spcPct val="35000"/>
              </a:spcBef>
              <a:buClr>
                <a:srgbClr val="50C1FA"/>
              </a:buClr>
              <a:buFont typeface="Wingdings" pitchFamily="2" charset="2"/>
              <a:buChar char="Ø"/>
            </a:pPr>
            <a:r>
              <a:rPr lang="en-US" sz="2000" i="0" dirty="0">
                <a:solidFill>
                  <a:srgbClr val="FFFFCC"/>
                </a:solidFill>
              </a:rPr>
              <a:t>Reconnection &amp; mass input from loops?</a:t>
            </a:r>
          </a:p>
        </p:txBody>
      </p:sp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8000"/>
          </a:blip>
          <a:srcRect l="17262" r="4504" b="19157"/>
          <a:stretch>
            <a:fillRect/>
          </a:stretch>
        </p:blipFill>
        <p:spPr bwMode="auto">
          <a:xfrm>
            <a:off x="228600" y="990600"/>
            <a:ext cx="5813703" cy="211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4800600" y="2743200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SDO</a:t>
            </a:r>
            <a:r>
              <a:rPr lang="en-US" sz="1400" i="0" dirty="0">
                <a:solidFill>
                  <a:schemeClr val="bg1"/>
                </a:solidFill>
                <a:latin typeface="+mn-lt"/>
                <a:cs typeface="Arial" pitchFamily="34" charset="0"/>
              </a:rPr>
              <a:t>/AIA</a:t>
            </a:r>
          </a:p>
        </p:txBody>
      </p:sp>
      <p:grpSp>
        <p:nvGrpSpPr>
          <p:cNvPr id="2" name="Group 35"/>
          <p:cNvGrpSpPr/>
          <p:nvPr/>
        </p:nvGrpSpPr>
        <p:grpSpPr>
          <a:xfrm>
            <a:off x="4876800" y="3454400"/>
            <a:ext cx="1916113" cy="2870200"/>
            <a:chOff x="4876800" y="4419600"/>
            <a:chExt cx="1916113" cy="2870200"/>
          </a:xfrm>
        </p:grpSpPr>
        <p:sp>
          <p:nvSpPr>
            <p:cNvPr id="5144" name="Freeform 40"/>
            <p:cNvSpPr>
              <a:spLocks/>
            </p:cNvSpPr>
            <p:nvPr/>
          </p:nvSpPr>
          <p:spPr bwMode="auto">
            <a:xfrm>
              <a:off x="5072790" y="5683656"/>
              <a:ext cx="391980" cy="317057"/>
            </a:xfrm>
            <a:custGeom>
              <a:avLst/>
              <a:gdLst>
                <a:gd name="T0" fmla="*/ 0 w 472"/>
                <a:gd name="T1" fmla="*/ 0 h 544"/>
                <a:gd name="T2" fmla="*/ 0 w 472"/>
                <a:gd name="T3" fmla="*/ 0 h 544"/>
                <a:gd name="T4" fmla="*/ 0 w 472"/>
                <a:gd name="T5" fmla="*/ 0 h 544"/>
                <a:gd name="T6" fmla="*/ 0 w 472"/>
                <a:gd name="T7" fmla="*/ 0 h 544"/>
                <a:gd name="T8" fmla="*/ 0 w 472"/>
                <a:gd name="T9" fmla="*/ 0 h 5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544"/>
                <a:gd name="T17" fmla="*/ 472 w 472"/>
                <a:gd name="T18" fmla="*/ 544 h 5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544">
                  <a:moveTo>
                    <a:pt x="328" y="544"/>
                  </a:moveTo>
                  <a:cubicBezTo>
                    <a:pt x="204" y="524"/>
                    <a:pt x="80" y="504"/>
                    <a:pt x="40" y="448"/>
                  </a:cubicBezTo>
                  <a:cubicBezTo>
                    <a:pt x="0" y="392"/>
                    <a:pt x="48" y="280"/>
                    <a:pt x="88" y="208"/>
                  </a:cubicBezTo>
                  <a:cubicBezTo>
                    <a:pt x="128" y="136"/>
                    <a:pt x="216" y="32"/>
                    <a:pt x="280" y="16"/>
                  </a:cubicBezTo>
                  <a:cubicBezTo>
                    <a:pt x="344" y="0"/>
                    <a:pt x="408" y="56"/>
                    <a:pt x="472" y="112"/>
                  </a:cubicBezTo>
                </a:path>
              </a:pathLst>
            </a:custGeom>
            <a:noFill/>
            <a:ln w="19050" cap="flat" cmpd="sng">
              <a:solidFill>
                <a:srgbClr val="FF5353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5" name="Freeform 41"/>
            <p:cNvSpPr>
              <a:spLocks/>
            </p:cNvSpPr>
            <p:nvPr/>
          </p:nvSpPr>
          <p:spPr bwMode="auto">
            <a:xfrm>
              <a:off x="5504384" y="5696172"/>
              <a:ext cx="85485" cy="308713"/>
            </a:xfrm>
            <a:custGeom>
              <a:avLst/>
              <a:gdLst>
                <a:gd name="T0" fmla="*/ 0 w 104"/>
                <a:gd name="T1" fmla="*/ 0 h 480"/>
                <a:gd name="T2" fmla="*/ 0 w 104"/>
                <a:gd name="T3" fmla="*/ 0 h 480"/>
                <a:gd name="T4" fmla="*/ 0 w 104"/>
                <a:gd name="T5" fmla="*/ 0 h 480"/>
                <a:gd name="T6" fmla="*/ 0 w 104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480"/>
                <a:gd name="T14" fmla="*/ 104 w 104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480">
                  <a:moveTo>
                    <a:pt x="0" y="0"/>
                  </a:moveTo>
                  <a:cubicBezTo>
                    <a:pt x="44" y="48"/>
                    <a:pt x="88" y="96"/>
                    <a:pt x="96" y="144"/>
                  </a:cubicBezTo>
                  <a:cubicBezTo>
                    <a:pt x="104" y="192"/>
                    <a:pt x="48" y="232"/>
                    <a:pt x="48" y="288"/>
                  </a:cubicBezTo>
                  <a:cubicBezTo>
                    <a:pt x="48" y="344"/>
                    <a:pt x="88" y="448"/>
                    <a:pt x="96" y="480"/>
                  </a:cubicBezTo>
                </a:path>
              </a:pathLst>
            </a:custGeom>
            <a:noFill/>
            <a:ln w="19050" cap="flat" cmpd="sng">
              <a:solidFill>
                <a:srgbClr val="FF5353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6" name="Freeform 42"/>
            <p:cNvSpPr>
              <a:spLocks/>
            </p:cNvSpPr>
            <p:nvPr/>
          </p:nvSpPr>
          <p:spPr bwMode="auto">
            <a:xfrm>
              <a:off x="5629484" y="5633594"/>
              <a:ext cx="446190" cy="340002"/>
            </a:xfrm>
            <a:custGeom>
              <a:avLst/>
              <a:gdLst>
                <a:gd name="T0" fmla="*/ 0 w 536"/>
                <a:gd name="T1" fmla="*/ 0 h 528"/>
                <a:gd name="T2" fmla="*/ 0 w 536"/>
                <a:gd name="T3" fmla="*/ 0 h 528"/>
                <a:gd name="T4" fmla="*/ 0 w 536"/>
                <a:gd name="T5" fmla="*/ 0 h 528"/>
                <a:gd name="T6" fmla="*/ 0 w 536"/>
                <a:gd name="T7" fmla="*/ 0 h 528"/>
                <a:gd name="T8" fmla="*/ 0 w 536"/>
                <a:gd name="T9" fmla="*/ 0 h 528"/>
                <a:gd name="T10" fmla="*/ 0 w 536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6"/>
                <a:gd name="T19" fmla="*/ 0 h 528"/>
                <a:gd name="T20" fmla="*/ 536 w 536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6" h="528">
                  <a:moveTo>
                    <a:pt x="176" y="528"/>
                  </a:moveTo>
                  <a:cubicBezTo>
                    <a:pt x="292" y="516"/>
                    <a:pt x="408" y="504"/>
                    <a:pt x="464" y="432"/>
                  </a:cubicBezTo>
                  <a:cubicBezTo>
                    <a:pt x="520" y="360"/>
                    <a:pt x="536" y="168"/>
                    <a:pt x="512" y="96"/>
                  </a:cubicBezTo>
                  <a:cubicBezTo>
                    <a:pt x="488" y="24"/>
                    <a:pt x="400" y="0"/>
                    <a:pt x="320" y="0"/>
                  </a:cubicBezTo>
                  <a:cubicBezTo>
                    <a:pt x="240" y="0"/>
                    <a:pt x="64" y="48"/>
                    <a:pt x="32" y="96"/>
                  </a:cubicBezTo>
                  <a:cubicBezTo>
                    <a:pt x="0" y="144"/>
                    <a:pt x="64" y="216"/>
                    <a:pt x="128" y="288"/>
                  </a:cubicBezTo>
                </a:path>
              </a:pathLst>
            </a:custGeom>
            <a:noFill/>
            <a:ln w="19050" cap="flat" cmpd="sng">
              <a:solidFill>
                <a:srgbClr val="FF5353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7" name="Freeform 43"/>
            <p:cNvSpPr>
              <a:spLocks/>
            </p:cNvSpPr>
            <p:nvPr/>
          </p:nvSpPr>
          <p:spPr bwMode="auto">
            <a:xfrm>
              <a:off x="6136139" y="5675313"/>
              <a:ext cx="423255" cy="298284"/>
            </a:xfrm>
            <a:custGeom>
              <a:avLst/>
              <a:gdLst>
                <a:gd name="T0" fmla="*/ 0 w 512"/>
                <a:gd name="T1" fmla="*/ 0 h 464"/>
                <a:gd name="T2" fmla="*/ 0 w 512"/>
                <a:gd name="T3" fmla="*/ 0 h 464"/>
                <a:gd name="T4" fmla="*/ 0 w 512"/>
                <a:gd name="T5" fmla="*/ 0 h 464"/>
                <a:gd name="T6" fmla="*/ 0 w 512"/>
                <a:gd name="T7" fmla="*/ 0 h 464"/>
                <a:gd name="T8" fmla="*/ 0 w 512"/>
                <a:gd name="T9" fmla="*/ 0 h 464"/>
                <a:gd name="T10" fmla="*/ 0 w 512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2"/>
                <a:gd name="T19" fmla="*/ 0 h 464"/>
                <a:gd name="T20" fmla="*/ 512 w 512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2" h="464">
                  <a:moveTo>
                    <a:pt x="168" y="464"/>
                  </a:moveTo>
                  <a:cubicBezTo>
                    <a:pt x="104" y="404"/>
                    <a:pt x="40" y="344"/>
                    <a:pt x="24" y="272"/>
                  </a:cubicBezTo>
                  <a:cubicBezTo>
                    <a:pt x="8" y="200"/>
                    <a:pt x="0" y="64"/>
                    <a:pt x="72" y="32"/>
                  </a:cubicBezTo>
                  <a:cubicBezTo>
                    <a:pt x="144" y="0"/>
                    <a:pt x="400" y="40"/>
                    <a:pt x="456" y="80"/>
                  </a:cubicBezTo>
                  <a:cubicBezTo>
                    <a:pt x="512" y="120"/>
                    <a:pt x="400" y="216"/>
                    <a:pt x="408" y="272"/>
                  </a:cubicBezTo>
                  <a:cubicBezTo>
                    <a:pt x="416" y="328"/>
                    <a:pt x="460" y="372"/>
                    <a:pt x="504" y="416"/>
                  </a:cubicBezTo>
                </a:path>
              </a:pathLst>
            </a:custGeom>
            <a:noFill/>
            <a:ln w="19050" cap="flat" cmpd="sng">
              <a:solidFill>
                <a:srgbClr val="FF5353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8" name="Freeform 44"/>
            <p:cNvSpPr>
              <a:spLocks/>
            </p:cNvSpPr>
            <p:nvPr/>
          </p:nvSpPr>
          <p:spPr bwMode="auto">
            <a:xfrm>
              <a:off x="4876800" y="4419600"/>
              <a:ext cx="879869" cy="1211909"/>
            </a:xfrm>
            <a:custGeom>
              <a:avLst/>
              <a:gdLst>
                <a:gd name="T0" fmla="*/ 0 w 1060"/>
                <a:gd name="T1" fmla="*/ 0 h 1460"/>
                <a:gd name="T2" fmla="*/ 0 w 1060"/>
                <a:gd name="T3" fmla="*/ 0 h 1460"/>
                <a:gd name="T4" fmla="*/ 0 w 1060"/>
                <a:gd name="T5" fmla="*/ 0 h 1460"/>
                <a:gd name="T6" fmla="*/ 0 w 1060"/>
                <a:gd name="T7" fmla="*/ 1 h 1460"/>
                <a:gd name="T8" fmla="*/ 0 w 1060"/>
                <a:gd name="T9" fmla="*/ 1 h 1460"/>
                <a:gd name="T10" fmla="*/ 0 w 1060"/>
                <a:gd name="T11" fmla="*/ 1 h 1460"/>
                <a:gd name="T12" fmla="*/ 0 w 1060"/>
                <a:gd name="T13" fmla="*/ 1 h 1460"/>
                <a:gd name="T14" fmla="*/ 0 w 1060"/>
                <a:gd name="T15" fmla="*/ 1 h 1460"/>
                <a:gd name="T16" fmla="*/ 0 w 1060"/>
                <a:gd name="T17" fmla="*/ 1 h 1460"/>
                <a:gd name="T18" fmla="*/ 0 w 1060"/>
                <a:gd name="T19" fmla="*/ 0 h 1460"/>
                <a:gd name="T20" fmla="*/ 1 w 1060"/>
                <a:gd name="T21" fmla="*/ 0 h 1460"/>
                <a:gd name="T22" fmla="*/ 1 w 1060"/>
                <a:gd name="T23" fmla="*/ 0 h 146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60"/>
                <a:gd name="T37" fmla="*/ 0 h 1460"/>
                <a:gd name="T38" fmla="*/ 1060 w 1060"/>
                <a:gd name="T39" fmla="*/ 1460 h 146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60" h="1460">
                  <a:moveTo>
                    <a:pt x="0" y="52"/>
                  </a:moveTo>
                  <a:cubicBezTo>
                    <a:pt x="16" y="99"/>
                    <a:pt x="32" y="225"/>
                    <a:pt x="96" y="336"/>
                  </a:cubicBezTo>
                  <a:cubicBezTo>
                    <a:pt x="160" y="447"/>
                    <a:pt x="328" y="592"/>
                    <a:pt x="384" y="720"/>
                  </a:cubicBezTo>
                  <a:cubicBezTo>
                    <a:pt x="440" y="848"/>
                    <a:pt x="400" y="1008"/>
                    <a:pt x="432" y="1104"/>
                  </a:cubicBezTo>
                  <a:cubicBezTo>
                    <a:pt x="464" y="1200"/>
                    <a:pt x="559" y="1237"/>
                    <a:pt x="576" y="1296"/>
                  </a:cubicBezTo>
                  <a:cubicBezTo>
                    <a:pt x="593" y="1355"/>
                    <a:pt x="529" y="1435"/>
                    <a:pt x="536" y="1460"/>
                  </a:cubicBezTo>
                  <a:lnTo>
                    <a:pt x="616" y="1444"/>
                  </a:lnTo>
                  <a:cubicBezTo>
                    <a:pt x="634" y="1407"/>
                    <a:pt x="659" y="1301"/>
                    <a:pt x="644" y="1236"/>
                  </a:cubicBezTo>
                  <a:cubicBezTo>
                    <a:pt x="629" y="1171"/>
                    <a:pt x="525" y="1133"/>
                    <a:pt x="528" y="1056"/>
                  </a:cubicBezTo>
                  <a:cubicBezTo>
                    <a:pt x="531" y="979"/>
                    <a:pt x="586" y="883"/>
                    <a:pt x="664" y="772"/>
                  </a:cubicBezTo>
                  <a:cubicBezTo>
                    <a:pt x="742" y="661"/>
                    <a:pt x="930" y="517"/>
                    <a:pt x="995" y="388"/>
                  </a:cubicBezTo>
                  <a:cubicBezTo>
                    <a:pt x="1060" y="259"/>
                    <a:pt x="1043" y="81"/>
                    <a:pt x="1056" y="0"/>
                  </a:cubicBezTo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1587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9" name="Freeform 45"/>
            <p:cNvSpPr>
              <a:spLocks/>
            </p:cNvSpPr>
            <p:nvPr/>
          </p:nvSpPr>
          <p:spPr bwMode="auto">
            <a:xfrm>
              <a:off x="5794199" y="4432115"/>
              <a:ext cx="850679" cy="1166019"/>
            </a:xfrm>
            <a:custGeom>
              <a:avLst/>
              <a:gdLst>
                <a:gd name="T0" fmla="*/ 1 w 1024"/>
                <a:gd name="T1" fmla="*/ 0 h 1404"/>
                <a:gd name="T2" fmla="*/ 1 w 1024"/>
                <a:gd name="T3" fmla="*/ 0 h 1404"/>
                <a:gd name="T4" fmla="*/ 0 w 1024"/>
                <a:gd name="T5" fmla="*/ 0 h 1404"/>
                <a:gd name="T6" fmla="*/ 0 w 1024"/>
                <a:gd name="T7" fmla="*/ 1 h 1404"/>
                <a:gd name="T8" fmla="*/ 0 w 1024"/>
                <a:gd name="T9" fmla="*/ 1 h 1404"/>
                <a:gd name="T10" fmla="*/ 0 w 1024"/>
                <a:gd name="T11" fmla="*/ 1 h 1404"/>
                <a:gd name="T12" fmla="*/ 0 w 1024"/>
                <a:gd name="T13" fmla="*/ 1 h 1404"/>
                <a:gd name="T14" fmla="*/ 0 w 1024"/>
                <a:gd name="T15" fmla="*/ 1 h 1404"/>
                <a:gd name="T16" fmla="*/ 0 w 1024"/>
                <a:gd name="T17" fmla="*/ 1 h 1404"/>
                <a:gd name="T18" fmla="*/ 0 w 1024"/>
                <a:gd name="T19" fmla="*/ 0 h 1404"/>
                <a:gd name="T20" fmla="*/ 0 w 1024"/>
                <a:gd name="T21" fmla="*/ 0 h 1404"/>
                <a:gd name="T22" fmla="*/ 0 w 1024"/>
                <a:gd name="T23" fmla="*/ 0 h 1404"/>
                <a:gd name="T24" fmla="*/ 0 w 1024"/>
                <a:gd name="T25" fmla="*/ 0 h 1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4"/>
                <a:gd name="T40" fmla="*/ 0 h 1404"/>
                <a:gd name="T41" fmla="*/ 1024 w 1024"/>
                <a:gd name="T42" fmla="*/ 1404 h 140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4" h="1404">
                  <a:moveTo>
                    <a:pt x="1024" y="20"/>
                  </a:moveTo>
                  <a:cubicBezTo>
                    <a:pt x="1001" y="94"/>
                    <a:pt x="953" y="346"/>
                    <a:pt x="884" y="464"/>
                  </a:cubicBezTo>
                  <a:cubicBezTo>
                    <a:pt x="815" y="582"/>
                    <a:pt x="658" y="629"/>
                    <a:pt x="612" y="728"/>
                  </a:cubicBezTo>
                  <a:cubicBezTo>
                    <a:pt x="566" y="827"/>
                    <a:pt x="633" y="973"/>
                    <a:pt x="608" y="1060"/>
                  </a:cubicBezTo>
                  <a:cubicBezTo>
                    <a:pt x="583" y="1147"/>
                    <a:pt x="482" y="1195"/>
                    <a:pt x="464" y="1252"/>
                  </a:cubicBezTo>
                  <a:cubicBezTo>
                    <a:pt x="446" y="1309"/>
                    <a:pt x="507" y="1379"/>
                    <a:pt x="500" y="1404"/>
                  </a:cubicBezTo>
                  <a:lnTo>
                    <a:pt x="424" y="1400"/>
                  </a:lnTo>
                  <a:cubicBezTo>
                    <a:pt x="407" y="1365"/>
                    <a:pt x="381" y="1257"/>
                    <a:pt x="396" y="1192"/>
                  </a:cubicBezTo>
                  <a:cubicBezTo>
                    <a:pt x="411" y="1127"/>
                    <a:pt x="509" y="1069"/>
                    <a:pt x="512" y="1012"/>
                  </a:cubicBezTo>
                  <a:cubicBezTo>
                    <a:pt x="515" y="955"/>
                    <a:pt x="450" y="923"/>
                    <a:pt x="412" y="852"/>
                  </a:cubicBezTo>
                  <a:cubicBezTo>
                    <a:pt x="374" y="781"/>
                    <a:pt x="345" y="669"/>
                    <a:pt x="284" y="584"/>
                  </a:cubicBezTo>
                  <a:cubicBezTo>
                    <a:pt x="223" y="499"/>
                    <a:pt x="90" y="441"/>
                    <a:pt x="45" y="344"/>
                  </a:cubicBezTo>
                  <a:cubicBezTo>
                    <a:pt x="0" y="247"/>
                    <a:pt x="22" y="72"/>
                    <a:pt x="16" y="0"/>
                  </a:cubicBezTo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1587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50" name="Freeform 46"/>
            <p:cNvSpPr>
              <a:spLocks/>
            </p:cNvSpPr>
            <p:nvPr/>
          </p:nvSpPr>
          <p:spPr bwMode="auto">
            <a:xfrm>
              <a:off x="4972710" y="5137150"/>
              <a:ext cx="185565" cy="460984"/>
            </a:xfrm>
            <a:custGeom>
              <a:avLst/>
              <a:gdLst>
                <a:gd name="T0" fmla="*/ 0 w 224"/>
                <a:gd name="T1" fmla="*/ 1 h 480"/>
                <a:gd name="T2" fmla="*/ 0 w 224"/>
                <a:gd name="T3" fmla="*/ 0 h 480"/>
                <a:gd name="T4" fmla="*/ 0 w 224"/>
                <a:gd name="T5" fmla="*/ 0 h 480"/>
                <a:gd name="T6" fmla="*/ 0 w 224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4"/>
                <a:gd name="T13" fmla="*/ 0 h 480"/>
                <a:gd name="T14" fmla="*/ 224 w 224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4" h="480">
                  <a:moveTo>
                    <a:pt x="112" y="480"/>
                  </a:moveTo>
                  <a:cubicBezTo>
                    <a:pt x="168" y="408"/>
                    <a:pt x="224" y="336"/>
                    <a:pt x="208" y="288"/>
                  </a:cubicBezTo>
                  <a:cubicBezTo>
                    <a:pt x="192" y="240"/>
                    <a:pt x="32" y="240"/>
                    <a:pt x="16" y="192"/>
                  </a:cubicBezTo>
                  <a:cubicBezTo>
                    <a:pt x="0" y="144"/>
                    <a:pt x="56" y="72"/>
                    <a:pt x="112" y="0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51" name="Freeform 47"/>
            <p:cNvSpPr>
              <a:spLocks/>
            </p:cNvSpPr>
            <p:nvPr/>
          </p:nvSpPr>
          <p:spPr bwMode="auto">
            <a:xfrm>
              <a:off x="5514809" y="5097518"/>
              <a:ext cx="72975" cy="319143"/>
            </a:xfrm>
            <a:custGeom>
              <a:avLst/>
              <a:gdLst>
                <a:gd name="T0" fmla="*/ 0 w 88"/>
                <a:gd name="T1" fmla="*/ 0 h 332"/>
                <a:gd name="T2" fmla="*/ 0 w 88"/>
                <a:gd name="T3" fmla="*/ 0 h 332"/>
                <a:gd name="T4" fmla="*/ 0 w 88"/>
                <a:gd name="T5" fmla="*/ 0 h 332"/>
                <a:gd name="T6" fmla="*/ 0 w 88"/>
                <a:gd name="T7" fmla="*/ 0 h 3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"/>
                <a:gd name="T13" fmla="*/ 0 h 332"/>
                <a:gd name="T14" fmla="*/ 88 w 88"/>
                <a:gd name="T15" fmla="*/ 332 h 3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" h="332">
                  <a:moveTo>
                    <a:pt x="66" y="0"/>
                  </a:moveTo>
                  <a:cubicBezTo>
                    <a:pt x="55" y="17"/>
                    <a:pt x="0" y="71"/>
                    <a:pt x="2" y="104"/>
                  </a:cubicBezTo>
                  <a:cubicBezTo>
                    <a:pt x="4" y="137"/>
                    <a:pt x="68" y="158"/>
                    <a:pt x="78" y="196"/>
                  </a:cubicBezTo>
                  <a:cubicBezTo>
                    <a:pt x="88" y="234"/>
                    <a:pt x="65" y="304"/>
                    <a:pt x="62" y="332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52" name="Freeform 48"/>
            <p:cNvSpPr>
              <a:spLocks/>
            </p:cNvSpPr>
            <p:nvPr/>
          </p:nvSpPr>
          <p:spPr bwMode="auto">
            <a:xfrm rot="797259">
              <a:off x="5873429" y="5097518"/>
              <a:ext cx="160545" cy="398407"/>
            </a:xfrm>
            <a:custGeom>
              <a:avLst/>
              <a:gdLst>
                <a:gd name="T0" fmla="*/ 0 w 224"/>
                <a:gd name="T1" fmla="*/ 0 h 480"/>
                <a:gd name="T2" fmla="*/ 0 w 224"/>
                <a:gd name="T3" fmla="*/ 0 h 480"/>
                <a:gd name="T4" fmla="*/ 0 w 224"/>
                <a:gd name="T5" fmla="*/ 0 h 480"/>
                <a:gd name="T6" fmla="*/ 0 w 224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4"/>
                <a:gd name="T13" fmla="*/ 0 h 480"/>
                <a:gd name="T14" fmla="*/ 224 w 224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4" h="480">
                  <a:moveTo>
                    <a:pt x="112" y="480"/>
                  </a:moveTo>
                  <a:cubicBezTo>
                    <a:pt x="168" y="408"/>
                    <a:pt x="224" y="336"/>
                    <a:pt x="208" y="288"/>
                  </a:cubicBezTo>
                  <a:cubicBezTo>
                    <a:pt x="192" y="240"/>
                    <a:pt x="32" y="240"/>
                    <a:pt x="16" y="192"/>
                  </a:cubicBezTo>
                  <a:cubicBezTo>
                    <a:pt x="0" y="144"/>
                    <a:pt x="56" y="72"/>
                    <a:pt x="112" y="0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53" name="Freeform 49"/>
            <p:cNvSpPr>
              <a:spLocks/>
            </p:cNvSpPr>
            <p:nvPr/>
          </p:nvSpPr>
          <p:spPr bwMode="auto">
            <a:xfrm rot="1031635" flipH="1">
              <a:off x="6392593" y="5216414"/>
              <a:ext cx="72975" cy="319143"/>
            </a:xfrm>
            <a:custGeom>
              <a:avLst/>
              <a:gdLst>
                <a:gd name="T0" fmla="*/ 0 w 88"/>
                <a:gd name="T1" fmla="*/ 0 h 332"/>
                <a:gd name="T2" fmla="*/ 0 w 88"/>
                <a:gd name="T3" fmla="*/ 0 h 332"/>
                <a:gd name="T4" fmla="*/ 0 w 88"/>
                <a:gd name="T5" fmla="*/ 0 h 332"/>
                <a:gd name="T6" fmla="*/ 0 w 88"/>
                <a:gd name="T7" fmla="*/ 0 h 3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8"/>
                <a:gd name="T13" fmla="*/ 0 h 332"/>
                <a:gd name="T14" fmla="*/ 88 w 88"/>
                <a:gd name="T15" fmla="*/ 332 h 3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8" h="332">
                  <a:moveTo>
                    <a:pt x="66" y="0"/>
                  </a:moveTo>
                  <a:cubicBezTo>
                    <a:pt x="55" y="17"/>
                    <a:pt x="0" y="71"/>
                    <a:pt x="2" y="104"/>
                  </a:cubicBezTo>
                  <a:cubicBezTo>
                    <a:pt x="4" y="137"/>
                    <a:pt x="68" y="158"/>
                    <a:pt x="78" y="196"/>
                  </a:cubicBezTo>
                  <a:cubicBezTo>
                    <a:pt x="88" y="234"/>
                    <a:pt x="65" y="304"/>
                    <a:pt x="62" y="332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3" name="Arc 39"/>
            <p:cNvSpPr>
              <a:spLocks/>
            </p:cNvSpPr>
            <p:nvPr/>
          </p:nvSpPr>
          <p:spPr bwMode="auto">
            <a:xfrm>
              <a:off x="4876800" y="5575189"/>
              <a:ext cx="1916113" cy="1714611"/>
            </a:xfrm>
            <a:custGeom>
              <a:avLst/>
              <a:gdLst>
                <a:gd name="T0" fmla="*/ 0 w 19491"/>
                <a:gd name="T1" fmla="*/ 0 h 21600"/>
                <a:gd name="T2" fmla="*/ 0 w 19491"/>
                <a:gd name="T3" fmla="*/ 0 h 21600"/>
                <a:gd name="T4" fmla="*/ 0 w 1949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491"/>
                <a:gd name="T10" fmla="*/ 0 h 21600"/>
                <a:gd name="T11" fmla="*/ 19491 w 1949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91" h="21600" fill="none" extrusionOk="0">
                  <a:moveTo>
                    <a:pt x="0" y="2399"/>
                  </a:moveTo>
                  <a:cubicBezTo>
                    <a:pt x="3059" y="822"/>
                    <a:pt x="6451" y="-1"/>
                    <a:pt x="9894" y="0"/>
                  </a:cubicBezTo>
                  <a:cubicBezTo>
                    <a:pt x="13223" y="0"/>
                    <a:pt x="16508" y="769"/>
                    <a:pt x="19490" y="2249"/>
                  </a:cubicBezTo>
                </a:path>
                <a:path w="19491" h="21600" stroke="0" extrusionOk="0">
                  <a:moveTo>
                    <a:pt x="0" y="2399"/>
                  </a:moveTo>
                  <a:cubicBezTo>
                    <a:pt x="3059" y="822"/>
                    <a:pt x="6451" y="-1"/>
                    <a:pt x="9894" y="0"/>
                  </a:cubicBezTo>
                  <a:cubicBezTo>
                    <a:pt x="13223" y="0"/>
                    <a:pt x="16508" y="769"/>
                    <a:pt x="19490" y="2249"/>
                  </a:cubicBezTo>
                  <a:lnTo>
                    <a:pt x="9894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 type="none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" name="Group 34"/>
          <p:cNvGrpSpPr/>
          <p:nvPr/>
        </p:nvGrpSpPr>
        <p:grpSpPr>
          <a:xfrm>
            <a:off x="7050088" y="3457575"/>
            <a:ext cx="1916112" cy="2860675"/>
            <a:chOff x="7050088" y="4422775"/>
            <a:chExt cx="1916112" cy="2860675"/>
          </a:xfrm>
        </p:grpSpPr>
        <p:sp>
          <p:nvSpPr>
            <p:cNvPr id="5133" name="Freeform 52"/>
            <p:cNvSpPr>
              <a:spLocks/>
            </p:cNvSpPr>
            <p:nvPr/>
          </p:nvSpPr>
          <p:spPr bwMode="auto">
            <a:xfrm>
              <a:off x="7246078" y="5677969"/>
              <a:ext cx="391979" cy="316926"/>
            </a:xfrm>
            <a:custGeom>
              <a:avLst/>
              <a:gdLst>
                <a:gd name="T0" fmla="*/ 0 w 472"/>
                <a:gd name="T1" fmla="*/ 0 h 544"/>
                <a:gd name="T2" fmla="*/ 0 w 472"/>
                <a:gd name="T3" fmla="*/ 0 h 544"/>
                <a:gd name="T4" fmla="*/ 0 w 472"/>
                <a:gd name="T5" fmla="*/ 0 h 544"/>
                <a:gd name="T6" fmla="*/ 0 w 472"/>
                <a:gd name="T7" fmla="*/ 0 h 544"/>
                <a:gd name="T8" fmla="*/ 0 w 472"/>
                <a:gd name="T9" fmla="*/ 0 h 5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2"/>
                <a:gd name="T16" fmla="*/ 0 h 544"/>
                <a:gd name="T17" fmla="*/ 472 w 472"/>
                <a:gd name="T18" fmla="*/ 544 h 5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2" h="544">
                  <a:moveTo>
                    <a:pt x="328" y="544"/>
                  </a:moveTo>
                  <a:cubicBezTo>
                    <a:pt x="204" y="524"/>
                    <a:pt x="80" y="504"/>
                    <a:pt x="40" y="448"/>
                  </a:cubicBezTo>
                  <a:cubicBezTo>
                    <a:pt x="0" y="392"/>
                    <a:pt x="48" y="280"/>
                    <a:pt x="88" y="208"/>
                  </a:cubicBezTo>
                  <a:cubicBezTo>
                    <a:pt x="128" y="136"/>
                    <a:pt x="216" y="32"/>
                    <a:pt x="280" y="16"/>
                  </a:cubicBezTo>
                  <a:cubicBezTo>
                    <a:pt x="344" y="0"/>
                    <a:pt x="408" y="56"/>
                    <a:pt x="472" y="112"/>
                  </a:cubicBezTo>
                </a:path>
              </a:pathLst>
            </a:custGeom>
            <a:noFill/>
            <a:ln w="19050" cap="flat" cmpd="sng">
              <a:solidFill>
                <a:srgbClr val="FF5353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34" name="Freeform 53"/>
            <p:cNvSpPr>
              <a:spLocks/>
            </p:cNvSpPr>
            <p:nvPr/>
          </p:nvSpPr>
          <p:spPr bwMode="auto">
            <a:xfrm>
              <a:off x="7677672" y="5690479"/>
              <a:ext cx="85485" cy="308586"/>
            </a:xfrm>
            <a:custGeom>
              <a:avLst/>
              <a:gdLst>
                <a:gd name="T0" fmla="*/ 0 w 104"/>
                <a:gd name="T1" fmla="*/ 0 h 480"/>
                <a:gd name="T2" fmla="*/ 0 w 104"/>
                <a:gd name="T3" fmla="*/ 0 h 480"/>
                <a:gd name="T4" fmla="*/ 0 w 104"/>
                <a:gd name="T5" fmla="*/ 0 h 480"/>
                <a:gd name="T6" fmla="*/ 0 w 104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"/>
                <a:gd name="T13" fmla="*/ 0 h 480"/>
                <a:gd name="T14" fmla="*/ 104 w 104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" h="480">
                  <a:moveTo>
                    <a:pt x="0" y="0"/>
                  </a:moveTo>
                  <a:cubicBezTo>
                    <a:pt x="44" y="48"/>
                    <a:pt x="88" y="96"/>
                    <a:pt x="96" y="144"/>
                  </a:cubicBezTo>
                  <a:cubicBezTo>
                    <a:pt x="104" y="192"/>
                    <a:pt x="48" y="232"/>
                    <a:pt x="48" y="288"/>
                  </a:cubicBezTo>
                  <a:cubicBezTo>
                    <a:pt x="48" y="344"/>
                    <a:pt x="88" y="448"/>
                    <a:pt x="96" y="480"/>
                  </a:cubicBezTo>
                </a:path>
              </a:pathLst>
            </a:custGeom>
            <a:noFill/>
            <a:ln w="19050" cap="flat" cmpd="sng">
              <a:solidFill>
                <a:srgbClr val="FF5353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35" name="Freeform 54"/>
            <p:cNvSpPr>
              <a:spLocks/>
            </p:cNvSpPr>
            <p:nvPr/>
          </p:nvSpPr>
          <p:spPr bwMode="auto">
            <a:xfrm>
              <a:off x="7802772" y="5630013"/>
              <a:ext cx="446189" cy="337776"/>
            </a:xfrm>
            <a:custGeom>
              <a:avLst/>
              <a:gdLst>
                <a:gd name="T0" fmla="*/ 0 w 536"/>
                <a:gd name="T1" fmla="*/ 0 h 528"/>
                <a:gd name="T2" fmla="*/ 0 w 536"/>
                <a:gd name="T3" fmla="*/ 0 h 528"/>
                <a:gd name="T4" fmla="*/ 0 w 536"/>
                <a:gd name="T5" fmla="*/ 0 h 528"/>
                <a:gd name="T6" fmla="*/ 0 w 536"/>
                <a:gd name="T7" fmla="*/ 0 h 528"/>
                <a:gd name="T8" fmla="*/ 0 w 536"/>
                <a:gd name="T9" fmla="*/ 0 h 528"/>
                <a:gd name="T10" fmla="*/ 0 w 536"/>
                <a:gd name="T11" fmla="*/ 0 h 5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6"/>
                <a:gd name="T19" fmla="*/ 0 h 528"/>
                <a:gd name="T20" fmla="*/ 536 w 536"/>
                <a:gd name="T21" fmla="*/ 528 h 5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6" h="528">
                  <a:moveTo>
                    <a:pt x="176" y="528"/>
                  </a:moveTo>
                  <a:cubicBezTo>
                    <a:pt x="292" y="516"/>
                    <a:pt x="408" y="504"/>
                    <a:pt x="464" y="432"/>
                  </a:cubicBezTo>
                  <a:cubicBezTo>
                    <a:pt x="520" y="360"/>
                    <a:pt x="536" y="168"/>
                    <a:pt x="512" y="96"/>
                  </a:cubicBezTo>
                  <a:cubicBezTo>
                    <a:pt x="488" y="24"/>
                    <a:pt x="400" y="0"/>
                    <a:pt x="320" y="0"/>
                  </a:cubicBezTo>
                  <a:cubicBezTo>
                    <a:pt x="240" y="0"/>
                    <a:pt x="64" y="48"/>
                    <a:pt x="32" y="96"/>
                  </a:cubicBezTo>
                  <a:cubicBezTo>
                    <a:pt x="0" y="144"/>
                    <a:pt x="64" y="216"/>
                    <a:pt x="128" y="288"/>
                  </a:cubicBezTo>
                </a:path>
              </a:pathLst>
            </a:custGeom>
            <a:noFill/>
            <a:ln w="19050" cap="flat" cmpd="sng">
              <a:solidFill>
                <a:srgbClr val="FF5353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36" name="Freeform 55"/>
            <p:cNvSpPr>
              <a:spLocks/>
            </p:cNvSpPr>
            <p:nvPr/>
          </p:nvSpPr>
          <p:spPr bwMode="auto">
            <a:xfrm>
              <a:off x="8309426" y="5669629"/>
              <a:ext cx="423254" cy="298161"/>
            </a:xfrm>
            <a:custGeom>
              <a:avLst/>
              <a:gdLst>
                <a:gd name="T0" fmla="*/ 0 w 512"/>
                <a:gd name="T1" fmla="*/ 0 h 464"/>
                <a:gd name="T2" fmla="*/ 0 w 512"/>
                <a:gd name="T3" fmla="*/ 0 h 464"/>
                <a:gd name="T4" fmla="*/ 0 w 512"/>
                <a:gd name="T5" fmla="*/ 0 h 464"/>
                <a:gd name="T6" fmla="*/ 0 w 512"/>
                <a:gd name="T7" fmla="*/ 0 h 464"/>
                <a:gd name="T8" fmla="*/ 0 w 512"/>
                <a:gd name="T9" fmla="*/ 0 h 464"/>
                <a:gd name="T10" fmla="*/ 0 w 512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2"/>
                <a:gd name="T19" fmla="*/ 0 h 464"/>
                <a:gd name="T20" fmla="*/ 512 w 512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2" h="464">
                  <a:moveTo>
                    <a:pt x="168" y="464"/>
                  </a:moveTo>
                  <a:cubicBezTo>
                    <a:pt x="104" y="404"/>
                    <a:pt x="40" y="344"/>
                    <a:pt x="24" y="272"/>
                  </a:cubicBezTo>
                  <a:cubicBezTo>
                    <a:pt x="8" y="200"/>
                    <a:pt x="0" y="64"/>
                    <a:pt x="72" y="32"/>
                  </a:cubicBezTo>
                  <a:cubicBezTo>
                    <a:pt x="144" y="0"/>
                    <a:pt x="400" y="40"/>
                    <a:pt x="456" y="80"/>
                  </a:cubicBezTo>
                  <a:cubicBezTo>
                    <a:pt x="512" y="120"/>
                    <a:pt x="400" y="216"/>
                    <a:pt x="408" y="272"/>
                  </a:cubicBezTo>
                  <a:cubicBezTo>
                    <a:pt x="416" y="328"/>
                    <a:pt x="460" y="372"/>
                    <a:pt x="504" y="416"/>
                  </a:cubicBezTo>
                </a:path>
              </a:pathLst>
            </a:custGeom>
            <a:noFill/>
            <a:ln w="19050" cap="flat" cmpd="sng">
              <a:solidFill>
                <a:srgbClr val="FF5353"/>
              </a:solidFill>
              <a:prstDash val="solid"/>
              <a:round/>
              <a:headEnd type="none" w="med" len="med"/>
              <a:tailEnd type="arrow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37" name="Freeform 56"/>
            <p:cNvSpPr>
              <a:spLocks/>
            </p:cNvSpPr>
            <p:nvPr/>
          </p:nvSpPr>
          <p:spPr bwMode="auto">
            <a:xfrm>
              <a:off x="7173103" y="4422775"/>
              <a:ext cx="879869" cy="1203068"/>
            </a:xfrm>
            <a:custGeom>
              <a:avLst/>
              <a:gdLst>
                <a:gd name="T0" fmla="*/ 0 w 1060"/>
                <a:gd name="T1" fmla="*/ 0 h 1450"/>
                <a:gd name="T2" fmla="*/ 0 w 1060"/>
                <a:gd name="T3" fmla="*/ 0 h 1450"/>
                <a:gd name="T4" fmla="*/ 0 w 1060"/>
                <a:gd name="T5" fmla="*/ 0 h 1450"/>
                <a:gd name="T6" fmla="*/ 0 w 1060"/>
                <a:gd name="T7" fmla="*/ 1 h 1450"/>
                <a:gd name="T8" fmla="*/ 0 w 1060"/>
                <a:gd name="T9" fmla="*/ 1 h 1450"/>
                <a:gd name="T10" fmla="*/ 0 w 1060"/>
                <a:gd name="T11" fmla="*/ 1 h 1450"/>
                <a:gd name="T12" fmla="*/ 0 w 1060"/>
                <a:gd name="T13" fmla="*/ 1 h 1450"/>
                <a:gd name="T14" fmla="*/ 0 w 1060"/>
                <a:gd name="T15" fmla="*/ 1 h 1450"/>
                <a:gd name="T16" fmla="*/ 0 w 1060"/>
                <a:gd name="T17" fmla="*/ 1 h 1450"/>
                <a:gd name="T18" fmla="*/ 1 w 1060"/>
                <a:gd name="T19" fmla="*/ 0 h 1450"/>
                <a:gd name="T20" fmla="*/ 1 w 1060"/>
                <a:gd name="T21" fmla="*/ 0 h 1450"/>
                <a:gd name="T22" fmla="*/ 1 w 1060"/>
                <a:gd name="T23" fmla="*/ 0 h 14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60"/>
                <a:gd name="T37" fmla="*/ 0 h 1450"/>
                <a:gd name="T38" fmla="*/ 1060 w 1060"/>
                <a:gd name="T39" fmla="*/ 1450 h 14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60" h="1450">
                  <a:moveTo>
                    <a:pt x="0" y="16"/>
                  </a:moveTo>
                  <a:cubicBezTo>
                    <a:pt x="10" y="61"/>
                    <a:pt x="15" y="187"/>
                    <a:pt x="60" y="294"/>
                  </a:cubicBezTo>
                  <a:cubicBezTo>
                    <a:pt x="105" y="401"/>
                    <a:pt x="215" y="545"/>
                    <a:pt x="272" y="658"/>
                  </a:cubicBezTo>
                  <a:cubicBezTo>
                    <a:pt x="329" y="771"/>
                    <a:pt x="378" y="872"/>
                    <a:pt x="400" y="974"/>
                  </a:cubicBezTo>
                  <a:cubicBezTo>
                    <a:pt x="422" y="1076"/>
                    <a:pt x="405" y="1191"/>
                    <a:pt x="404" y="1270"/>
                  </a:cubicBezTo>
                  <a:cubicBezTo>
                    <a:pt x="403" y="1349"/>
                    <a:pt x="381" y="1423"/>
                    <a:pt x="392" y="1450"/>
                  </a:cubicBezTo>
                  <a:lnTo>
                    <a:pt x="468" y="1430"/>
                  </a:lnTo>
                  <a:cubicBezTo>
                    <a:pt x="487" y="1393"/>
                    <a:pt x="475" y="1307"/>
                    <a:pt x="508" y="1226"/>
                  </a:cubicBezTo>
                  <a:cubicBezTo>
                    <a:pt x="541" y="1145"/>
                    <a:pt x="603" y="1041"/>
                    <a:pt x="668" y="942"/>
                  </a:cubicBezTo>
                  <a:cubicBezTo>
                    <a:pt x="733" y="843"/>
                    <a:pt x="844" y="733"/>
                    <a:pt x="900" y="634"/>
                  </a:cubicBezTo>
                  <a:cubicBezTo>
                    <a:pt x="956" y="535"/>
                    <a:pt x="976" y="456"/>
                    <a:pt x="1003" y="350"/>
                  </a:cubicBezTo>
                  <a:cubicBezTo>
                    <a:pt x="1030" y="244"/>
                    <a:pt x="1048" y="73"/>
                    <a:pt x="1060" y="0"/>
                  </a:cubicBezTo>
                </a:path>
              </a:pathLst>
            </a:custGeom>
            <a:gradFill rotWithShape="1">
              <a:gsLst>
                <a:gs pos="0">
                  <a:srgbClr val="FFFF66"/>
                </a:gs>
                <a:gs pos="50000">
                  <a:srgbClr val="FF0000"/>
                </a:gs>
                <a:gs pos="100000">
                  <a:srgbClr val="FFFF66"/>
                </a:gs>
              </a:gsLst>
              <a:lin ang="5400000" scaled="1"/>
            </a:gradFill>
            <a:ln w="1587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38" name="Freeform 57"/>
            <p:cNvSpPr>
              <a:spLocks/>
            </p:cNvSpPr>
            <p:nvPr/>
          </p:nvSpPr>
          <p:spPr bwMode="auto">
            <a:xfrm>
              <a:off x="7821537" y="4939865"/>
              <a:ext cx="698474" cy="663043"/>
            </a:xfrm>
            <a:custGeom>
              <a:avLst/>
              <a:gdLst>
                <a:gd name="T0" fmla="*/ 0 w 843"/>
                <a:gd name="T1" fmla="*/ 0 h 798"/>
                <a:gd name="T2" fmla="*/ 0 w 843"/>
                <a:gd name="T3" fmla="*/ 0 h 798"/>
                <a:gd name="T4" fmla="*/ 0 w 843"/>
                <a:gd name="T5" fmla="*/ 0 h 798"/>
                <a:gd name="T6" fmla="*/ 0 w 843"/>
                <a:gd name="T7" fmla="*/ 0 h 798"/>
                <a:gd name="T8" fmla="*/ 0 w 843"/>
                <a:gd name="T9" fmla="*/ 0 h 798"/>
                <a:gd name="T10" fmla="*/ 0 w 843"/>
                <a:gd name="T11" fmla="*/ 0 h 798"/>
                <a:gd name="T12" fmla="*/ 0 w 843"/>
                <a:gd name="T13" fmla="*/ 0 h 798"/>
                <a:gd name="T14" fmla="*/ 0 w 843"/>
                <a:gd name="T15" fmla="*/ 0 h 798"/>
                <a:gd name="T16" fmla="*/ 0 w 843"/>
                <a:gd name="T17" fmla="*/ 0 h 798"/>
                <a:gd name="T18" fmla="*/ 0 w 843"/>
                <a:gd name="T19" fmla="*/ 0 h 798"/>
                <a:gd name="T20" fmla="*/ 0 w 843"/>
                <a:gd name="T21" fmla="*/ 0 h 798"/>
                <a:gd name="T22" fmla="*/ 0 w 843"/>
                <a:gd name="T23" fmla="*/ 0 h 798"/>
                <a:gd name="T24" fmla="*/ 0 w 843"/>
                <a:gd name="T25" fmla="*/ 0 h 798"/>
                <a:gd name="T26" fmla="*/ 0 w 843"/>
                <a:gd name="T27" fmla="*/ 0 h 798"/>
                <a:gd name="T28" fmla="*/ 0 w 843"/>
                <a:gd name="T29" fmla="*/ 0 h 798"/>
                <a:gd name="T30" fmla="*/ 0 w 843"/>
                <a:gd name="T31" fmla="*/ 0 h 798"/>
                <a:gd name="T32" fmla="*/ 0 w 843"/>
                <a:gd name="T33" fmla="*/ 0 h 798"/>
                <a:gd name="T34" fmla="*/ 0 w 843"/>
                <a:gd name="T35" fmla="*/ 0 h 79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43"/>
                <a:gd name="T55" fmla="*/ 0 h 798"/>
                <a:gd name="T56" fmla="*/ 843 w 843"/>
                <a:gd name="T57" fmla="*/ 798 h 79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43" h="798">
                  <a:moveTo>
                    <a:pt x="44" y="766"/>
                  </a:moveTo>
                  <a:cubicBezTo>
                    <a:pt x="20" y="726"/>
                    <a:pt x="0" y="639"/>
                    <a:pt x="0" y="542"/>
                  </a:cubicBezTo>
                  <a:cubicBezTo>
                    <a:pt x="0" y="445"/>
                    <a:pt x="1" y="268"/>
                    <a:pt x="44" y="182"/>
                  </a:cubicBezTo>
                  <a:cubicBezTo>
                    <a:pt x="87" y="96"/>
                    <a:pt x="177" y="52"/>
                    <a:pt x="256" y="26"/>
                  </a:cubicBezTo>
                  <a:cubicBezTo>
                    <a:pt x="335" y="0"/>
                    <a:pt x="435" y="2"/>
                    <a:pt x="516" y="26"/>
                  </a:cubicBezTo>
                  <a:cubicBezTo>
                    <a:pt x="597" y="50"/>
                    <a:pt x="687" y="105"/>
                    <a:pt x="740" y="170"/>
                  </a:cubicBezTo>
                  <a:cubicBezTo>
                    <a:pt x="793" y="235"/>
                    <a:pt x="821" y="339"/>
                    <a:pt x="832" y="418"/>
                  </a:cubicBezTo>
                  <a:cubicBezTo>
                    <a:pt x="843" y="497"/>
                    <a:pt x="819" y="583"/>
                    <a:pt x="804" y="646"/>
                  </a:cubicBezTo>
                  <a:cubicBezTo>
                    <a:pt x="789" y="709"/>
                    <a:pt x="769" y="775"/>
                    <a:pt x="744" y="798"/>
                  </a:cubicBezTo>
                  <a:lnTo>
                    <a:pt x="656" y="786"/>
                  </a:lnTo>
                  <a:cubicBezTo>
                    <a:pt x="649" y="748"/>
                    <a:pt x="701" y="651"/>
                    <a:pt x="704" y="570"/>
                  </a:cubicBezTo>
                  <a:cubicBezTo>
                    <a:pt x="707" y="489"/>
                    <a:pt x="709" y="371"/>
                    <a:pt x="672" y="302"/>
                  </a:cubicBezTo>
                  <a:cubicBezTo>
                    <a:pt x="635" y="233"/>
                    <a:pt x="550" y="181"/>
                    <a:pt x="480" y="158"/>
                  </a:cubicBezTo>
                  <a:cubicBezTo>
                    <a:pt x="410" y="135"/>
                    <a:pt x="314" y="133"/>
                    <a:pt x="252" y="162"/>
                  </a:cubicBezTo>
                  <a:cubicBezTo>
                    <a:pt x="190" y="191"/>
                    <a:pt x="134" y="271"/>
                    <a:pt x="108" y="334"/>
                  </a:cubicBezTo>
                  <a:cubicBezTo>
                    <a:pt x="82" y="397"/>
                    <a:pt x="90" y="471"/>
                    <a:pt x="96" y="542"/>
                  </a:cubicBezTo>
                  <a:cubicBezTo>
                    <a:pt x="102" y="613"/>
                    <a:pt x="153" y="721"/>
                    <a:pt x="144" y="758"/>
                  </a:cubicBezTo>
                  <a:lnTo>
                    <a:pt x="44" y="766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39" name="AutoShape 58"/>
            <p:cNvSpPr>
              <a:spLocks noChangeArrowheads="1"/>
            </p:cNvSpPr>
            <p:nvPr/>
          </p:nvSpPr>
          <p:spPr bwMode="auto">
            <a:xfrm rot="18341427">
              <a:off x="7713113" y="4973226"/>
              <a:ext cx="358627" cy="85485"/>
            </a:xfrm>
            <a:prstGeom prst="irregularSeal1">
              <a:avLst/>
            </a:prstGeom>
            <a:solidFill>
              <a:srgbClr val="00FF00"/>
            </a:solidFill>
            <a:ln w="12700">
              <a:solidFill>
                <a:srgbClr val="92D050"/>
              </a:solidFill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0" name="Line 59"/>
            <p:cNvSpPr>
              <a:spLocks noChangeShapeType="1"/>
            </p:cNvSpPr>
            <p:nvPr/>
          </p:nvSpPr>
          <p:spPr bwMode="auto">
            <a:xfrm flipV="1">
              <a:off x="8207261" y="4785572"/>
              <a:ext cx="118845" cy="51917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1" name="Freeform 60"/>
            <p:cNvSpPr>
              <a:spLocks/>
            </p:cNvSpPr>
            <p:nvPr/>
          </p:nvSpPr>
          <p:spPr bwMode="auto">
            <a:xfrm>
              <a:off x="8032121" y="4514517"/>
              <a:ext cx="227265" cy="383647"/>
            </a:xfrm>
            <a:custGeom>
              <a:avLst/>
              <a:gdLst>
                <a:gd name="T0" fmla="*/ 0 w 274"/>
                <a:gd name="T1" fmla="*/ 0 h 463"/>
                <a:gd name="T2" fmla="*/ 0 w 274"/>
                <a:gd name="T3" fmla="*/ 0 h 463"/>
                <a:gd name="T4" fmla="*/ 0 w 274"/>
                <a:gd name="T5" fmla="*/ 0 h 463"/>
                <a:gd name="T6" fmla="*/ 0 w 274"/>
                <a:gd name="T7" fmla="*/ 0 h 463"/>
                <a:gd name="T8" fmla="*/ 0 w 274"/>
                <a:gd name="T9" fmla="*/ 0 h 463"/>
                <a:gd name="T10" fmla="*/ 0 w 274"/>
                <a:gd name="T11" fmla="*/ 0 h 4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4"/>
                <a:gd name="T19" fmla="*/ 0 h 463"/>
                <a:gd name="T20" fmla="*/ 274 w 274"/>
                <a:gd name="T21" fmla="*/ 463 h 4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4" h="463">
                  <a:moveTo>
                    <a:pt x="0" y="463"/>
                  </a:moveTo>
                  <a:cubicBezTo>
                    <a:pt x="11" y="445"/>
                    <a:pt x="58" y="383"/>
                    <a:pt x="68" y="352"/>
                  </a:cubicBezTo>
                  <a:cubicBezTo>
                    <a:pt x="78" y="320"/>
                    <a:pt x="52" y="295"/>
                    <a:pt x="62" y="275"/>
                  </a:cubicBezTo>
                  <a:cubicBezTo>
                    <a:pt x="71" y="254"/>
                    <a:pt x="112" y="255"/>
                    <a:pt x="125" y="227"/>
                  </a:cubicBezTo>
                  <a:cubicBezTo>
                    <a:pt x="138" y="199"/>
                    <a:pt x="117" y="146"/>
                    <a:pt x="142" y="108"/>
                  </a:cubicBezTo>
                  <a:cubicBezTo>
                    <a:pt x="167" y="70"/>
                    <a:pt x="247" y="22"/>
                    <a:pt x="274" y="0"/>
                  </a:cubicBezTo>
                </a:path>
              </a:pathLst>
            </a:custGeom>
            <a:noFill/>
            <a:ln w="19050" cap="flat" cmpd="sng">
              <a:solidFill>
                <a:srgbClr val="00CC00"/>
              </a:solidFill>
              <a:prstDash val="solid"/>
              <a:round/>
              <a:headEnd type="none" w="med" len="med"/>
              <a:tailEnd type="arrow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42" name="Freeform 61"/>
            <p:cNvSpPr>
              <a:spLocks/>
            </p:cNvSpPr>
            <p:nvPr/>
          </p:nvSpPr>
          <p:spPr bwMode="auto">
            <a:xfrm>
              <a:off x="7671417" y="5177560"/>
              <a:ext cx="123015" cy="279395"/>
            </a:xfrm>
            <a:custGeom>
              <a:avLst/>
              <a:gdLst>
                <a:gd name="T0" fmla="*/ 0 w 196"/>
                <a:gd name="T1" fmla="*/ 0 h 366"/>
                <a:gd name="T2" fmla="*/ 0 w 196"/>
                <a:gd name="T3" fmla="*/ 0 h 366"/>
                <a:gd name="T4" fmla="*/ 0 w 196"/>
                <a:gd name="T5" fmla="*/ 0 h 366"/>
                <a:gd name="T6" fmla="*/ 0 w 196"/>
                <a:gd name="T7" fmla="*/ 0 h 366"/>
                <a:gd name="T8" fmla="*/ 0 w 196"/>
                <a:gd name="T9" fmla="*/ 0 h 366"/>
                <a:gd name="T10" fmla="*/ 0 w 196"/>
                <a:gd name="T11" fmla="*/ 0 h 3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6"/>
                <a:gd name="T19" fmla="*/ 0 h 366"/>
                <a:gd name="T20" fmla="*/ 196 w 196"/>
                <a:gd name="T21" fmla="*/ 366 h 3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6" h="366">
                  <a:moveTo>
                    <a:pt x="196" y="0"/>
                  </a:moveTo>
                  <a:cubicBezTo>
                    <a:pt x="185" y="10"/>
                    <a:pt x="137" y="35"/>
                    <a:pt x="128" y="58"/>
                  </a:cubicBezTo>
                  <a:cubicBezTo>
                    <a:pt x="119" y="81"/>
                    <a:pt x="152" y="120"/>
                    <a:pt x="141" y="139"/>
                  </a:cubicBezTo>
                  <a:cubicBezTo>
                    <a:pt x="130" y="158"/>
                    <a:pt x="76" y="149"/>
                    <a:pt x="64" y="170"/>
                  </a:cubicBezTo>
                  <a:cubicBezTo>
                    <a:pt x="52" y="191"/>
                    <a:pt x="80" y="231"/>
                    <a:pt x="69" y="264"/>
                  </a:cubicBezTo>
                  <a:cubicBezTo>
                    <a:pt x="58" y="297"/>
                    <a:pt x="14" y="345"/>
                    <a:pt x="0" y="366"/>
                  </a:cubicBezTo>
                </a:path>
              </a:pathLst>
            </a:custGeom>
            <a:noFill/>
            <a:ln w="19050" cap="flat" cmpd="sng">
              <a:solidFill>
                <a:srgbClr val="00CC00"/>
              </a:solidFill>
              <a:prstDash val="solid"/>
              <a:round/>
              <a:headEnd type="none" w="med" len="med"/>
              <a:tailEnd type="arrow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32" name="Arc 51"/>
            <p:cNvSpPr>
              <a:spLocks/>
            </p:cNvSpPr>
            <p:nvPr/>
          </p:nvSpPr>
          <p:spPr bwMode="auto">
            <a:xfrm>
              <a:off x="7050088" y="5569547"/>
              <a:ext cx="1916112" cy="1713903"/>
            </a:xfrm>
            <a:custGeom>
              <a:avLst/>
              <a:gdLst>
                <a:gd name="T0" fmla="*/ 0 w 19491"/>
                <a:gd name="T1" fmla="*/ 0 h 21600"/>
                <a:gd name="T2" fmla="*/ 0 w 19491"/>
                <a:gd name="T3" fmla="*/ 0 h 21600"/>
                <a:gd name="T4" fmla="*/ 0 w 19491"/>
                <a:gd name="T5" fmla="*/ 0 h 21600"/>
                <a:gd name="T6" fmla="*/ 0 60000 65536"/>
                <a:gd name="T7" fmla="*/ 0 60000 65536"/>
                <a:gd name="T8" fmla="*/ 0 60000 65536"/>
                <a:gd name="T9" fmla="*/ 0 w 19491"/>
                <a:gd name="T10" fmla="*/ 0 h 21600"/>
                <a:gd name="T11" fmla="*/ 19491 w 1949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91" h="21600" fill="none" extrusionOk="0">
                  <a:moveTo>
                    <a:pt x="0" y="2399"/>
                  </a:moveTo>
                  <a:cubicBezTo>
                    <a:pt x="3059" y="822"/>
                    <a:pt x="6451" y="-1"/>
                    <a:pt x="9894" y="0"/>
                  </a:cubicBezTo>
                  <a:cubicBezTo>
                    <a:pt x="13223" y="0"/>
                    <a:pt x="16508" y="769"/>
                    <a:pt x="19490" y="2249"/>
                  </a:cubicBezTo>
                </a:path>
                <a:path w="19491" h="21600" stroke="0" extrusionOk="0">
                  <a:moveTo>
                    <a:pt x="0" y="2399"/>
                  </a:moveTo>
                  <a:cubicBezTo>
                    <a:pt x="3059" y="822"/>
                    <a:pt x="6451" y="-1"/>
                    <a:pt x="9894" y="0"/>
                  </a:cubicBezTo>
                  <a:cubicBezTo>
                    <a:pt x="13223" y="0"/>
                    <a:pt x="16508" y="769"/>
                    <a:pt x="19490" y="2249"/>
                  </a:cubicBezTo>
                  <a:lnTo>
                    <a:pt x="9894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 type="none" w="med" len="lg"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6146800" y="990600"/>
            <a:ext cx="2844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buSzPct val="115000"/>
            </a:pPr>
            <a:r>
              <a:rPr lang="en-US" sz="2000" i="0" dirty="0" smtClean="0">
                <a:solidFill>
                  <a:srgbClr val="FFFFCC"/>
                </a:solidFill>
                <a:latin typeface="+mn-lt"/>
              </a:rPr>
              <a:t>Once we have a ~10</a:t>
            </a:r>
            <a:r>
              <a:rPr lang="en-US" i="0" baseline="28000" dirty="0" smtClean="0">
                <a:solidFill>
                  <a:srgbClr val="FFFFCC"/>
                </a:solidFill>
                <a:latin typeface="+mn-lt"/>
              </a:rPr>
              <a:t>6</a:t>
            </a:r>
            <a:r>
              <a:rPr lang="en-US" sz="2000" i="0" dirty="0" smtClean="0">
                <a:solidFill>
                  <a:srgbClr val="FFFFCC"/>
                </a:solidFill>
                <a:latin typeface="+mn-lt"/>
              </a:rPr>
              <a:t> K corona, we still don’t know if Parker’s (1958) theory for </a:t>
            </a:r>
            <a:r>
              <a:rPr lang="en-US" sz="2000" b="1" i="0" dirty="0" smtClean="0">
                <a:solidFill>
                  <a:srgbClr val="FF7C80"/>
                </a:solidFill>
                <a:latin typeface="+mn-lt"/>
              </a:rPr>
              <a:t>gas-pressure acceleration</a:t>
            </a:r>
            <a:r>
              <a:rPr lang="en-US" sz="2000" i="0" dirty="0" smtClean="0">
                <a:solidFill>
                  <a:srgbClr val="FFFFCC"/>
                </a:solidFill>
                <a:latin typeface="+mn-lt"/>
              </a:rPr>
              <a:t> is sufficient for driving the solar wind.</a:t>
            </a:r>
            <a:endParaRPr lang="en-US" sz="2000" i="0" dirty="0">
              <a:solidFill>
                <a:srgbClr val="FFFFCC"/>
              </a:solidFill>
              <a:latin typeface="+mn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7200" y="5257800"/>
            <a:ext cx="7924800" cy="677108"/>
            <a:chOff x="457200" y="5257800"/>
            <a:chExt cx="7924800" cy="677108"/>
          </a:xfrm>
        </p:grpSpPr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5715000" y="5257800"/>
              <a:ext cx="266700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5000"/>
                </a:spcBef>
                <a:buSzPct val="115000"/>
              </a:pPr>
              <a:r>
                <a:rPr lang="en-US" sz="2000" i="0" dirty="0">
                  <a:solidFill>
                    <a:srgbClr val="FFFFCC"/>
                  </a:solidFill>
                  <a:latin typeface="+mn-lt"/>
                </a:rPr>
                <a:t>Roberts (2010) says </a:t>
              </a:r>
              <a:r>
                <a:rPr lang="en-US" sz="2000" i="0" dirty="0" smtClean="0">
                  <a:solidFill>
                    <a:srgbClr val="FFFFCC"/>
                  </a:solidFill>
                  <a:latin typeface="+mn-lt"/>
                </a:rPr>
                <a:t>neither idea works !?</a:t>
              </a:r>
              <a:endParaRPr lang="en-US" sz="2000" i="0" dirty="0">
                <a:solidFill>
                  <a:srgbClr val="FFFFCC"/>
                </a:solidFill>
                <a:latin typeface="+mn-lt"/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457200" y="5257800"/>
              <a:ext cx="434340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5000"/>
                </a:lnSpc>
                <a:spcBef>
                  <a:spcPct val="55000"/>
                </a:spcBef>
                <a:buSzPct val="115000"/>
              </a:pPr>
              <a:r>
                <a:rPr lang="en-US" sz="2000" i="0" dirty="0">
                  <a:solidFill>
                    <a:srgbClr val="FFFFCC"/>
                  </a:solidFill>
                  <a:latin typeface="+mn-lt"/>
                </a:rPr>
                <a:t>Cranmer &amp; van </a:t>
              </a:r>
              <a:r>
                <a:rPr lang="en-US" sz="2000" i="0">
                  <a:solidFill>
                    <a:srgbClr val="FFFFCC"/>
                  </a:solidFill>
                  <a:latin typeface="+mn-lt"/>
                </a:rPr>
                <a:t>Ballegooijen</a:t>
              </a:r>
              <a:r>
                <a:rPr lang="en-US" sz="2000" i="0" dirty="0">
                  <a:solidFill>
                    <a:srgbClr val="FFFFCC"/>
                  </a:solidFill>
                  <a:latin typeface="+mn-lt"/>
                </a:rPr>
                <a:t> (2010) say </a:t>
              </a:r>
              <a:r>
                <a:rPr lang="en-US" sz="2000" i="0" dirty="0" smtClean="0">
                  <a:solidFill>
                    <a:srgbClr val="FFFFCC"/>
                  </a:solidFill>
                  <a:latin typeface="+mn-lt"/>
                </a:rPr>
                <a:t>reconn./loop-opening </a:t>
              </a:r>
              <a:r>
                <a:rPr lang="en-US" sz="2000" i="0" dirty="0">
                  <a:solidFill>
                    <a:srgbClr val="FFFFCC"/>
                  </a:solidFill>
                  <a:latin typeface="+mn-lt"/>
                </a:rPr>
                <a:t>doesn’t work.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Magnetic reconnection</a:t>
            </a:r>
          </a:p>
        </p:txBody>
      </p:sp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76199" y="787400"/>
            <a:ext cx="87804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69863" indent="-169863">
              <a:spcBef>
                <a:spcPct val="40000"/>
              </a:spcBef>
              <a:buSzPct val="115000"/>
              <a:buFont typeface="Arial" pitchFamily="34" charset="0"/>
              <a:buChar char="•"/>
              <a:defRPr/>
            </a:pPr>
            <a:r>
              <a:rPr lang="en-US" sz="2000" i="0" dirty="0" smtClean="0">
                <a:solidFill>
                  <a:srgbClr val="FFFFCC"/>
                </a:solidFill>
              </a:rPr>
              <a:t>Popular alternative to waves/turbulence:  if convective churning is </a:t>
            </a:r>
            <a:r>
              <a:rPr lang="en-US" sz="2000" b="1" i="0" dirty="0" smtClean="0">
                <a:solidFill>
                  <a:srgbClr val="84CEFC"/>
                </a:solidFill>
              </a:rPr>
              <a:t>slow,</a:t>
            </a:r>
            <a:r>
              <a:rPr lang="en-US" sz="2000" i="0" dirty="0" smtClean="0">
                <a:solidFill>
                  <a:srgbClr val="FFFFCC"/>
                </a:solidFill>
              </a:rPr>
              <a:t> then the magnetic field twists &amp; braids, slowly building up energy, until it “breaks!” </a:t>
            </a:r>
            <a:endParaRPr lang="en-US" sz="2000" i="0" dirty="0">
              <a:solidFill>
                <a:srgbClr val="FFFFCC"/>
              </a:solidFill>
            </a:endParaRPr>
          </a:p>
        </p:txBody>
      </p:sp>
      <p:pic>
        <p:nvPicPr>
          <p:cNvPr id="3" name="cranmer_movie_aia_mons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1600200"/>
            <a:ext cx="3231535" cy="4653746"/>
          </a:xfrm>
          <a:prstGeom prst="rect">
            <a:avLst/>
          </a:prstGeom>
        </p:spPr>
      </p:pic>
      <p:pic>
        <p:nvPicPr>
          <p:cNvPr id="2052" name="Picture 4" descr="https://www.cfa.harvard.edu/~scranmer/Preprints/2ribbon_dessin2D_small.gif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"/>
          <a:stretch/>
        </p:blipFill>
        <p:spPr bwMode="auto">
          <a:xfrm>
            <a:off x="114300" y="2362200"/>
            <a:ext cx="5524500" cy="34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6199" y="1600200"/>
            <a:ext cx="51816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>
              <a:spcBef>
                <a:spcPct val="40000"/>
              </a:spcBef>
              <a:buSzPct val="115000"/>
              <a:buFont typeface="Arial" pitchFamily="34" charset="0"/>
              <a:buChar char="•"/>
              <a:defRPr/>
            </a:pPr>
            <a:r>
              <a:rPr lang="en-US" sz="2000" i="0" dirty="0" smtClean="0">
                <a:solidFill>
                  <a:srgbClr val="FFFFCC"/>
                </a:solidFill>
              </a:rPr>
              <a:t>Flares, jets, &amp; coronal mass ejections (CMEs) drive much of the variability seen at 1 AU.</a:t>
            </a:r>
            <a:endParaRPr lang="en-US" sz="2000" i="0" dirty="0">
              <a:solidFill>
                <a:srgbClr val="FFFF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757446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>
                <a:solidFill>
                  <a:srgbClr val="FFFFCC"/>
                </a:solidFill>
              </a:rPr>
              <a:t>K.-L. Klein &amp; E. Pariat</a:t>
            </a:r>
            <a:endParaRPr lang="en-US" sz="1600" i="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i="1" kern="0" dirty="0" smtClean="0">
                <a:solidFill>
                  <a:schemeClr val="bg1"/>
                </a:solidFill>
                <a:latin typeface="Times New Roman"/>
                <a:ea typeface="+mj-ea"/>
                <a:cs typeface="+mj-cs"/>
              </a:rPr>
              <a:t>Turbulence-driven solar wind models</a:t>
            </a:r>
            <a:endParaRPr lang="en-US" sz="32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367" name="Picture 8" descr="zpaper_ulysses_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6600" y="903288"/>
            <a:ext cx="44196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5342356" y="3676650"/>
            <a:ext cx="1363244" cy="466725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anchor="ctr">
            <a:spAutoFit/>
          </a:bodyPr>
          <a:lstStyle/>
          <a:p>
            <a:pPr algn="l">
              <a:spcBef>
                <a:spcPct val="5000"/>
              </a:spcBef>
            </a:pPr>
            <a:r>
              <a:rPr lang="en-US" sz="1200" i="0" dirty="0">
                <a:latin typeface="+mj-lt"/>
              </a:rPr>
              <a:t>Goldstein et al.</a:t>
            </a:r>
          </a:p>
          <a:p>
            <a:pPr algn="l">
              <a:spcBef>
                <a:spcPct val="5000"/>
              </a:spcBef>
            </a:pPr>
            <a:r>
              <a:rPr lang="en-US" sz="1200" i="0" dirty="0">
                <a:latin typeface="+mj-lt"/>
              </a:rPr>
              <a:t>(1996)</a:t>
            </a:r>
            <a:endParaRPr lang="en-US" sz="1200" dirty="0">
              <a:latin typeface="+mj-lt"/>
            </a:endParaRP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5342356" y="2533650"/>
            <a:ext cx="975532" cy="4572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med" len="lg"/>
          </a:ln>
        </p:spPr>
        <p:txBody>
          <a:bodyPr anchor="ctr">
            <a:spAutoFit/>
          </a:bodyPr>
          <a:lstStyle/>
          <a:p>
            <a:pPr algn="l">
              <a:spcBef>
                <a:spcPct val="5000"/>
              </a:spcBef>
            </a:pPr>
            <a:r>
              <a:rPr lang="en-US" sz="1200" dirty="0">
                <a:latin typeface="+mj-lt"/>
              </a:rPr>
              <a:t>Ulysses</a:t>
            </a:r>
            <a:r>
              <a:rPr lang="en-US" sz="1200" i="0" dirty="0">
                <a:latin typeface="+mj-lt"/>
              </a:rPr>
              <a:t> SWOOPS</a:t>
            </a:r>
            <a:endParaRPr lang="en-US" sz="1200" dirty="0">
              <a:latin typeface="+mj-lt"/>
            </a:endParaRPr>
          </a:p>
        </p:txBody>
      </p:sp>
      <p:pic>
        <p:nvPicPr>
          <p:cNvPr id="15364" name="Picture 11" descr="fig10a_harvey"/>
          <p:cNvPicPr>
            <a:picLocks noChangeAspect="1" noChangeArrowheads="1"/>
          </p:cNvPicPr>
          <p:nvPr/>
        </p:nvPicPr>
        <p:blipFill>
          <a:blip r:embed="rId3" cstate="print">
            <a:lum bright="-14000" contrast="6000"/>
          </a:blip>
          <a:srcRect/>
          <a:stretch>
            <a:fillRect/>
          </a:stretch>
        </p:blipFill>
        <p:spPr bwMode="auto">
          <a:xfrm>
            <a:off x="7581900" y="2642486"/>
            <a:ext cx="1562100" cy="119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28575" y="851719"/>
            <a:ext cx="4352925" cy="518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0">
            <a:spAutoFit/>
          </a:bodyPr>
          <a:lstStyle/>
          <a:p>
            <a:pPr marL="169863" lvl="0" indent="-169863">
              <a:lnSpc>
                <a:spcPct val="95000"/>
              </a:lnSpc>
              <a:spcBef>
                <a:spcPts val="7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  <a:latin typeface="Times New Roman"/>
              </a:rPr>
              <a:t>Cranmer et al. (2007) computed self-consistent solutions of waves &amp; background one-fluid plasma state along various flux </a:t>
            </a:r>
            <a:r>
              <a:rPr lang="en-US" sz="2000" i="0" smtClean="0">
                <a:solidFill>
                  <a:srgbClr val="FFFFCC"/>
                </a:solidFill>
                <a:latin typeface="Times New Roman"/>
              </a:rPr>
              <a:t>tubes.</a:t>
            </a:r>
          </a:p>
          <a:p>
            <a:pPr marL="169863" indent="-169863">
              <a:lnSpc>
                <a:spcPct val="95000"/>
              </a:lnSpc>
              <a:spcBef>
                <a:spcPts val="7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See also Suzuki &amp; Inutsuka (2006), Verdini et al. (2010), Chandran et al. (2011), van der Holst et al. (2013).</a:t>
            </a:r>
            <a:endParaRPr lang="en-US" sz="2000" i="0" dirty="0" smtClean="0">
              <a:solidFill>
                <a:srgbClr val="FFFFCC"/>
              </a:solidFill>
              <a:latin typeface="Times New Roman"/>
            </a:endParaRPr>
          </a:p>
          <a:p>
            <a:pPr marL="169863" lvl="0" indent="-169863">
              <a:lnSpc>
                <a:spcPct val="95000"/>
              </a:lnSpc>
              <a:spcBef>
                <a:spcPts val="7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b="1" i="0" dirty="0" smtClean="0">
                <a:solidFill>
                  <a:srgbClr val="50C1FA"/>
                </a:solidFill>
                <a:latin typeface="Times New Roman"/>
              </a:rPr>
              <a:t>Only free parameters:</a:t>
            </a:r>
            <a:r>
              <a:rPr lang="en-US" sz="2000" b="1" i="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000" i="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000" i="0" dirty="0" smtClean="0">
                <a:solidFill>
                  <a:srgbClr val="FFFFCC"/>
                </a:solidFill>
                <a:latin typeface="Times New Roman"/>
              </a:rPr>
              <a:t>waves at photosphere &amp; radial magnetic field.</a:t>
            </a:r>
            <a:endParaRPr lang="en-US" sz="2000" i="0" dirty="0" smtClean="0">
              <a:solidFill>
                <a:srgbClr val="FFFFCC"/>
              </a:solidFill>
              <a:latin typeface="+mj-lt"/>
            </a:endParaRPr>
          </a:p>
          <a:p>
            <a:pPr marL="169863" indent="-169863" algn="l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  <a:latin typeface="+mj-lt"/>
              </a:rPr>
              <a:t>Coronal </a:t>
            </a:r>
            <a:r>
              <a:rPr lang="en-US" sz="2000" i="0" dirty="0">
                <a:solidFill>
                  <a:srgbClr val="FFFFCC"/>
                </a:solidFill>
                <a:latin typeface="+mj-lt"/>
              </a:rPr>
              <a:t>heating </a:t>
            </a:r>
            <a:r>
              <a:rPr lang="en-US" sz="2000" i="0" dirty="0" smtClean="0">
                <a:solidFill>
                  <a:srgbClr val="FFFFCC"/>
                </a:solidFill>
                <a:latin typeface="+mj-lt"/>
              </a:rPr>
              <a:t>occurs “naturally” with </a:t>
            </a:r>
            <a:r>
              <a:rPr lang="en-US" sz="2000" i="1" dirty="0" smtClean="0">
                <a:solidFill>
                  <a:srgbClr val="FFFFCC"/>
                </a:solidFill>
                <a:latin typeface="+mj-lt"/>
              </a:rPr>
              <a:t>T</a:t>
            </a:r>
            <a:r>
              <a:rPr lang="en-US" i="0" baseline="-22000" dirty="0" smtClean="0">
                <a:solidFill>
                  <a:srgbClr val="FFFFCC"/>
                </a:solidFill>
                <a:latin typeface="+mj-lt"/>
              </a:rPr>
              <a:t>max</a:t>
            </a:r>
            <a:r>
              <a:rPr lang="en-US" sz="2000" i="0" dirty="0" smtClean="0">
                <a:solidFill>
                  <a:srgbClr val="FFFFCC"/>
                </a:solidFill>
                <a:latin typeface="+mj-lt"/>
              </a:rPr>
              <a:t> </a:t>
            </a:r>
            <a:r>
              <a:rPr lang="en-US" sz="2000" i="0" dirty="0">
                <a:solidFill>
                  <a:srgbClr val="FFFFCC"/>
                </a:solidFill>
                <a:latin typeface="+mj-lt"/>
              </a:rPr>
              <a:t>~ 1–2 MK.</a:t>
            </a:r>
          </a:p>
          <a:p>
            <a:pPr marL="169863" indent="-169863" algn="l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  <a:latin typeface="+mj-lt"/>
              </a:rPr>
              <a:t>Varying radial dependence of field strength  (</a:t>
            </a:r>
            <a:r>
              <a:rPr lang="en-US" sz="2000" i="1" dirty="0">
                <a:solidFill>
                  <a:srgbClr val="FFFFCC"/>
                </a:solidFill>
                <a:latin typeface="+mj-lt"/>
              </a:rPr>
              <a:t>B</a:t>
            </a:r>
            <a:r>
              <a:rPr lang="en-US" i="0" baseline="-24000" dirty="0">
                <a:solidFill>
                  <a:srgbClr val="FFFFCC"/>
                </a:solidFill>
                <a:latin typeface="+mj-lt"/>
              </a:rPr>
              <a:t>r</a:t>
            </a:r>
            <a:r>
              <a:rPr lang="en-US" sz="2000" i="0" dirty="0">
                <a:solidFill>
                  <a:srgbClr val="FFFFCC"/>
                </a:solidFill>
                <a:latin typeface="+mj-lt"/>
              </a:rPr>
              <a:t> ~ </a:t>
            </a:r>
            <a:r>
              <a:rPr lang="en-US" sz="2000" i="1" dirty="0">
                <a:solidFill>
                  <a:srgbClr val="FFFFCC"/>
                </a:solidFill>
                <a:latin typeface="+mj-lt"/>
              </a:rPr>
              <a:t>A</a:t>
            </a:r>
            <a:r>
              <a:rPr lang="en-US" i="0" baseline="26000" dirty="0">
                <a:solidFill>
                  <a:srgbClr val="FFFFCC"/>
                </a:solidFill>
                <a:latin typeface="+mj-lt"/>
              </a:rPr>
              <a:t>–1</a:t>
            </a:r>
            <a:r>
              <a:rPr lang="en-US" sz="2000" i="0" dirty="0">
                <a:solidFill>
                  <a:srgbClr val="FFFFCC"/>
                </a:solidFill>
                <a:latin typeface="+mj-lt"/>
              </a:rPr>
              <a:t>)  changes location of the Parker (1958) critical point.</a:t>
            </a:r>
          </a:p>
          <a:p>
            <a:pPr marL="169863" indent="-169863" algn="l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  <a:latin typeface="+mj-lt"/>
              </a:rPr>
              <a:t>Wave pressure ≈ gas pressure for all but the slowest wind streams.</a:t>
            </a:r>
            <a:endParaRPr lang="en-US" sz="2000" i="0" dirty="0">
              <a:solidFill>
                <a:srgbClr val="FFFFCC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What are stellar winds?</a:t>
            </a:r>
          </a:p>
        </p:txBody>
      </p:sp>
      <p:pic>
        <p:nvPicPr>
          <p:cNvPr id="20" name="Picture 2" descr="http://scienceblogs.com/startswithabang/files/2011/02/earths_magnetic_field.jpeg"/>
          <p:cNvPicPr>
            <a:picLocks noChangeAspect="1" noChangeArrowheads="1"/>
          </p:cNvPicPr>
          <p:nvPr/>
        </p:nvPicPr>
        <p:blipFill>
          <a:blip r:embed="rId2" cstate="print">
            <a:lum bright="17000" contrast="7000"/>
          </a:blip>
          <a:srcRect t="13115" r="7680" b="13115"/>
          <a:stretch>
            <a:fillRect/>
          </a:stretch>
        </p:blipFill>
        <p:spPr bwMode="auto">
          <a:xfrm>
            <a:off x="6061510" y="838441"/>
            <a:ext cx="2625290" cy="1554480"/>
          </a:xfrm>
          <a:prstGeom prst="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45233" y="838200"/>
            <a:ext cx="51816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ts val="6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A stellar wind is a </a:t>
            </a:r>
            <a:r>
              <a:rPr lang="en-US" sz="2000" dirty="0" smtClean="0">
                <a:solidFill>
                  <a:srgbClr val="FFFFCC"/>
                </a:solidFill>
              </a:rPr>
              <a:t>continuous</a:t>
            </a:r>
            <a:r>
              <a:rPr lang="en-US" sz="2000" i="0" dirty="0" smtClean="0">
                <a:solidFill>
                  <a:srgbClr val="FFFFCC"/>
                </a:solidFill>
              </a:rPr>
              <a:t> outflow of matter from the surface layers of a star.</a:t>
            </a:r>
          </a:p>
          <a:p>
            <a:pPr marL="169863" indent="-169863">
              <a:lnSpc>
                <a:spcPct val="95000"/>
              </a:lnSpc>
              <a:spcBef>
                <a:spcPts val="600"/>
              </a:spcBef>
              <a:buSzPct val="115000"/>
              <a:buFontTx/>
              <a:buChar char="•"/>
            </a:pPr>
            <a:endParaRPr lang="en-US" sz="2000" i="0" dirty="0">
              <a:solidFill>
                <a:srgbClr val="FFFFCC"/>
              </a:solidFill>
            </a:endParaRPr>
          </a:p>
          <a:p>
            <a:pPr marL="169863" indent="-169863">
              <a:lnSpc>
                <a:spcPct val="95000"/>
              </a:lnSpc>
              <a:spcBef>
                <a:spcPts val="6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All stars have them!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38200" y="1508550"/>
            <a:ext cx="50292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  <a:spcBef>
                <a:spcPct val="80000"/>
              </a:spcBef>
              <a:buSzPct val="115000"/>
            </a:pPr>
            <a:r>
              <a:rPr lang="en-US" sz="2000" b="1" i="0" dirty="0" smtClean="0">
                <a:solidFill>
                  <a:srgbClr val="FFFFCC"/>
                </a:solidFill>
              </a:rPr>
              <a:t>≠</a:t>
            </a:r>
            <a:r>
              <a:rPr lang="en-US" sz="2000" i="0" dirty="0" smtClean="0">
                <a:solidFill>
                  <a:srgbClr val="FFFFCC"/>
                </a:solidFill>
              </a:rPr>
              <a:t> supernova-like explosions</a:t>
            </a:r>
            <a:r>
              <a:rPr lang="en-US" sz="2000" i="0" smtClean="0">
                <a:solidFill>
                  <a:srgbClr val="FFFFCC"/>
                </a:solidFill>
              </a:rPr>
              <a:t>, flares, outbursts</a:t>
            </a:r>
            <a:endParaRPr lang="en-US" sz="2000" i="0" dirty="0" smtClean="0">
              <a:solidFill>
                <a:srgbClr val="FFFFC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00" y="2343029"/>
            <a:ext cx="8691284" cy="3608190"/>
            <a:chOff x="152400" y="2434679"/>
            <a:chExt cx="8691284" cy="3608190"/>
          </a:xfrm>
        </p:grpSpPr>
        <p:sp>
          <p:nvSpPr>
            <p:cNvPr id="4111" name="Text Box 11"/>
            <p:cNvSpPr txBox="1">
              <a:spLocks noChangeArrowheads="1"/>
            </p:cNvSpPr>
            <p:nvPr/>
          </p:nvSpPr>
          <p:spPr bwMode="auto">
            <a:xfrm>
              <a:off x="265737" y="2819400"/>
              <a:ext cx="8295516" cy="1123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69863" indent="-169863">
                <a:lnSpc>
                  <a:spcPct val="95000"/>
                </a:lnSpc>
                <a:spcBef>
                  <a:spcPts val="12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Stellar winds affect how individual stars evolve… from pre-main-sequence accreting phases to post-main-sequence “stellar death” phases.</a:t>
              </a:r>
            </a:p>
            <a:p>
              <a:pPr marL="169863" indent="-169863">
                <a:lnSpc>
                  <a:spcPct val="95000"/>
                </a:lnSpc>
                <a:spcBef>
                  <a:spcPts val="12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Consequently, they affect the formation &amp; habitability of </a:t>
              </a:r>
              <a:r>
                <a:rPr lang="en-US" sz="2000" b="1" i="0" dirty="0" smtClean="0">
                  <a:solidFill>
                    <a:srgbClr val="FFFFCC"/>
                  </a:solidFill>
                </a:rPr>
                <a:t>planets,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 </a:t>
              </a:r>
              <a:r>
                <a:rPr lang="en-US" sz="2000" i="0" smtClean="0">
                  <a:solidFill>
                    <a:srgbClr val="FFFFCC"/>
                  </a:solidFill>
                </a:rPr>
                <a:t>too.</a:t>
              </a:r>
              <a:endParaRPr lang="en-US" sz="2000" i="0" dirty="0" smtClean="0">
                <a:solidFill>
                  <a:srgbClr val="FFFFCC"/>
                </a:solidFill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152400" y="2434679"/>
              <a:ext cx="2202324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5000"/>
                </a:lnSpc>
                <a:spcBef>
                  <a:spcPct val="80000"/>
                </a:spcBef>
                <a:buSzPct val="115000"/>
              </a:pPr>
              <a:r>
                <a:rPr lang="en-US" sz="2000" b="1" dirty="0" smtClean="0">
                  <a:solidFill>
                    <a:srgbClr val="84CEFC"/>
                  </a:solidFill>
                </a:rPr>
                <a:t>Why do we care?</a:t>
              </a:r>
              <a:endParaRPr lang="en-US" sz="2000" dirty="0" smtClean="0">
                <a:solidFill>
                  <a:srgbClr val="84CEFC"/>
                </a:solidFill>
              </a:endParaRPr>
            </a:p>
          </p:txBody>
        </p:sp>
        <p:pic>
          <p:nvPicPr>
            <p:cNvPr id="24" name="Picture 17" descr="aurorae"/>
            <p:cNvPicPr>
              <a:picLocks noChangeAspect="1" noChangeArrowheads="1"/>
            </p:cNvPicPr>
            <p:nvPr/>
          </p:nvPicPr>
          <p:blipFill>
            <a:blip r:embed="rId3" cstate="print"/>
            <a:srcRect t="11077"/>
            <a:stretch>
              <a:fillRect/>
            </a:stretch>
          </p:blipFill>
          <p:spPr bwMode="auto">
            <a:xfrm>
              <a:off x="5742698" y="4143698"/>
              <a:ext cx="3100986" cy="1843830"/>
            </a:xfrm>
            <a:prstGeom prst="rect">
              <a:avLst/>
            </a:prstGeom>
            <a:noFill/>
            <a:ln w="12700">
              <a:solidFill>
                <a:schemeClr val="bg2">
                  <a:lumMod val="60000"/>
                  <a:lumOff val="40000"/>
                </a:schemeClr>
              </a:solidFill>
            </a:ln>
          </p:spPr>
        </p:pic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265737" y="4042321"/>
              <a:ext cx="5421549" cy="2000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69863" indent="-169863">
                <a:lnSpc>
                  <a:spcPct val="95000"/>
                </a:lnSpc>
                <a:spcBef>
                  <a:spcPts val="12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In our own solar system, “space weather” affects satellites, power grids, pipelines, and safety of astronauts &amp; high-altitude airline </a:t>
              </a:r>
              <a:r>
                <a:rPr lang="en-US" sz="2000" i="0" smtClean="0">
                  <a:solidFill>
                    <a:srgbClr val="FFFFCC"/>
                  </a:solidFill>
                </a:rPr>
                <a:t>crews.</a:t>
              </a:r>
            </a:p>
            <a:p>
              <a:pPr marL="169863" indent="-169863">
                <a:lnSpc>
                  <a:spcPct val="95000"/>
                </a:lnSpc>
                <a:spcBef>
                  <a:spcPts val="1200"/>
                </a:spcBef>
                <a:buSzPct val="115000"/>
                <a:buFontTx/>
                <a:buChar char="•"/>
              </a:pPr>
              <a:r>
                <a:rPr lang="en-US" sz="2000" i="0">
                  <a:solidFill>
                    <a:srgbClr val="FFFFCC"/>
                  </a:solidFill>
                </a:rPr>
                <a:t>If you can understand how plasmas behave in turbulent, expanding stellar atmospheres, you’ll have a superb grounding in </a:t>
              </a:r>
              <a:r>
                <a:rPr lang="en-US" sz="2000" i="0" smtClean="0">
                  <a:solidFill>
                    <a:srgbClr val="FFFFCC"/>
                  </a:solidFill>
                </a:rPr>
                <a:t>many fields.</a:t>
              </a:r>
              <a:endParaRPr lang="en-US" sz="2000" i="0">
                <a:solidFill>
                  <a:srgbClr val="FFFFCC"/>
                </a:solidFill>
              </a:endParaRPr>
            </a:p>
          </p:txBody>
        </p:sp>
        <p:pic>
          <p:nvPicPr>
            <p:cNvPr id="11" name="Picture 2" descr="http://www.wired.com/images_blogs/wiredscience/2012/12/marsmtwilson56-660x680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E1116"/>
                </a:clrFrom>
                <a:clrTo>
                  <a:srgbClr val="0E111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66112" y="3247520"/>
              <a:ext cx="708477" cy="72936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Other stars:  a simpler approach?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Text Box 1027"/>
          <p:cNvSpPr txBox="1">
            <a:spLocks noChangeArrowheads="1"/>
          </p:cNvSpPr>
          <p:nvPr/>
        </p:nvSpPr>
        <p:spPr bwMode="auto">
          <a:xfrm>
            <a:off x="152400" y="788988"/>
            <a:ext cx="8731250" cy="177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lvl="0" indent="-169863">
              <a:lnSpc>
                <a:spcPct val="93000"/>
              </a:lnSpc>
              <a:spcBef>
                <a:spcPts val="9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  <a:latin typeface="Times New Roman"/>
              </a:rPr>
              <a:t>Cranmer et al. (2007) and others solved the full set of mass, momentum, and energy conservation equations.</a:t>
            </a:r>
          </a:p>
          <a:p>
            <a:pPr marL="169863" indent="-169863">
              <a:lnSpc>
                <a:spcPct val="93000"/>
              </a:lnSpc>
              <a:spcBef>
                <a:spcPts val="9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Cranmer &amp; Saar (2011) solved a simplified version of energy conservation to get just the </a:t>
            </a:r>
            <a:r>
              <a:rPr lang="en-US" sz="2000" b="1" i="0" dirty="0" smtClean="0">
                <a:solidFill>
                  <a:srgbClr val="FF7C80"/>
                </a:solidFill>
              </a:rPr>
              <a:t>mass loss rate</a:t>
            </a:r>
            <a:r>
              <a:rPr lang="en-US" sz="2000" i="0" dirty="0" smtClean="0">
                <a:solidFill>
                  <a:srgbClr val="FFFFCC"/>
                </a:solidFill>
              </a:rPr>
              <a:t> as a function of the energy input from turbulence.</a:t>
            </a:r>
          </a:p>
          <a:p>
            <a:pPr marL="169863" indent="-169863">
              <a:lnSpc>
                <a:spcPct val="93000"/>
              </a:lnSpc>
              <a:spcBef>
                <a:spcPts val="9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Same MHD heating rate used in stellar models as was used in the solar model.</a:t>
            </a:r>
            <a:endParaRPr lang="en-US" sz="2000" i="0" dirty="0">
              <a:solidFill>
                <a:srgbClr val="FFFFCC"/>
              </a:solidFill>
            </a:endParaRPr>
          </a:p>
        </p:txBody>
      </p:sp>
      <p:pic>
        <p:nvPicPr>
          <p:cNvPr id="9221" name="Picture 4" descr="f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667000"/>
            <a:ext cx="4801457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152400" y="2743200"/>
            <a:ext cx="3505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lvl="0" indent="-169863">
              <a:lnSpc>
                <a:spcPct val="95000"/>
              </a:lnSpc>
              <a:spcBef>
                <a:spcPts val="1000"/>
              </a:spcBef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Photospheric</a:t>
            </a:r>
            <a:r>
              <a:rPr lang="en-US" sz="2000" i="0" dirty="0" smtClean="0">
                <a:solidFill>
                  <a:srgbClr val="FFFFCC"/>
                </a:solidFill>
              </a:rPr>
              <a:t> </a:t>
            </a:r>
            <a:r>
              <a:rPr lang="en-US" sz="2000" i="0" dirty="0" err="1" smtClean="0">
                <a:solidFill>
                  <a:srgbClr val="FFFFCC"/>
                </a:solidFill>
              </a:rPr>
              <a:t>Alfvén</a:t>
            </a:r>
            <a:r>
              <a:rPr lang="en-US" sz="2000" i="0" dirty="0" smtClean="0">
                <a:solidFill>
                  <a:srgbClr val="FFFFCC"/>
                </a:solidFill>
              </a:rPr>
              <a:t> waves are driven by turbulent convection  (</a:t>
            </a:r>
            <a:r>
              <a:rPr lang="en-US" sz="2000" i="0" dirty="0" err="1" smtClean="0">
                <a:solidFill>
                  <a:srgbClr val="FFFFCC"/>
                </a:solidFill>
              </a:rPr>
              <a:t>Musielak</a:t>
            </a:r>
            <a:r>
              <a:rPr lang="en-US" sz="2000" i="0" dirty="0" smtClean="0">
                <a:solidFill>
                  <a:srgbClr val="FFFFCC"/>
                </a:solidFill>
              </a:rPr>
              <a:t> </a:t>
            </a:r>
            <a:r>
              <a:rPr lang="en-US" sz="2000" i="0" dirty="0">
                <a:solidFill>
                  <a:srgbClr val="FFFFCC"/>
                </a:solidFill>
              </a:rPr>
              <a:t>&amp; </a:t>
            </a:r>
            <a:r>
              <a:rPr lang="en-US" sz="2000" i="0" dirty="0" err="1">
                <a:solidFill>
                  <a:srgbClr val="FFFFCC"/>
                </a:solidFill>
              </a:rPr>
              <a:t>Ulmschneider</a:t>
            </a:r>
            <a:r>
              <a:rPr lang="en-US" sz="2000" i="0" dirty="0">
                <a:solidFill>
                  <a:srgbClr val="FFFFCC"/>
                </a:solidFill>
              </a:rPr>
              <a:t> 2002).</a:t>
            </a:r>
          </a:p>
        </p:txBody>
      </p:sp>
      <p:pic>
        <p:nvPicPr>
          <p:cNvPr id="9" name="cranmer_hao_granul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47800" y="3965575"/>
            <a:ext cx="1905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 </a:t>
            </a:r>
            <a:r>
              <a:rPr lang="en-US" dirty="0" err="1" smtClean="0">
                <a:solidFill>
                  <a:schemeClr val="bg1"/>
                </a:solidFill>
              </a:rPr>
              <a:t>Alfvén</a:t>
            </a:r>
            <a:r>
              <a:rPr lang="en-US" dirty="0" smtClean="0">
                <a:solidFill>
                  <a:schemeClr val="bg1"/>
                </a:solidFill>
              </a:rPr>
              <a:t> waves always heat a corona?</a:t>
            </a:r>
          </a:p>
        </p:txBody>
      </p:sp>
      <p:sp>
        <p:nvSpPr>
          <p:cNvPr id="11267" name="Text Box 1027"/>
          <p:cNvSpPr txBox="1">
            <a:spLocks noChangeArrowheads="1"/>
          </p:cNvSpPr>
          <p:nvPr/>
        </p:nvSpPr>
        <p:spPr bwMode="auto">
          <a:xfrm>
            <a:off x="76200" y="762000"/>
            <a:ext cx="88392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lnSpc>
                <a:spcPct val="96000"/>
              </a:lnSpc>
              <a:spcBef>
                <a:spcPts val="1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With the above inputs (and assuming </a:t>
            </a:r>
            <a:r>
              <a:rPr lang="en-US" sz="2000" dirty="0">
                <a:solidFill>
                  <a:srgbClr val="FFFFCC"/>
                </a:solidFill>
              </a:rPr>
              <a:t>v</a:t>
            </a:r>
            <a:r>
              <a:rPr lang="en-US" i="0" baseline="-25000" dirty="0">
                <a:solidFill>
                  <a:srgbClr val="FFFFCC"/>
                </a:solidFill>
              </a:rPr>
              <a:t>∞ </a:t>
            </a:r>
            <a:r>
              <a:rPr lang="en-US" sz="2000" i="0" dirty="0">
                <a:solidFill>
                  <a:srgbClr val="FFFFCC"/>
                </a:solidFill>
              </a:rPr>
              <a:t>≈ </a:t>
            </a:r>
            <a:r>
              <a:rPr lang="en-US" sz="2000">
                <a:solidFill>
                  <a:srgbClr val="FFFFCC"/>
                </a:solidFill>
              </a:rPr>
              <a:t>V</a:t>
            </a:r>
            <a:r>
              <a:rPr lang="en-US" i="0" baseline="-25000">
                <a:solidFill>
                  <a:srgbClr val="FFFFCC"/>
                </a:solidFill>
              </a:rPr>
              <a:t>esc</a:t>
            </a:r>
            <a:r>
              <a:rPr lang="en-US" sz="2000" i="0" dirty="0">
                <a:solidFill>
                  <a:srgbClr val="FFFFCC"/>
                </a:solidFill>
              </a:rPr>
              <a:t>), we can solve for the mass loss rate in the case of a “hot coronal wind.”</a:t>
            </a:r>
          </a:p>
        </p:txBody>
      </p:sp>
      <p:pic>
        <p:nvPicPr>
          <p:cNvPr id="11268" name="Picture 3" descr="f04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325563"/>
            <a:ext cx="3670300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1027"/>
          <p:cNvSpPr txBox="1">
            <a:spLocks noChangeArrowheads="1"/>
          </p:cNvSpPr>
          <p:nvPr/>
        </p:nvSpPr>
        <p:spPr bwMode="auto">
          <a:xfrm>
            <a:off x="76200" y="1524000"/>
            <a:ext cx="51816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69863" indent="-169863">
              <a:lnSpc>
                <a:spcPct val="96000"/>
              </a:lnSpc>
              <a:spcBef>
                <a:spcPts val="1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Sometimes, the heating rate </a:t>
            </a:r>
            <a:r>
              <a:rPr lang="en-US" sz="2000" dirty="0">
                <a:solidFill>
                  <a:srgbClr val="FFFFCC"/>
                </a:solidFill>
              </a:rPr>
              <a:t>Q </a:t>
            </a:r>
            <a:r>
              <a:rPr lang="en-US" sz="2000" i="0" dirty="0">
                <a:solidFill>
                  <a:srgbClr val="FFFFCC"/>
                </a:solidFill>
              </a:rPr>
              <a:t>drops off more steeply (with decreasing density</a:t>
            </a:r>
            <a:r>
              <a:rPr lang="en-US" sz="2000" dirty="0">
                <a:solidFill>
                  <a:srgbClr val="FFFFCC"/>
                </a:solidFill>
              </a:rPr>
              <a:t> </a:t>
            </a:r>
            <a:r>
              <a:rPr lang="el-GR" sz="2000" dirty="0">
                <a:solidFill>
                  <a:srgbClr val="FFFFCC"/>
                </a:solidFill>
              </a:rPr>
              <a:t>ρ</a:t>
            </a:r>
            <a:r>
              <a:rPr lang="en-US" sz="2000" i="0" dirty="0">
                <a:solidFill>
                  <a:srgbClr val="FFFFCC"/>
                </a:solidFill>
              </a:rPr>
              <a:t>) than in the solar case, and </a:t>
            </a:r>
            <a:r>
              <a:rPr lang="en-US" sz="2000" i="0" dirty="0" err="1">
                <a:solidFill>
                  <a:srgbClr val="FFFFCC"/>
                </a:solidFill>
              </a:rPr>
              <a:t>radiative</a:t>
            </a:r>
            <a:r>
              <a:rPr lang="en-US" sz="2000" i="0" dirty="0">
                <a:solidFill>
                  <a:srgbClr val="FFFFCC"/>
                </a:solidFill>
              </a:rPr>
              <a:t> cooling always remains able to keep </a:t>
            </a:r>
            <a:r>
              <a:rPr lang="en-US" sz="2000" dirty="0">
                <a:solidFill>
                  <a:srgbClr val="FFFFCC"/>
                </a:solidFill>
              </a:rPr>
              <a:t>T</a:t>
            </a:r>
            <a:r>
              <a:rPr lang="en-US" sz="2000" i="0" dirty="0">
                <a:solidFill>
                  <a:srgbClr val="FFFFCC"/>
                </a:solidFill>
              </a:rPr>
              <a:t> &lt; 10</a:t>
            </a:r>
            <a:r>
              <a:rPr lang="en-US" i="0" baseline="30000" dirty="0">
                <a:solidFill>
                  <a:srgbClr val="FFFFCC"/>
                </a:solidFill>
              </a:rPr>
              <a:t>4</a:t>
            </a:r>
            <a:r>
              <a:rPr lang="en-US" sz="2000" i="0" dirty="0">
                <a:solidFill>
                  <a:srgbClr val="FFFFCC"/>
                </a:solidFill>
              </a:rPr>
              <a:t> K.</a:t>
            </a:r>
          </a:p>
          <a:p>
            <a:pPr marL="169863" indent="-169863">
              <a:lnSpc>
                <a:spcPct val="96000"/>
              </a:lnSpc>
              <a:spcBef>
                <a:spcPts val="1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In those “cold” cases (usually for </a:t>
            </a:r>
            <a:r>
              <a:rPr lang="en-US" sz="2000" b="1" i="0" dirty="0">
                <a:solidFill>
                  <a:srgbClr val="FF7C80"/>
                </a:solidFill>
              </a:rPr>
              <a:t>luminous giants</a:t>
            </a:r>
            <a:r>
              <a:rPr lang="en-US" sz="2000" i="0" dirty="0">
                <a:solidFill>
                  <a:srgbClr val="FFFFCC"/>
                </a:solidFill>
              </a:rPr>
              <a:t>), gas pressure cannot accelerate a wind.</a:t>
            </a:r>
          </a:p>
          <a:p>
            <a:pPr marL="169863" indent="-169863">
              <a:lnSpc>
                <a:spcPct val="96000"/>
              </a:lnSpc>
              <a:spcBef>
                <a:spcPts val="1000"/>
              </a:spcBef>
              <a:buSzPct val="115000"/>
              <a:buFontTx/>
              <a:buChar char="•"/>
            </a:pPr>
            <a:r>
              <a:rPr lang="en-US" sz="2000" i="0" dirty="0" err="1">
                <a:solidFill>
                  <a:srgbClr val="FFFFCC"/>
                </a:solidFill>
              </a:rPr>
              <a:t>Alfvén</a:t>
            </a:r>
            <a:r>
              <a:rPr lang="en-US" sz="2000" i="0" dirty="0">
                <a:solidFill>
                  <a:srgbClr val="FFFFCC"/>
                </a:solidFill>
              </a:rPr>
              <a:t> </a:t>
            </a:r>
            <a:r>
              <a:rPr lang="en-US" sz="2000" b="1" i="0" dirty="0">
                <a:solidFill>
                  <a:srgbClr val="FFFFCC"/>
                </a:solidFill>
              </a:rPr>
              <a:t>wave pressure</a:t>
            </a:r>
            <a:r>
              <a:rPr lang="en-US" sz="2000" i="0" dirty="0">
                <a:solidFill>
                  <a:srgbClr val="FFFFCC"/>
                </a:solidFill>
              </a:rPr>
              <a:t> may take the place of gas pressure (</a:t>
            </a:r>
            <a:r>
              <a:rPr lang="en-US" sz="2000" i="0" dirty="0" err="1">
                <a:solidFill>
                  <a:srgbClr val="FFFFCC"/>
                </a:solidFill>
              </a:rPr>
              <a:t>Holzer</a:t>
            </a:r>
            <a:r>
              <a:rPr lang="en-US" sz="2000" i="0" dirty="0">
                <a:solidFill>
                  <a:srgbClr val="FFFFCC"/>
                </a:solidFill>
              </a:rPr>
              <a:t> et al. 1983).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3" cstate="print"/>
          <a:srcRect b="42786"/>
          <a:stretch>
            <a:fillRect/>
          </a:stretch>
        </p:blipFill>
        <p:spPr bwMode="auto">
          <a:xfrm>
            <a:off x="387350" y="4340225"/>
            <a:ext cx="4565650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Mass loss on an ideal main sequence</a:t>
            </a:r>
          </a:p>
        </p:txBody>
      </p:sp>
      <p:pic>
        <p:nvPicPr>
          <p:cNvPr id="15363" name="Picture 2" descr="f1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79463"/>
            <a:ext cx="5981700" cy="539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77000" y="1447800"/>
            <a:ext cx="22479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ts val="900"/>
              </a:spcBef>
              <a:buSzPct val="115000"/>
              <a:buFontTx/>
              <a:buChar char="•"/>
              <a:defRPr/>
            </a:pPr>
            <a:r>
              <a:rPr lang="en-US" sz="2000" i="0" dirty="0" smtClean="0">
                <a:solidFill>
                  <a:srgbClr val="FFFFCC"/>
                </a:solidFill>
              </a:rPr>
              <a:t>Is there really a basal “floor” in the age-rotation-activity relationship?</a:t>
            </a:r>
            <a:endParaRPr lang="en-US" sz="2000" i="0" dirty="0">
              <a:solidFill>
                <a:srgbClr val="FFFFCC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743700" y="2754868"/>
            <a:ext cx="0" cy="1828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6667500" y="4431268"/>
            <a:ext cx="19812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153400" y="4431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800" i="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rot</a:t>
            </a:r>
            <a:endParaRPr lang="en-US" sz="1800" i="0" baseline="-25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687553" y="2968004"/>
            <a:ext cx="1961147" cy="1277476"/>
          </a:xfrm>
          <a:custGeom>
            <a:avLst/>
            <a:gdLst>
              <a:gd name="connsiteX0" fmla="*/ 0 w 2165684"/>
              <a:gd name="connsiteY0" fmla="*/ 336884 h 1179095"/>
              <a:gd name="connsiteX1" fmla="*/ 445168 w 2165684"/>
              <a:gd name="connsiteY1" fmla="*/ 336884 h 1179095"/>
              <a:gd name="connsiteX2" fmla="*/ 733926 w 2165684"/>
              <a:gd name="connsiteY2" fmla="*/ 132347 h 1179095"/>
              <a:gd name="connsiteX3" fmla="*/ 1046747 w 2165684"/>
              <a:gd name="connsiteY3" fmla="*/ 132347 h 1179095"/>
              <a:gd name="connsiteX4" fmla="*/ 1768642 w 2165684"/>
              <a:gd name="connsiteY4" fmla="*/ 926431 h 1179095"/>
              <a:gd name="connsiteX5" fmla="*/ 2165684 w 2165684"/>
              <a:gd name="connsiteY5" fmla="*/ 1179095 h 1179095"/>
              <a:gd name="connsiteX0" fmla="*/ 0 w 2165684"/>
              <a:gd name="connsiteY0" fmla="*/ 358536 h 1252450"/>
              <a:gd name="connsiteX1" fmla="*/ 445168 w 2165684"/>
              <a:gd name="connsiteY1" fmla="*/ 358536 h 1252450"/>
              <a:gd name="connsiteX2" fmla="*/ 733926 w 2165684"/>
              <a:gd name="connsiteY2" fmla="*/ 153999 h 1252450"/>
              <a:gd name="connsiteX3" fmla="*/ 1046747 w 2165684"/>
              <a:gd name="connsiteY3" fmla="*/ 153999 h 1252450"/>
              <a:gd name="connsiteX4" fmla="*/ 1744948 w 2165684"/>
              <a:gd name="connsiteY4" fmla="*/ 1077992 h 1252450"/>
              <a:gd name="connsiteX5" fmla="*/ 2165684 w 2165684"/>
              <a:gd name="connsiteY5" fmla="*/ 1200747 h 1252450"/>
              <a:gd name="connsiteX0" fmla="*/ 0 w 2165684"/>
              <a:gd name="connsiteY0" fmla="*/ 358536 h 1252450"/>
              <a:gd name="connsiteX1" fmla="*/ 445168 w 2165684"/>
              <a:gd name="connsiteY1" fmla="*/ 358536 h 1252450"/>
              <a:gd name="connsiteX2" fmla="*/ 733926 w 2165684"/>
              <a:gd name="connsiteY2" fmla="*/ 153999 h 1252450"/>
              <a:gd name="connsiteX3" fmla="*/ 1046747 w 2165684"/>
              <a:gd name="connsiteY3" fmla="*/ 153999 h 1252450"/>
              <a:gd name="connsiteX4" fmla="*/ 1744948 w 2165684"/>
              <a:gd name="connsiteY4" fmla="*/ 1077992 h 1252450"/>
              <a:gd name="connsiteX5" fmla="*/ 2165684 w 2165684"/>
              <a:gd name="connsiteY5" fmla="*/ 1200747 h 1252450"/>
              <a:gd name="connsiteX0" fmla="*/ 0 w 2165684"/>
              <a:gd name="connsiteY0" fmla="*/ 313125 h 1199470"/>
              <a:gd name="connsiteX1" fmla="*/ 445168 w 2165684"/>
              <a:gd name="connsiteY1" fmla="*/ 313125 h 1199470"/>
              <a:gd name="connsiteX2" fmla="*/ 733926 w 2165684"/>
              <a:gd name="connsiteY2" fmla="*/ 108588 h 1199470"/>
              <a:gd name="connsiteX3" fmla="*/ 1071770 w 2165684"/>
              <a:gd name="connsiteY3" fmla="*/ 153999 h 1199470"/>
              <a:gd name="connsiteX4" fmla="*/ 1744948 w 2165684"/>
              <a:gd name="connsiteY4" fmla="*/ 1032581 h 1199470"/>
              <a:gd name="connsiteX5" fmla="*/ 2165684 w 2165684"/>
              <a:gd name="connsiteY5" fmla="*/ 1155336 h 1199470"/>
              <a:gd name="connsiteX0" fmla="*/ 0 w 2165684"/>
              <a:gd name="connsiteY0" fmla="*/ 273851 h 1149118"/>
              <a:gd name="connsiteX1" fmla="*/ 445168 w 2165684"/>
              <a:gd name="connsiteY1" fmla="*/ 273851 h 1149118"/>
              <a:gd name="connsiteX2" fmla="*/ 733926 w 2165684"/>
              <a:gd name="connsiteY2" fmla="*/ 69314 h 1149118"/>
              <a:gd name="connsiteX3" fmla="*/ 1071770 w 2165684"/>
              <a:gd name="connsiteY3" fmla="*/ 181196 h 1149118"/>
              <a:gd name="connsiteX4" fmla="*/ 1744948 w 2165684"/>
              <a:gd name="connsiteY4" fmla="*/ 993307 h 1149118"/>
              <a:gd name="connsiteX5" fmla="*/ 2165684 w 2165684"/>
              <a:gd name="connsiteY5" fmla="*/ 1116062 h 1149118"/>
              <a:gd name="connsiteX0" fmla="*/ 0 w 2165684"/>
              <a:gd name="connsiteY0" fmla="*/ 273851 h 1149118"/>
              <a:gd name="connsiteX1" fmla="*/ 314445 w 2165684"/>
              <a:gd name="connsiteY1" fmla="*/ 314135 h 1149118"/>
              <a:gd name="connsiteX2" fmla="*/ 733926 w 2165684"/>
              <a:gd name="connsiteY2" fmla="*/ 69314 h 1149118"/>
              <a:gd name="connsiteX3" fmla="*/ 1071770 w 2165684"/>
              <a:gd name="connsiteY3" fmla="*/ 181196 h 1149118"/>
              <a:gd name="connsiteX4" fmla="*/ 1744948 w 2165684"/>
              <a:gd name="connsiteY4" fmla="*/ 993307 h 1149118"/>
              <a:gd name="connsiteX5" fmla="*/ 2165684 w 2165684"/>
              <a:gd name="connsiteY5" fmla="*/ 1116062 h 1149118"/>
              <a:gd name="connsiteX0" fmla="*/ 0 w 2165684"/>
              <a:gd name="connsiteY0" fmla="*/ 239085 h 1114352"/>
              <a:gd name="connsiteX1" fmla="*/ 314445 w 2165684"/>
              <a:gd name="connsiteY1" fmla="*/ 279369 h 1114352"/>
              <a:gd name="connsiteX2" fmla="*/ 651034 w 2165684"/>
              <a:gd name="connsiteY2" fmla="*/ 79960 h 1114352"/>
              <a:gd name="connsiteX3" fmla="*/ 1071770 w 2165684"/>
              <a:gd name="connsiteY3" fmla="*/ 146430 h 1114352"/>
              <a:gd name="connsiteX4" fmla="*/ 1744948 w 2165684"/>
              <a:gd name="connsiteY4" fmla="*/ 958541 h 1114352"/>
              <a:gd name="connsiteX5" fmla="*/ 2165684 w 2165684"/>
              <a:gd name="connsiteY5" fmla="*/ 1081296 h 111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5684" h="1114352">
                <a:moveTo>
                  <a:pt x="0" y="239085"/>
                </a:moveTo>
                <a:cubicBezTo>
                  <a:pt x="161423" y="256129"/>
                  <a:pt x="205939" y="305890"/>
                  <a:pt x="314445" y="279369"/>
                </a:cubicBezTo>
                <a:cubicBezTo>
                  <a:pt x="422951" y="252848"/>
                  <a:pt x="550771" y="114049"/>
                  <a:pt x="651034" y="79960"/>
                </a:cubicBezTo>
                <a:cubicBezTo>
                  <a:pt x="750522" y="10646"/>
                  <a:pt x="889451" y="0"/>
                  <a:pt x="1071770" y="146430"/>
                </a:cubicBezTo>
                <a:cubicBezTo>
                  <a:pt x="1254089" y="292860"/>
                  <a:pt x="1562629" y="802730"/>
                  <a:pt x="1744948" y="958541"/>
                </a:cubicBezTo>
                <a:cubicBezTo>
                  <a:pt x="1927267" y="1114352"/>
                  <a:pt x="2060407" y="1042193"/>
                  <a:pt x="2165684" y="1081296"/>
                </a:cubicBezTo>
              </a:path>
            </a:pathLst>
          </a:custGeom>
          <a:noFill/>
          <a:ln w="73025" cap="flat" cmpd="sng" algn="ctr">
            <a:solidFill>
              <a:srgbClr val="FF964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50292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Saturation</a:t>
            </a:r>
          </a:p>
          <a:p>
            <a:r>
              <a:rPr lang="en-US" sz="2000" b="1" dirty="0" smtClean="0">
                <a:solidFill>
                  <a:srgbClr val="DD75BA"/>
                </a:solidFill>
              </a:rPr>
              <a:t>Super-saturation?</a:t>
            </a:r>
            <a:endParaRPr lang="en-US" sz="2000" b="1" dirty="0">
              <a:solidFill>
                <a:srgbClr val="DD75BA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8305800" y="2438400"/>
            <a:ext cx="228600" cy="15240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6" name="Straight Arrow Connector 15"/>
          <p:cNvCxnSpPr>
            <a:stCxn id="13" idx="0"/>
          </p:cNvCxnSpPr>
          <p:nvPr/>
        </p:nvCxnSpPr>
        <p:spPr bwMode="auto">
          <a:xfrm flipH="1" flipV="1">
            <a:off x="7391400" y="3124200"/>
            <a:ext cx="495300" cy="19050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010400" y="3429000"/>
            <a:ext cx="0" cy="19812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Young stars: turbulence also produces X-rays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Text Box 1027"/>
          <p:cNvSpPr txBox="1">
            <a:spLocks noChangeArrowheads="1"/>
          </p:cNvSpPr>
          <p:nvPr/>
        </p:nvSpPr>
        <p:spPr bwMode="auto">
          <a:xfrm>
            <a:off x="4495800" y="838200"/>
            <a:ext cx="4419600" cy="18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lvl="0" indent="-169863">
              <a:lnSpc>
                <a:spcPct val="90000"/>
              </a:lnSpc>
              <a:spcBef>
                <a:spcPts val="9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  <a:latin typeface="Times New Roman"/>
              </a:rPr>
              <a:t>Cranmer (2008, 2009) estimated the turbulence produced by impact of accretion streams onto </a:t>
            </a:r>
            <a:r>
              <a:rPr lang="en-US" sz="2000" b="1" i="0" dirty="0" smtClean="0">
                <a:solidFill>
                  <a:srgbClr val="FF7C80"/>
                </a:solidFill>
                <a:latin typeface="Times New Roman"/>
              </a:rPr>
              <a:t>T Tauri stars.</a:t>
            </a:r>
          </a:p>
          <a:p>
            <a:pPr marL="169863" lvl="0" indent="-169863">
              <a:lnSpc>
                <a:spcPct val="90000"/>
              </a:lnSpc>
              <a:spcBef>
                <a:spcPts val="9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  <a:latin typeface="Times New Roman"/>
              </a:rPr>
              <a:t>Accretion-driven X-rays agree with observations, but stellar wind mass loss rate </a:t>
            </a:r>
            <a:r>
              <a:rPr lang="en-US" sz="2000" i="0" smtClean="0">
                <a:solidFill>
                  <a:srgbClr val="FFFFCC"/>
                </a:solidFill>
                <a:latin typeface="Times New Roman"/>
              </a:rPr>
              <a:t>&lt;&lt; “disk wind” </a:t>
            </a:r>
            <a:r>
              <a:rPr lang="en-US" sz="2000" i="0" dirty="0" smtClean="0">
                <a:solidFill>
                  <a:srgbClr val="FFFFCC"/>
                </a:solidFill>
                <a:latin typeface="Times New Roman"/>
              </a:rPr>
              <a:t>mass loss rate.</a:t>
            </a:r>
            <a:endParaRPr lang="en-US" sz="2000" i="0" dirty="0">
              <a:solidFill>
                <a:srgbClr val="FFFFCC"/>
              </a:solidFill>
            </a:endParaRP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76200" y="3810000"/>
            <a:ext cx="4724400" cy="18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lvl="0" indent="-169863">
              <a:lnSpc>
                <a:spcPct val="90000"/>
              </a:lnSpc>
              <a:spcBef>
                <a:spcPts val="1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Cranmer, Wilner, &amp; MacGregor (2013) modeled the X-ray corona of young M dwarf </a:t>
            </a:r>
            <a:r>
              <a:rPr lang="en-US" sz="2000" b="1" i="0" dirty="0" smtClean="0">
                <a:solidFill>
                  <a:srgbClr val="FF7C80"/>
                </a:solidFill>
              </a:rPr>
              <a:t>AU Microscopii,</a:t>
            </a:r>
            <a:r>
              <a:rPr lang="en-US" sz="2000" i="0" dirty="0" smtClean="0">
                <a:solidFill>
                  <a:srgbClr val="FFFFCC"/>
                </a:solidFill>
              </a:rPr>
              <a:t> whose debris disk is observed edge-on by ALMA.</a:t>
            </a:r>
          </a:p>
          <a:p>
            <a:pPr marL="169863" lvl="0" indent="-169863">
              <a:lnSpc>
                <a:spcPct val="90000"/>
              </a:lnSpc>
              <a:spcBef>
                <a:spcPts val="1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X-ray, radio, &amp; sub-mm emission all help constrain the properties of the turbulence.</a:t>
            </a:r>
            <a:endParaRPr lang="en-US" sz="2000" i="0" dirty="0">
              <a:solidFill>
                <a:srgbClr val="FFFFCC"/>
              </a:solidFill>
            </a:endParaRPr>
          </a:p>
        </p:txBody>
      </p:sp>
      <p:pic>
        <p:nvPicPr>
          <p:cNvPr id="1026" name="Picture 2" descr="https://www.cfa.harvard.edu/~scranmer/Preprints/cranmer_aumic_blk_bkgd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000" contrast="1000"/>
          </a:blip>
          <a:srcRect/>
          <a:stretch>
            <a:fillRect/>
          </a:stretch>
        </p:blipFill>
        <p:spPr bwMode="auto">
          <a:xfrm>
            <a:off x="4826001" y="2819400"/>
            <a:ext cx="4089399" cy="3429000"/>
          </a:xfrm>
          <a:prstGeom prst="rect">
            <a:avLst/>
          </a:prstGeom>
          <a:noFill/>
        </p:spPr>
      </p:pic>
      <p:pic>
        <p:nvPicPr>
          <p:cNvPr id="10" name="Picture 15" descr="ttau_hires_rebull"/>
          <p:cNvPicPr>
            <a:picLocks noChangeAspect="1" noChangeArrowheads="1"/>
          </p:cNvPicPr>
          <p:nvPr/>
        </p:nvPicPr>
        <p:blipFill>
          <a:blip r:embed="rId3" cstate="print">
            <a:lum bright="-6000" contrast="2000"/>
          </a:blip>
          <a:srcRect l="2133" t="11378" r="2133" b="14222"/>
          <a:stretch>
            <a:fillRect/>
          </a:stretch>
        </p:blipFill>
        <p:spPr bwMode="auto">
          <a:xfrm>
            <a:off x="228600" y="990600"/>
            <a:ext cx="4114799" cy="239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Post-main-sequence stellar winds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00688" y="847725"/>
            <a:ext cx="3429000" cy="2592388"/>
            <a:chOff x="3648" y="786"/>
            <a:chExt cx="1872" cy="1415"/>
          </a:xfrm>
        </p:grpSpPr>
        <p:pic>
          <p:nvPicPr>
            <p:cNvPr id="20488" name="Picture 4" descr="top_coolstar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t="17778" b="22223"/>
            <a:stretch>
              <a:fillRect/>
            </a:stretch>
          </p:blipFill>
          <p:spPr bwMode="auto">
            <a:xfrm>
              <a:off x="3648" y="786"/>
              <a:ext cx="1872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9" name="Picture 5" descr="dobler1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54" y="1196"/>
              <a:ext cx="662" cy="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228600" y="819150"/>
            <a:ext cx="5105400" cy="2685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ts val="900"/>
              </a:spcBef>
              <a:buSzPct val="115000"/>
              <a:buFontTx/>
              <a:buChar char="•"/>
              <a:defRPr/>
            </a:pPr>
            <a:r>
              <a:rPr lang="en-US" sz="2000" i="0" dirty="0">
                <a:solidFill>
                  <a:srgbClr val="FFFFCC"/>
                </a:solidFill>
              </a:rPr>
              <a:t>The extended atmospheres of red giants and supergiants are likely to be </a:t>
            </a:r>
            <a:r>
              <a:rPr lang="en-US" sz="2000" b="1" i="0" dirty="0">
                <a:solidFill>
                  <a:srgbClr val="FFFFCC"/>
                </a:solidFill>
              </a:rPr>
              <a:t>cool</a:t>
            </a:r>
            <a:r>
              <a:rPr lang="en-US" sz="2000" i="0" dirty="0">
                <a:solidFill>
                  <a:srgbClr val="FFFFCC"/>
                </a:solidFill>
              </a:rPr>
              <a:t> (i.e., not highly ionized or “coronal” like the Sun).</a:t>
            </a:r>
          </a:p>
          <a:p>
            <a:pPr marL="169863" indent="-169863">
              <a:lnSpc>
                <a:spcPct val="95000"/>
              </a:lnSpc>
              <a:spcBef>
                <a:spcPts val="900"/>
              </a:spcBef>
              <a:buSzPct val="115000"/>
              <a:buFontTx/>
              <a:buChar char="•"/>
              <a:defRPr/>
            </a:pPr>
            <a:r>
              <a:rPr lang="en-US" sz="2000" i="0" dirty="0">
                <a:solidFill>
                  <a:srgbClr val="FFFFCC"/>
                </a:solidFill>
              </a:rPr>
              <a:t>High-luminosity:  radiative driving... of dust?</a:t>
            </a:r>
          </a:p>
          <a:p>
            <a:pPr marL="169863" indent="-169863">
              <a:lnSpc>
                <a:spcPct val="95000"/>
              </a:lnSpc>
              <a:spcBef>
                <a:spcPts val="900"/>
              </a:spcBef>
              <a:buSzPct val="115000"/>
              <a:buFontTx/>
              <a:buChar char="•"/>
              <a:defRPr/>
            </a:pPr>
            <a:r>
              <a:rPr lang="en-US" sz="2000" i="0" smtClean="0">
                <a:solidFill>
                  <a:srgbClr val="FFFFCC"/>
                </a:solidFill>
              </a:rPr>
              <a:t>Numerical </a:t>
            </a:r>
            <a:r>
              <a:rPr lang="en-US" sz="2000" i="0" dirty="0">
                <a:solidFill>
                  <a:srgbClr val="FFFFCC"/>
                </a:solidFill>
              </a:rPr>
              <a:t>models show that </a:t>
            </a:r>
            <a:r>
              <a:rPr lang="en-US" sz="2000" b="1" i="0" dirty="0">
                <a:solidFill>
                  <a:srgbClr val="FF964F"/>
                </a:solidFill>
              </a:rPr>
              <a:t>pulsations</a:t>
            </a:r>
            <a:r>
              <a:rPr lang="en-US" sz="2000" i="0" dirty="0">
                <a:solidFill>
                  <a:srgbClr val="FFFFCC"/>
                </a:solidFill>
              </a:rPr>
              <a:t> couple with radiation/dust formation to be able to drive mass loss rates up to </a:t>
            </a:r>
            <a:r>
              <a:rPr lang="en-US" sz="2000" i="0" dirty="0" smtClean="0">
                <a:solidFill>
                  <a:srgbClr val="FFFFCC"/>
                </a:solidFill>
              </a:rPr>
              <a:t>10</a:t>
            </a:r>
            <a:r>
              <a:rPr lang="en-US" i="0" baseline="30000" dirty="0" smtClean="0">
                <a:solidFill>
                  <a:srgbClr val="FFFFCC"/>
                </a:solidFill>
              </a:rPr>
              <a:t>–5</a:t>
            </a:r>
            <a:r>
              <a:rPr lang="en-US" sz="2000" i="0" dirty="0" smtClean="0">
                <a:solidFill>
                  <a:srgbClr val="FFFFCC"/>
                </a:solidFill>
              </a:rPr>
              <a:t> </a:t>
            </a:r>
            <a:r>
              <a:rPr lang="en-US" sz="2000" i="0" dirty="0">
                <a:solidFill>
                  <a:srgbClr val="FFFFCC"/>
                </a:solidFill>
              </a:rPr>
              <a:t>to </a:t>
            </a:r>
            <a:r>
              <a:rPr lang="en-US" sz="2000" i="0" dirty="0" smtClean="0">
                <a:solidFill>
                  <a:srgbClr val="FFFFCC"/>
                </a:solidFill>
              </a:rPr>
              <a:t>10</a:t>
            </a:r>
            <a:r>
              <a:rPr lang="en-US" i="0" baseline="30000" dirty="0" smtClean="0">
                <a:solidFill>
                  <a:srgbClr val="FFFFCC"/>
                </a:solidFill>
              </a:rPr>
              <a:t>–4</a:t>
            </a:r>
            <a:r>
              <a:rPr lang="en-US" sz="2000" i="0" dirty="0" smtClean="0">
                <a:solidFill>
                  <a:srgbClr val="FFFFCC"/>
                </a:solidFill>
              </a:rPr>
              <a:t> </a:t>
            </a:r>
            <a:r>
              <a:rPr lang="en-US" sz="2000" dirty="0" smtClean="0">
                <a:solidFill>
                  <a:srgbClr val="FFFFCC"/>
                </a:solidFill>
              </a:rPr>
              <a:t>M</a:t>
            </a:r>
            <a:r>
              <a:rPr lang="en-US" sz="2000" i="0" baseline="-25000" dirty="0" smtClean="0">
                <a:solidFill>
                  <a:srgbClr val="FFFFCC"/>
                </a:solidFill>
                <a:sym typeface="Wingdings 2" panose="05020102010507070707" pitchFamily="18" charset="2"/>
              </a:rPr>
              <a:t></a:t>
            </a:r>
            <a:r>
              <a:rPr lang="en-US" sz="2000" i="0" dirty="0" smtClean="0">
                <a:solidFill>
                  <a:srgbClr val="FFFFCC"/>
                </a:solidFill>
              </a:rPr>
              <a:t>/</a:t>
            </a:r>
            <a:r>
              <a:rPr lang="en-US" sz="2000" i="0" dirty="0">
                <a:solidFill>
                  <a:srgbClr val="FFFFCC"/>
                </a:solidFill>
              </a:rPr>
              <a:t>yr</a:t>
            </a:r>
            <a:r>
              <a:rPr lang="en-US" sz="2000" i="0">
                <a:solidFill>
                  <a:srgbClr val="FFFFCC"/>
                </a:solidFill>
              </a:rPr>
              <a:t>. </a:t>
            </a:r>
            <a:endParaRPr lang="en-US" sz="2000" i="0" smtClean="0">
              <a:solidFill>
                <a:srgbClr val="FFFFCC"/>
              </a:solidFill>
            </a:endParaRPr>
          </a:p>
          <a:p>
            <a:pPr marL="169863" indent="-169863">
              <a:lnSpc>
                <a:spcPct val="95000"/>
              </a:lnSpc>
              <a:spcBef>
                <a:spcPts val="900"/>
              </a:spcBef>
              <a:buSzPct val="115000"/>
              <a:buFontTx/>
              <a:buChar char="•"/>
              <a:defRPr/>
            </a:pPr>
            <a:r>
              <a:rPr lang="en-US" sz="2000" i="0">
                <a:solidFill>
                  <a:srgbClr val="FFFFCC"/>
                </a:solidFill>
              </a:rPr>
              <a:t>Shock-heated </a:t>
            </a:r>
            <a:r>
              <a:rPr lang="en-US" sz="2000" b="1" i="0">
                <a:solidFill>
                  <a:srgbClr val="FF964F"/>
                </a:solidFill>
              </a:rPr>
              <a:t>“calorispheres”</a:t>
            </a:r>
            <a:r>
              <a:rPr lang="en-US" sz="2000" i="0">
                <a:solidFill>
                  <a:srgbClr val="FFFFCC"/>
                </a:solidFill>
              </a:rPr>
              <a:t> </a:t>
            </a:r>
            <a:r>
              <a:rPr lang="en-US" sz="1800" i="0">
                <a:solidFill>
                  <a:srgbClr val="FFFFCC"/>
                </a:solidFill>
              </a:rPr>
              <a:t>(Willson 2000) </a:t>
            </a:r>
            <a:r>
              <a:rPr lang="en-US" sz="1800" i="0" smtClean="0">
                <a:solidFill>
                  <a:srgbClr val="FFFFCC"/>
                </a:solidFill>
              </a:rPr>
              <a:t>?</a:t>
            </a:r>
            <a:endParaRPr lang="en-US" sz="1800" i="0">
              <a:solidFill>
                <a:srgbClr val="FFFFCC"/>
              </a:solidFill>
            </a:endParaRPr>
          </a:p>
        </p:txBody>
      </p:sp>
      <p:pic>
        <p:nvPicPr>
          <p:cNvPr id="20485" name="Picture 7" descr="willson_mira_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5688" y="3638550"/>
            <a:ext cx="326866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 descr="willson_mira_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7088" y="3638550"/>
            <a:ext cx="37338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6477000" y="3959225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i="0" dirty="0">
                <a:solidFill>
                  <a:srgbClr val="CC0000"/>
                </a:solidFill>
              </a:rPr>
              <a:t>(Struck et al. 2004)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Rapid rotation:  impact on mass loss</a:t>
            </a:r>
          </a:p>
        </p:txBody>
      </p:sp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2895600" y="3011488"/>
            <a:ext cx="3352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i="0" dirty="0">
                <a:solidFill>
                  <a:srgbClr val="FFFFCC"/>
                </a:solidFill>
              </a:rPr>
              <a:t>(Dwarkadas &amp; Owocki 2002)</a:t>
            </a:r>
          </a:p>
        </p:txBody>
      </p:sp>
      <p:pic>
        <p:nvPicPr>
          <p:cNvPr id="10244" name="Picture 4" descr="lbv_prolat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38200"/>
            <a:ext cx="66294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2725" y="3505200"/>
            <a:ext cx="8645525" cy="2389188"/>
            <a:chOff x="213021" y="3505200"/>
            <a:chExt cx="8645230" cy="2388837"/>
          </a:xfrm>
        </p:grpSpPr>
        <p:pic>
          <p:nvPicPr>
            <p:cNvPr id="1024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486" t="16457" r="13715" b="16457"/>
            <a:stretch>
              <a:fillRect/>
            </a:stretch>
          </p:blipFill>
          <p:spPr bwMode="auto">
            <a:xfrm>
              <a:off x="213021" y="3581400"/>
              <a:ext cx="2785457" cy="231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b="2182"/>
            <a:stretch>
              <a:fillRect/>
            </a:stretch>
          </p:blipFill>
          <p:spPr bwMode="auto">
            <a:xfrm>
              <a:off x="3204215" y="3810000"/>
              <a:ext cx="3448050" cy="1883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6681508" y="3681693"/>
              <a:ext cx="2353235" cy="200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Rapid rotation:  impact on mass loss</a:t>
            </a:r>
          </a:p>
        </p:txBody>
      </p:sp>
      <p:pic>
        <p:nvPicPr>
          <p:cNvPr id="9219" name="Picture 5" descr="mdot_latitude.gif"/>
          <p:cNvPicPr>
            <a:picLocks noChangeAspect="1"/>
          </p:cNvPicPr>
          <p:nvPr/>
        </p:nvPicPr>
        <p:blipFill>
          <a:blip r:embed="rId2" cstate="print"/>
          <a:srcRect r="51917"/>
          <a:stretch>
            <a:fillRect/>
          </a:stretch>
        </p:blipFill>
        <p:spPr bwMode="auto">
          <a:xfrm>
            <a:off x="762000" y="785813"/>
            <a:ext cx="3663950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762000" y="785813"/>
            <a:ext cx="7620000" cy="5337175"/>
            <a:chOff x="762000" y="785813"/>
            <a:chExt cx="7620000" cy="5337175"/>
          </a:xfrm>
        </p:grpSpPr>
        <p:pic>
          <p:nvPicPr>
            <p:cNvPr id="5" name="Picture 5" descr="mdot_latitud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785813"/>
              <a:ext cx="7620000" cy="533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1" name="TextBox 6"/>
            <p:cNvSpPr txBox="1">
              <a:spLocks noChangeArrowheads="1"/>
            </p:cNvSpPr>
            <p:nvPr/>
          </p:nvSpPr>
          <p:spPr bwMode="auto">
            <a:xfrm>
              <a:off x="5181600" y="5105400"/>
              <a:ext cx="2057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i="0" dirty="0">
                  <a:solidFill>
                    <a:srgbClr val="CC0000"/>
                  </a:solidFill>
                </a:rPr>
                <a:t>(Cranmer 1996)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Massive star evolution:  winds matter!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8125" y="797658"/>
            <a:ext cx="9011653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Mass loss affects evolutionary </a:t>
            </a:r>
            <a:r>
              <a:rPr lang="en-US" sz="2000" i="0">
                <a:solidFill>
                  <a:srgbClr val="FFFFCC"/>
                </a:solidFill>
              </a:rPr>
              <a:t>tracks </a:t>
            </a:r>
            <a:r>
              <a:rPr lang="en-US" sz="2000" i="0" smtClean="0">
                <a:solidFill>
                  <a:srgbClr val="FFFFCC"/>
                </a:solidFill>
              </a:rPr>
              <a:t>&amp; the appearance of supernovae (light curves).</a:t>
            </a:r>
            <a:endParaRPr lang="en-US" sz="2000" i="0" dirty="0">
              <a:solidFill>
                <a:srgbClr val="FFFFCC"/>
              </a:solidFill>
            </a:endParaRPr>
          </a:p>
          <a:p>
            <a:pPr marL="169863" indent="-169863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Hot-star winds influence ISM abundances &amp; ionization state of Galaxy</a:t>
            </a:r>
            <a:r>
              <a:rPr lang="en-US" sz="2000" i="0" dirty="0" smtClean="0">
                <a:solidFill>
                  <a:srgbClr val="FFFFCC"/>
                </a:solidFill>
              </a:rPr>
              <a:t>.</a:t>
            </a:r>
          </a:p>
          <a:p>
            <a:pPr marL="169863" indent="-169863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sz="2000" b="1" i="0" dirty="0" smtClean="0">
                <a:solidFill>
                  <a:srgbClr val="84CEFC"/>
                </a:solidFill>
              </a:rPr>
              <a:t>Wolf-Rayet stars:</a:t>
            </a:r>
            <a:r>
              <a:rPr lang="en-US" sz="2000" i="0" dirty="0" smtClean="0">
                <a:solidFill>
                  <a:srgbClr val="84CEFC"/>
                </a:solidFill>
              </a:rPr>
              <a:t>  </a:t>
            </a:r>
            <a:r>
              <a:rPr lang="en-US" sz="2000" i="0" dirty="0" smtClean="0">
                <a:solidFill>
                  <a:srgbClr val="FFFFCC"/>
                </a:solidFill>
              </a:rPr>
              <a:t>H stripped off by O-star wind;  dense, multiple-scattering CAK.</a:t>
            </a:r>
            <a:endParaRPr lang="en-US" sz="2000" i="0" dirty="0">
              <a:solidFill>
                <a:srgbClr val="FFFFCC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2400" y="2057400"/>
            <a:ext cx="5977956" cy="3858399"/>
            <a:chOff x="152400" y="2133600"/>
            <a:chExt cx="5977956" cy="3858399"/>
          </a:xfrm>
        </p:grpSpPr>
        <p:pic>
          <p:nvPicPr>
            <p:cNvPr id="15" name="Picture 14" descr="massive_return_plot.gif"/>
            <p:cNvPicPr>
              <a:picLocks noChangeAspect="1"/>
            </p:cNvPicPr>
            <p:nvPr/>
          </p:nvPicPr>
          <p:blipFill>
            <a:blip r:embed="rId2" cstate="print">
              <a:lum/>
            </a:blip>
            <a:stretch>
              <a:fillRect/>
            </a:stretch>
          </p:blipFill>
          <p:spPr>
            <a:xfrm>
              <a:off x="152400" y="2133600"/>
              <a:ext cx="5977956" cy="38404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66800" y="3228474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SN (Ib, Ic, II)</a:t>
              </a:r>
              <a:endParaRPr lang="en-US" sz="1600" b="1" i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4378" y="2356021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NS/BH</a:t>
              </a:r>
              <a:endParaRPr lang="en-US" sz="1600" b="1" i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62400" y="2971800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 smtClean="0">
                  <a:latin typeface="Arial" pitchFamily="34" charset="0"/>
                  <a:cs typeface="Arial" pitchFamily="34" charset="0"/>
                </a:rPr>
                <a:t>W-R  (WC)</a:t>
              </a:r>
              <a:endParaRPr lang="en-US" sz="1600" b="1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460103">
              <a:off x="4291264" y="4359442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 smtClean="0">
                  <a:latin typeface="Arial" pitchFamily="34" charset="0"/>
                  <a:cs typeface="Arial" pitchFamily="34" charset="0"/>
                </a:rPr>
                <a:t>LBV</a:t>
              </a:r>
              <a:endParaRPr lang="en-US" sz="1600" b="1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43200" y="4343400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RSG</a:t>
              </a:r>
              <a:endParaRPr lang="en-US" sz="1600" b="1" i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644633">
              <a:off x="3810000" y="3830249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 smtClean="0">
                  <a:latin typeface="Arial" pitchFamily="34" charset="0"/>
                  <a:cs typeface="Arial" pitchFamily="34" charset="0"/>
                </a:rPr>
                <a:t>W-R  (WN)</a:t>
              </a:r>
              <a:endParaRPr lang="en-US" sz="1600" b="1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0737129">
              <a:off x="4134853" y="472440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BSG</a:t>
              </a:r>
              <a:endParaRPr lang="en-US" sz="1600" b="1" i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06878" y="4860758"/>
              <a:ext cx="11086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dirty="0" smtClean="0">
                  <a:latin typeface="Arial" pitchFamily="34" charset="0"/>
                  <a:cs typeface="Arial" pitchFamily="34" charset="0"/>
                </a:rPr>
                <a:t>O-star</a:t>
              </a:r>
              <a:endParaRPr lang="en-US" sz="1600" b="1" i="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2400" y="5715000"/>
              <a:ext cx="1905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0" dirty="0" smtClean="0">
                  <a:latin typeface="+mn-lt"/>
                  <a:cs typeface="Arial" pitchFamily="34" charset="0"/>
                </a:rPr>
                <a:t>Castor (1993)</a:t>
              </a:r>
              <a:endParaRPr lang="en-US" sz="1200" i="0" dirty="0">
                <a:latin typeface="+mn-lt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602466" y="5511225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bg1"/>
                </a:solidFill>
              </a:rPr>
              <a:t>WR 124:</a:t>
            </a:r>
            <a:r>
              <a:rPr lang="en-US" sz="1600" i="0" dirty="0">
                <a:solidFill>
                  <a:schemeClr val="bg1"/>
                </a:solidFill>
              </a:rPr>
              <a:t> </a:t>
            </a:r>
            <a:r>
              <a:rPr lang="en-US" sz="1600" i="0" dirty="0" smtClean="0">
                <a:solidFill>
                  <a:schemeClr val="bg1"/>
                </a:solidFill>
              </a:rPr>
              <a:t>Tuesday’s</a:t>
            </a:r>
          </a:p>
          <a:p>
            <a:pPr algn="ctr"/>
            <a:r>
              <a:rPr lang="en-US" sz="1600" i="0" dirty="0" smtClean="0">
                <a:solidFill>
                  <a:schemeClr val="bg1"/>
                </a:solidFill>
              </a:rPr>
              <a:t>apod.nasa.gov</a:t>
            </a:r>
          </a:p>
        </p:txBody>
      </p:sp>
      <p:pic>
        <p:nvPicPr>
          <p:cNvPr id="4098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b="4662"/>
          <a:stretch/>
        </p:blipFill>
        <p:spPr bwMode="auto">
          <a:xfrm rot="5400000">
            <a:off x="5890313" y="2531236"/>
            <a:ext cx="3405507" cy="2492266"/>
          </a:xfrm>
          <a:prstGeom prst="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65088"/>
            <a:ext cx="8877300" cy="698500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dirty="0" smtClean="0">
                <a:solidFill>
                  <a:schemeClr val="bg1"/>
                </a:solidFill>
              </a:rPr>
              <a:t>Driving a stellar wind</a:t>
            </a:r>
            <a:endParaRPr lang="en-US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4613" y="990600"/>
            <a:ext cx="716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40000"/>
              </a:spcBef>
              <a:buSzPct val="115000"/>
              <a:buFontTx/>
              <a:buChar char="•"/>
            </a:pPr>
            <a:r>
              <a:rPr lang="en-US" sz="2000" i="0" dirty="0">
                <a:solidFill>
                  <a:srgbClr val="FFFFCC"/>
                </a:solidFill>
              </a:rPr>
              <a:t>Gravity must be counteracted above the photosphere </a:t>
            </a:r>
            <a:r>
              <a:rPr lang="en-US" sz="2000" dirty="0">
                <a:solidFill>
                  <a:srgbClr val="FFFFCC"/>
                </a:solidFill>
              </a:rPr>
              <a:t>(not below)</a:t>
            </a:r>
            <a:r>
              <a:rPr lang="en-US" sz="2000" i="0" dirty="0">
                <a:solidFill>
                  <a:srgbClr val="FFFFCC"/>
                </a:solidFill>
              </a:rPr>
              <a:t> by some continuously operating outward force </a:t>
            </a:r>
            <a:r>
              <a:rPr lang="en-US" sz="2000" b="1" i="0" dirty="0">
                <a:solidFill>
                  <a:srgbClr val="FFFFCC"/>
                </a:solidFill>
              </a:rPr>
              <a:t>. . 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1938" y="2111375"/>
            <a:ext cx="8382000" cy="388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05000"/>
              <a:buFont typeface="Wingdings" pitchFamily="2" charset="2"/>
              <a:buChar char="Ø"/>
            </a:pPr>
            <a:r>
              <a:rPr lang="en-US" sz="2000" b="1" i="0">
                <a:solidFill>
                  <a:srgbClr val="FFFFCC"/>
                </a:solidFill>
              </a:rPr>
              <a:t>Gas </a:t>
            </a:r>
            <a:r>
              <a:rPr lang="en-US" sz="2000" b="1" i="0" smtClean="0">
                <a:solidFill>
                  <a:srgbClr val="FFFFCC"/>
                </a:solidFill>
              </a:rPr>
              <a:t>pressure gradient:</a:t>
            </a:r>
            <a:r>
              <a:rPr lang="en-US" sz="2000" i="0" smtClean="0">
                <a:solidFill>
                  <a:srgbClr val="FFFFCC"/>
                </a:solidFill>
              </a:rPr>
              <a:t>  needs </a:t>
            </a:r>
            <a:r>
              <a:rPr lang="en-US" sz="2000" dirty="0">
                <a:solidFill>
                  <a:srgbClr val="FFFFCC"/>
                </a:solidFill>
              </a:rPr>
              <a:t>T</a:t>
            </a:r>
            <a:r>
              <a:rPr lang="en-US" sz="2000" i="0" dirty="0">
                <a:solidFill>
                  <a:srgbClr val="FFFFCC"/>
                </a:solidFill>
              </a:rPr>
              <a:t> ~ 10</a:t>
            </a:r>
            <a:r>
              <a:rPr lang="en-US" i="0" baseline="32000" dirty="0">
                <a:solidFill>
                  <a:srgbClr val="FFFFCC"/>
                </a:solidFill>
              </a:rPr>
              <a:t>6</a:t>
            </a:r>
            <a:r>
              <a:rPr lang="en-US" sz="2000" i="0" dirty="0">
                <a:solidFill>
                  <a:srgbClr val="FFFFCC"/>
                </a:solidFill>
              </a:rPr>
              <a:t> K  (“coronal heating”)</a:t>
            </a:r>
          </a:p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05000"/>
              <a:buFont typeface="Wingdings" pitchFamily="2" charset="2"/>
              <a:buChar char="Ø"/>
            </a:pPr>
            <a:r>
              <a:rPr lang="en-US" sz="2000" b="1" i="0" dirty="0">
                <a:solidFill>
                  <a:srgbClr val="FFFFCC"/>
                </a:solidFill>
              </a:rPr>
              <a:t>Radiation pressure:</a:t>
            </a:r>
            <a:r>
              <a:rPr lang="en-US" sz="2000" i="0" dirty="0">
                <a:solidFill>
                  <a:srgbClr val="FFFFCC"/>
                </a:solidFill>
              </a:rPr>
              <a:t>  possibly important when </a:t>
            </a:r>
            <a:r>
              <a:rPr lang="en-US" sz="2000" dirty="0">
                <a:solidFill>
                  <a:srgbClr val="FFFFCC"/>
                </a:solidFill>
              </a:rPr>
              <a:t>L</a:t>
            </a:r>
            <a:r>
              <a:rPr lang="en-US" i="0" baseline="-32000" dirty="0">
                <a:solidFill>
                  <a:srgbClr val="FFFFCC"/>
                </a:solidFill>
              </a:rPr>
              <a:t>*</a:t>
            </a:r>
            <a:r>
              <a:rPr lang="en-US" sz="2000" i="0" dirty="0">
                <a:solidFill>
                  <a:srgbClr val="FFFFCC"/>
                </a:solidFill>
              </a:rPr>
              <a:t> &gt; 100</a:t>
            </a:r>
            <a:r>
              <a:rPr lang="en-US" sz="2000" dirty="0">
                <a:solidFill>
                  <a:srgbClr val="FFFFCC"/>
                </a:solidFill>
              </a:rPr>
              <a:t> </a:t>
            </a:r>
            <a:r>
              <a:rPr lang="en-US" sz="2000" dirty="0" smtClean="0">
                <a:solidFill>
                  <a:srgbClr val="FFFFCC"/>
                </a:solidFill>
              </a:rPr>
              <a:t>L</a:t>
            </a:r>
            <a:r>
              <a:rPr lang="en-US" sz="2000" i="0" baseline="-22000" dirty="0" smtClean="0">
                <a:solidFill>
                  <a:srgbClr val="FFFFCC"/>
                </a:solidFill>
                <a:sym typeface="Wingdings 2" panose="05020102010507070707" pitchFamily="18" charset="2"/>
              </a:rPr>
              <a:t></a:t>
            </a:r>
            <a:endParaRPr lang="en-US" sz="2000" i="0" baseline="-22000" dirty="0">
              <a:solidFill>
                <a:srgbClr val="FFFFCC"/>
              </a:solidFill>
              <a:sym typeface="Wingdings" pitchFamily="2" charset="2"/>
            </a:endParaRPr>
          </a:p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05000"/>
              <a:buFont typeface="Wingdings" pitchFamily="2" charset="2"/>
              <a:buChar char="Ø"/>
            </a:pPr>
            <a:endParaRPr lang="en-US" sz="2000" i="0" baseline="-22000" dirty="0">
              <a:solidFill>
                <a:srgbClr val="FFFFCC"/>
              </a:solidFill>
              <a:sym typeface="Wingdings" pitchFamily="2" charset="2"/>
            </a:endParaRPr>
          </a:p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05000"/>
              <a:buFont typeface="Wingdings" pitchFamily="2" charset="2"/>
              <a:buChar char="Ø"/>
            </a:pPr>
            <a:endParaRPr lang="en-US" sz="2000" i="0" baseline="-22000" dirty="0">
              <a:solidFill>
                <a:srgbClr val="FFFFCC"/>
              </a:solidFill>
              <a:sym typeface="Wingdings" pitchFamily="2" charset="2"/>
            </a:endParaRPr>
          </a:p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05000"/>
              <a:buFont typeface="Wingdings" pitchFamily="2" charset="2"/>
              <a:buChar char="Ø"/>
            </a:pPr>
            <a:endParaRPr lang="en-US" sz="2000" i="0" baseline="-22000" dirty="0">
              <a:solidFill>
                <a:srgbClr val="FFFFCC"/>
              </a:solidFill>
              <a:sym typeface="Wingdings" pitchFamily="2" charset="2"/>
            </a:endParaRPr>
          </a:p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05000"/>
              <a:buFont typeface="Wingdings" pitchFamily="2" charset="2"/>
              <a:buChar char="Ø"/>
            </a:pPr>
            <a:endParaRPr lang="en-US" sz="2000" b="1" i="0" dirty="0">
              <a:solidFill>
                <a:srgbClr val="FFFFCC"/>
              </a:solidFill>
            </a:endParaRPr>
          </a:p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05000"/>
              <a:buFont typeface="Wingdings" pitchFamily="2" charset="2"/>
              <a:buChar char="Ø"/>
            </a:pPr>
            <a:r>
              <a:rPr lang="en-US" sz="2000" b="1" i="0" dirty="0" smtClean="0">
                <a:solidFill>
                  <a:srgbClr val="FFFFCC"/>
                </a:solidFill>
              </a:rPr>
              <a:t>Pulsations / Waves / </a:t>
            </a:r>
            <a:r>
              <a:rPr lang="en-US" sz="2000" b="1" i="0" dirty="0">
                <a:solidFill>
                  <a:srgbClr val="FFFFCC"/>
                </a:solidFill>
              </a:rPr>
              <a:t>Shocks:</a:t>
            </a:r>
            <a:r>
              <a:rPr lang="en-US" sz="2000" i="0" dirty="0">
                <a:solidFill>
                  <a:srgbClr val="FFFFCC"/>
                </a:solidFill>
              </a:rPr>
              <a:t>  can produce time-averaged net </a:t>
            </a:r>
            <a:r>
              <a:rPr lang="en-US" sz="2000" i="0" dirty="0" smtClean="0">
                <a:solidFill>
                  <a:srgbClr val="FFFFCC"/>
                </a:solidFill>
              </a:rPr>
              <a:t>acceleration.</a:t>
            </a:r>
            <a:endParaRPr lang="en-US" sz="2000" i="0" dirty="0">
              <a:solidFill>
                <a:srgbClr val="FFFFCC"/>
              </a:solidFill>
            </a:endParaRPr>
          </a:p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05000"/>
              <a:buFont typeface="Wingdings" pitchFamily="2" charset="2"/>
              <a:buChar char="Ø"/>
            </a:pPr>
            <a:r>
              <a:rPr lang="en-US" sz="2000" b="1" i="0" smtClean="0">
                <a:solidFill>
                  <a:srgbClr val="FFFFCC"/>
                </a:solidFill>
              </a:rPr>
              <a:t>Magnetic effects</a:t>
            </a:r>
            <a:r>
              <a:rPr lang="en-US" sz="2000" b="1" i="0" dirty="0">
                <a:solidFill>
                  <a:srgbClr val="FFFFCC"/>
                </a:solidFill>
              </a:rPr>
              <a:t>:</a:t>
            </a:r>
            <a:r>
              <a:rPr lang="en-US" sz="2000" i="0" dirty="0">
                <a:solidFill>
                  <a:srgbClr val="FFFFCC"/>
                </a:solidFill>
              </a:rPr>
              <a:t>  </a:t>
            </a:r>
            <a:r>
              <a:rPr lang="en-US" sz="2000" i="0">
                <a:solidFill>
                  <a:srgbClr val="FFFFCC"/>
                </a:solidFill>
              </a:rPr>
              <a:t>closed </a:t>
            </a:r>
            <a:r>
              <a:rPr lang="en-US" sz="2000" i="0" smtClean="0">
                <a:solidFill>
                  <a:srgbClr val="FFFFCC"/>
                </a:solidFill>
              </a:rPr>
              <a:t>loops of plasma (“plasmoids”) </a:t>
            </a:r>
            <a:r>
              <a:rPr lang="en-US" sz="2000" i="0" dirty="0">
                <a:solidFill>
                  <a:srgbClr val="FFFFCC"/>
                </a:solidFill>
              </a:rPr>
              <a:t>can be pinched like melon seeds and carry along some of the </a:t>
            </a:r>
            <a:r>
              <a:rPr lang="en-US" sz="2000" i="0">
                <a:solidFill>
                  <a:srgbClr val="FFFFCC"/>
                </a:solidFill>
              </a:rPr>
              <a:t>surrounding </a:t>
            </a:r>
            <a:r>
              <a:rPr lang="en-US" sz="2000" i="0" smtClean="0">
                <a:solidFill>
                  <a:srgbClr val="FFFFCC"/>
                </a:solidFill>
              </a:rPr>
              <a:t>gas.</a:t>
            </a:r>
            <a:endParaRPr lang="en-US" sz="2000" i="0" dirty="0">
              <a:solidFill>
                <a:srgbClr val="FFFFCC"/>
              </a:solidFill>
            </a:endParaRPr>
          </a:p>
          <a:p>
            <a:pPr marL="292100" indent="-292100">
              <a:spcBef>
                <a:spcPct val="55000"/>
              </a:spcBef>
              <a:buClr>
                <a:srgbClr val="FF4519"/>
              </a:buClr>
              <a:buSzPct val="115000"/>
              <a:buFont typeface="Wingdings" pitchFamily="2" charset="2"/>
              <a:buNone/>
            </a:pPr>
            <a:endParaRPr lang="en-US" sz="2000" i="0" baseline="-22000" dirty="0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4104" name="Text Box 5"/>
          <p:cNvSpPr txBox="1">
            <a:spLocks noChangeArrowheads="1"/>
          </p:cNvSpPr>
          <p:nvPr/>
        </p:nvSpPr>
        <p:spPr bwMode="auto">
          <a:xfrm>
            <a:off x="528638" y="3092450"/>
            <a:ext cx="82327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ct val="15000"/>
              </a:spcBef>
              <a:buSzPct val="115000"/>
              <a:buFont typeface="Arial" charset="0"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free </a:t>
            </a:r>
            <a:r>
              <a:rPr lang="en-US" sz="2000" i="0" dirty="0">
                <a:solidFill>
                  <a:srgbClr val="FFFFCC"/>
                </a:solidFill>
              </a:rPr>
              <a:t>electron (Thomson) opacity?  (goes as 1/</a:t>
            </a:r>
            <a:r>
              <a:rPr lang="en-US" sz="2000" dirty="0">
                <a:solidFill>
                  <a:srgbClr val="FFFFCC"/>
                </a:solidFill>
              </a:rPr>
              <a:t>r</a:t>
            </a:r>
            <a:r>
              <a:rPr lang="en-US" i="0" baseline="30000" dirty="0">
                <a:solidFill>
                  <a:srgbClr val="FFFFCC"/>
                </a:solidFill>
              </a:rPr>
              <a:t>2 </a:t>
            </a:r>
            <a:r>
              <a:rPr lang="en-US" sz="2000" i="0" dirty="0">
                <a:solidFill>
                  <a:srgbClr val="FFFFCC"/>
                </a:solidFill>
              </a:rPr>
              <a:t>; needs to be supplemented)</a:t>
            </a:r>
          </a:p>
          <a:p>
            <a:pPr marL="228600" indent="-228600">
              <a:spcBef>
                <a:spcPct val="15000"/>
              </a:spcBef>
              <a:buSzPct val="115000"/>
              <a:buFont typeface="Arial" charset="0"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ion opacity?   (</a:t>
            </a:r>
            <a:r>
              <a:rPr lang="en-US" sz="2000" dirty="0" smtClean="0">
                <a:solidFill>
                  <a:srgbClr val="FFFFCC"/>
                </a:solidFill>
              </a:rPr>
              <a:t>T</a:t>
            </a:r>
            <a:r>
              <a:rPr lang="en-US" sz="2000" i="0" baseline="-25000" dirty="0" smtClean="0">
                <a:solidFill>
                  <a:srgbClr val="FFFFCC"/>
                </a:solidFill>
              </a:rPr>
              <a:t>eff</a:t>
            </a:r>
            <a:r>
              <a:rPr lang="en-US" sz="2000" i="0" dirty="0" smtClean="0">
                <a:solidFill>
                  <a:srgbClr val="FFFFCC"/>
                </a:solidFill>
              </a:rPr>
              <a:t>  &gt;  15,000 K)</a:t>
            </a:r>
          </a:p>
          <a:p>
            <a:pPr marL="228600" indent="-228600">
              <a:spcBef>
                <a:spcPct val="15000"/>
              </a:spcBef>
              <a:buSzPct val="115000"/>
              <a:buFont typeface="Arial" charset="0"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dust </a:t>
            </a:r>
            <a:r>
              <a:rPr lang="en-US" sz="2000" i="0" dirty="0">
                <a:solidFill>
                  <a:srgbClr val="FFFFCC"/>
                </a:solidFill>
              </a:rPr>
              <a:t>opacity?  (</a:t>
            </a:r>
            <a:r>
              <a:rPr lang="en-US" sz="2000" dirty="0">
                <a:solidFill>
                  <a:srgbClr val="FFFFCC"/>
                </a:solidFill>
              </a:rPr>
              <a:t>T</a:t>
            </a:r>
            <a:r>
              <a:rPr lang="en-US" i="0" baseline="-25000" dirty="0">
                <a:solidFill>
                  <a:srgbClr val="FFFFCC"/>
                </a:solidFill>
              </a:rPr>
              <a:t>eff</a:t>
            </a:r>
            <a:r>
              <a:rPr lang="en-US" sz="2000" i="0" dirty="0">
                <a:solidFill>
                  <a:srgbClr val="FFFFCC"/>
                </a:solidFill>
              </a:rPr>
              <a:t>  &lt;  </a:t>
            </a:r>
            <a:r>
              <a:rPr lang="en-US" sz="2000" i="0" dirty="0" smtClean="0">
                <a:solidFill>
                  <a:srgbClr val="FFFFCC"/>
                </a:solidFill>
              </a:rPr>
              <a:t>3,000 </a:t>
            </a:r>
            <a:r>
              <a:rPr lang="en-US" sz="2000" i="0" dirty="0">
                <a:solidFill>
                  <a:srgbClr val="FFFFCC"/>
                </a:solidFill>
              </a:rPr>
              <a:t>K)</a:t>
            </a:r>
          </a:p>
        </p:txBody>
      </p:sp>
      <p:sp>
        <p:nvSpPr>
          <p:cNvPr id="4105" name="Text Box 7"/>
          <p:cNvSpPr txBox="1">
            <a:spLocks noChangeArrowheads="1"/>
          </p:cNvSpPr>
          <p:nvPr/>
        </p:nvSpPr>
        <p:spPr bwMode="auto">
          <a:xfrm>
            <a:off x="2672004" y="353204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</a:rPr>
              <a:t>~</a:t>
            </a:r>
          </a:p>
        </p:txBody>
      </p:sp>
      <p:sp>
        <p:nvSpPr>
          <p:cNvPr id="4106" name="Text Box 8"/>
          <p:cNvSpPr txBox="1">
            <a:spLocks noChangeArrowheads="1"/>
          </p:cNvSpPr>
          <p:nvPr/>
        </p:nvSpPr>
        <p:spPr bwMode="auto">
          <a:xfrm>
            <a:off x="2744788" y="3870325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</a:rPr>
              <a:t>~</a:t>
            </a:r>
          </a:p>
        </p:txBody>
      </p:sp>
      <p:pic>
        <p:nvPicPr>
          <p:cNvPr id="4102" name="Picture 11"/>
          <p:cNvPicPr>
            <a:picLocks noChangeAspect="1" noChangeArrowheads="1"/>
          </p:cNvPicPr>
          <p:nvPr/>
        </p:nvPicPr>
        <p:blipFill>
          <a:blip r:embed="rId2" cstate="print">
            <a:lum bright="14000" contrast="12000"/>
          </a:blip>
          <a:srcRect b="8588"/>
          <a:stretch>
            <a:fillRect/>
          </a:stretch>
        </p:blipFill>
        <p:spPr bwMode="auto">
          <a:xfrm>
            <a:off x="7315200" y="838200"/>
            <a:ext cx="14382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7315200" y="2159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66"/>
                </a:solidFill>
                <a:latin typeface="Arial" charset="0"/>
              </a:rPr>
              <a:t>F = 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1_hr_diagram_black.gif"/>
          <p:cNvPicPr>
            <a:picLocks noChangeAspect="1"/>
          </p:cNvPicPr>
          <p:nvPr/>
        </p:nvPicPr>
        <p:blipFill>
          <a:blip r:embed="rId2" cstate="print"/>
          <a:srcRect l="2545"/>
          <a:stretch>
            <a:fillRect/>
          </a:stretch>
        </p:blipFill>
        <p:spPr>
          <a:xfrm>
            <a:off x="0" y="558548"/>
            <a:ext cx="8911256" cy="6223252"/>
          </a:xfrm>
          <a:prstGeom prst="rect">
            <a:avLst/>
          </a:prstGeom>
        </p:spPr>
      </p:pic>
      <p:sp>
        <p:nvSpPr>
          <p:cNvPr id="40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Stellar winds across the H-R Diagram</a:t>
            </a:r>
          </a:p>
        </p:txBody>
      </p:sp>
      <p:grpSp>
        <p:nvGrpSpPr>
          <p:cNvPr id="2" name="Group 3"/>
          <p:cNvGrpSpPr/>
          <p:nvPr/>
        </p:nvGrpSpPr>
        <p:grpSpPr>
          <a:xfrm>
            <a:off x="1078558" y="903037"/>
            <a:ext cx="3508683" cy="2419683"/>
            <a:chOff x="1311302" y="903037"/>
            <a:chExt cx="3508683" cy="2419683"/>
          </a:xfrm>
        </p:grpSpPr>
        <p:sp>
          <p:nvSpPr>
            <p:cNvPr id="5" name="Freeform 4"/>
            <p:cNvSpPr/>
            <p:nvPr/>
          </p:nvSpPr>
          <p:spPr bwMode="auto">
            <a:xfrm>
              <a:off x="1626937" y="903037"/>
              <a:ext cx="3193048" cy="2419683"/>
            </a:xfrm>
            <a:custGeom>
              <a:avLst/>
              <a:gdLst>
                <a:gd name="connsiteX0" fmla="*/ 1289384 w 3027947"/>
                <a:gd name="connsiteY0" fmla="*/ 162426 h 2530642"/>
                <a:gd name="connsiteX1" fmla="*/ 302794 w 3027947"/>
                <a:gd name="connsiteY1" fmla="*/ 174458 h 2530642"/>
                <a:gd name="connsiteX2" fmla="*/ 387016 w 3027947"/>
                <a:gd name="connsiteY2" fmla="*/ 1209173 h 2530642"/>
                <a:gd name="connsiteX3" fmla="*/ 2624889 w 3027947"/>
                <a:gd name="connsiteY3" fmla="*/ 2448426 h 2530642"/>
                <a:gd name="connsiteX4" fmla="*/ 2805363 w 3027947"/>
                <a:gd name="connsiteY4" fmla="*/ 715879 h 2530642"/>
                <a:gd name="connsiteX5" fmla="*/ 2312068 w 3027947"/>
                <a:gd name="connsiteY5" fmla="*/ 378994 h 253064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63679 w 2854826"/>
                <a:gd name="connsiteY5" fmla="*/ 368299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63679 w 2854826"/>
                <a:gd name="connsiteY5" fmla="*/ 368299 h 2509252"/>
                <a:gd name="connsiteX6" fmla="*/ 1140995 w 2854826"/>
                <a:gd name="connsiteY6" fmla="*/ 151731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39615 w 2854826"/>
                <a:gd name="connsiteY5" fmla="*/ 372310 h 2509252"/>
                <a:gd name="connsiteX6" fmla="*/ 1140995 w 2854826"/>
                <a:gd name="connsiteY6" fmla="*/ 151731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39615 w 2854826"/>
                <a:gd name="connsiteY5" fmla="*/ 372310 h 2509252"/>
                <a:gd name="connsiteX6" fmla="*/ 1140995 w 2854826"/>
                <a:gd name="connsiteY6" fmla="*/ 151731 h 2509252"/>
                <a:gd name="connsiteX0" fmla="*/ 1140995 w 2844800"/>
                <a:gd name="connsiteY0" fmla="*/ 151731 h 2475831"/>
                <a:gd name="connsiteX1" fmla="*/ 154405 w 2844800"/>
                <a:gd name="connsiteY1" fmla="*/ 163763 h 2475831"/>
                <a:gd name="connsiteX2" fmla="*/ 387016 w 2844800"/>
                <a:gd name="connsiteY2" fmla="*/ 1134310 h 2475831"/>
                <a:gd name="connsiteX3" fmla="*/ 2476500 w 2844800"/>
                <a:gd name="connsiteY3" fmla="*/ 2437731 h 2475831"/>
                <a:gd name="connsiteX4" fmla="*/ 2596815 w 2844800"/>
                <a:gd name="connsiteY4" fmla="*/ 905710 h 2475831"/>
                <a:gd name="connsiteX5" fmla="*/ 2139615 w 2844800"/>
                <a:gd name="connsiteY5" fmla="*/ 372310 h 2475831"/>
                <a:gd name="connsiteX6" fmla="*/ 1140995 w 2844800"/>
                <a:gd name="connsiteY6" fmla="*/ 151731 h 2475831"/>
                <a:gd name="connsiteX0" fmla="*/ 1140995 w 2844800"/>
                <a:gd name="connsiteY0" fmla="*/ 151731 h 2475831"/>
                <a:gd name="connsiteX1" fmla="*/ 154405 w 2844800"/>
                <a:gd name="connsiteY1" fmla="*/ 163763 h 2475831"/>
                <a:gd name="connsiteX2" fmla="*/ 387016 w 2844800"/>
                <a:gd name="connsiteY2" fmla="*/ 1134310 h 2475831"/>
                <a:gd name="connsiteX3" fmla="*/ 2476500 w 2844800"/>
                <a:gd name="connsiteY3" fmla="*/ 2437731 h 2475831"/>
                <a:gd name="connsiteX4" fmla="*/ 2596815 w 2844800"/>
                <a:gd name="connsiteY4" fmla="*/ 905710 h 2475831"/>
                <a:gd name="connsiteX5" fmla="*/ 2139615 w 2844800"/>
                <a:gd name="connsiteY5" fmla="*/ 372310 h 2475831"/>
                <a:gd name="connsiteX6" fmla="*/ 1140995 w 2844800"/>
                <a:gd name="connsiteY6" fmla="*/ 151731 h 2475831"/>
                <a:gd name="connsiteX0" fmla="*/ 1336843 w 3040648"/>
                <a:gd name="connsiteY0" fmla="*/ 171783 h 2495883"/>
                <a:gd name="connsiteX1" fmla="*/ 125663 w 3040648"/>
                <a:gd name="connsiteY1" fmla="*/ 163763 h 2495883"/>
                <a:gd name="connsiteX2" fmla="*/ 582864 w 3040648"/>
                <a:gd name="connsiteY2" fmla="*/ 1154362 h 2495883"/>
                <a:gd name="connsiteX3" fmla="*/ 2672348 w 3040648"/>
                <a:gd name="connsiteY3" fmla="*/ 2457783 h 2495883"/>
                <a:gd name="connsiteX4" fmla="*/ 2792663 w 3040648"/>
                <a:gd name="connsiteY4" fmla="*/ 925762 h 2495883"/>
                <a:gd name="connsiteX5" fmla="*/ 2335463 w 3040648"/>
                <a:gd name="connsiteY5" fmla="*/ 392362 h 2495883"/>
                <a:gd name="connsiteX6" fmla="*/ 1336843 w 3040648"/>
                <a:gd name="connsiteY6" fmla="*/ 171783 h 2495883"/>
                <a:gd name="connsiteX0" fmla="*/ 1489243 w 3193048"/>
                <a:gd name="connsiteY0" fmla="*/ 95583 h 2419683"/>
                <a:gd name="connsiteX1" fmla="*/ 125663 w 3193048"/>
                <a:gd name="connsiteY1" fmla="*/ 163763 h 2419683"/>
                <a:gd name="connsiteX2" fmla="*/ 735264 w 3193048"/>
                <a:gd name="connsiteY2" fmla="*/ 1078162 h 2419683"/>
                <a:gd name="connsiteX3" fmla="*/ 2824748 w 3193048"/>
                <a:gd name="connsiteY3" fmla="*/ 2381583 h 2419683"/>
                <a:gd name="connsiteX4" fmla="*/ 2945063 w 3193048"/>
                <a:gd name="connsiteY4" fmla="*/ 849562 h 2419683"/>
                <a:gd name="connsiteX5" fmla="*/ 2487863 w 3193048"/>
                <a:gd name="connsiteY5" fmla="*/ 316162 h 2419683"/>
                <a:gd name="connsiteX6" fmla="*/ 1489243 w 3193048"/>
                <a:gd name="connsiteY6" fmla="*/ 95583 h 24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3048" h="2419683">
                  <a:moveTo>
                    <a:pt x="1489243" y="95583"/>
                  </a:moveTo>
                  <a:cubicBezTo>
                    <a:pt x="1071145" y="14370"/>
                    <a:pt x="251326" y="0"/>
                    <a:pt x="125663" y="163763"/>
                  </a:cubicBezTo>
                  <a:cubicBezTo>
                    <a:pt x="0" y="327526"/>
                    <a:pt x="285417" y="708525"/>
                    <a:pt x="735264" y="1078162"/>
                  </a:cubicBezTo>
                  <a:cubicBezTo>
                    <a:pt x="1185111" y="1447799"/>
                    <a:pt x="2456448" y="2419683"/>
                    <a:pt x="2824748" y="2381583"/>
                  </a:cubicBezTo>
                  <a:cubicBezTo>
                    <a:pt x="3193048" y="2343483"/>
                    <a:pt x="3001210" y="1193799"/>
                    <a:pt x="2945063" y="849562"/>
                  </a:cubicBezTo>
                  <a:cubicBezTo>
                    <a:pt x="2888916" y="505325"/>
                    <a:pt x="2856979" y="559363"/>
                    <a:pt x="2487863" y="316162"/>
                  </a:cubicBezTo>
                  <a:cubicBezTo>
                    <a:pt x="2129005" y="195230"/>
                    <a:pt x="1822116" y="169109"/>
                    <a:pt x="1489243" y="955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1302" y="2112878"/>
              <a:ext cx="1981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50C1FA"/>
                  </a:solidFill>
                  <a:latin typeface="Calibri" panose="020F0502020204030204" pitchFamily="34" charset="0"/>
                  <a:cs typeface="Arial" pitchFamily="34" charset="0"/>
                </a:rPr>
                <a:t>Massive stars: radiation-driven winds</a:t>
              </a:r>
              <a:endParaRPr lang="en-US" sz="1800" b="1" dirty="0">
                <a:solidFill>
                  <a:srgbClr val="50C1FA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4108377" y="1899987"/>
            <a:ext cx="2339079" cy="3868408"/>
            <a:chOff x="3045721" y="308476"/>
            <a:chExt cx="2339079" cy="3868408"/>
          </a:xfrm>
        </p:grpSpPr>
        <p:sp>
          <p:nvSpPr>
            <p:cNvPr id="8" name="Freeform 7"/>
            <p:cNvSpPr/>
            <p:nvPr/>
          </p:nvSpPr>
          <p:spPr bwMode="auto">
            <a:xfrm>
              <a:off x="3568700" y="308476"/>
              <a:ext cx="1816100" cy="3268244"/>
            </a:xfrm>
            <a:custGeom>
              <a:avLst/>
              <a:gdLst>
                <a:gd name="connsiteX0" fmla="*/ 1289384 w 3027947"/>
                <a:gd name="connsiteY0" fmla="*/ 162426 h 2530642"/>
                <a:gd name="connsiteX1" fmla="*/ 302794 w 3027947"/>
                <a:gd name="connsiteY1" fmla="*/ 174458 h 2530642"/>
                <a:gd name="connsiteX2" fmla="*/ 387016 w 3027947"/>
                <a:gd name="connsiteY2" fmla="*/ 1209173 h 2530642"/>
                <a:gd name="connsiteX3" fmla="*/ 2624889 w 3027947"/>
                <a:gd name="connsiteY3" fmla="*/ 2448426 h 2530642"/>
                <a:gd name="connsiteX4" fmla="*/ 2805363 w 3027947"/>
                <a:gd name="connsiteY4" fmla="*/ 715879 h 2530642"/>
                <a:gd name="connsiteX5" fmla="*/ 2312068 w 3027947"/>
                <a:gd name="connsiteY5" fmla="*/ 378994 h 253064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63679 w 2854826"/>
                <a:gd name="connsiteY5" fmla="*/ 368299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63679 w 2854826"/>
                <a:gd name="connsiteY5" fmla="*/ 368299 h 2509252"/>
                <a:gd name="connsiteX6" fmla="*/ 1140995 w 2854826"/>
                <a:gd name="connsiteY6" fmla="*/ 151731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39615 w 2854826"/>
                <a:gd name="connsiteY5" fmla="*/ 372310 h 2509252"/>
                <a:gd name="connsiteX6" fmla="*/ 1140995 w 2854826"/>
                <a:gd name="connsiteY6" fmla="*/ 151731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39615 w 2854826"/>
                <a:gd name="connsiteY5" fmla="*/ 372310 h 2509252"/>
                <a:gd name="connsiteX6" fmla="*/ 1140995 w 2854826"/>
                <a:gd name="connsiteY6" fmla="*/ 151731 h 2509252"/>
                <a:gd name="connsiteX0" fmla="*/ 1140995 w 2844800"/>
                <a:gd name="connsiteY0" fmla="*/ 151731 h 2475831"/>
                <a:gd name="connsiteX1" fmla="*/ 154405 w 2844800"/>
                <a:gd name="connsiteY1" fmla="*/ 163763 h 2475831"/>
                <a:gd name="connsiteX2" fmla="*/ 387016 w 2844800"/>
                <a:gd name="connsiteY2" fmla="*/ 1134310 h 2475831"/>
                <a:gd name="connsiteX3" fmla="*/ 2476500 w 2844800"/>
                <a:gd name="connsiteY3" fmla="*/ 2437731 h 2475831"/>
                <a:gd name="connsiteX4" fmla="*/ 2596815 w 2844800"/>
                <a:gd name="connsiteY4" fmla="*/ 905710 h 2475831"/>
                <a:gd name="connsiteX5" fmla="*/ 2139615 w 2844800"/>
                <a:gd name="connsiteY5" fmla="*/ 372310 h 2475831"/>
                <a:gd name="connsiteX6" fmla="*/ 1140995 w 2844800"/>
                <a:gd name="connsiteY6" fmla="*/ 151731 h 2475831"/>
                <a:gd name="connsiteX0" fmla="*/ 1140995 w 2844800"/>
                <a:gd name="connsiteY0" fmla="*/ 151731 h 2475831"/>
                <a:gd name="connsiteX1" fmla="*/ 154405 w 2844800"/>
                <a:gd name="connsiteY1" fmla="*/ 163763 h 2475831"/>
                <a:gd name="connsiteX2" fmla="*/ 387016 w 2844800"/>
                <a:gd name="connsiteY2" fmla="*/ 1134310 h 2475831"/>
                <a:gd name="connsiteX3" fmla="*/ 2476500 w 2844800"/>
                <a:gd name="connsiteY3" fmla="*/ 2437731 h 2475831"/>
                <a:gd name="connsiteX4" fmla="*/ 2596815 w 2844800"/>
                <a:gd name="connsiteY4" fmla="*/ 905710 h 2475831"/>
                <a:gd name="connsiteX5" fmla="*/ 2139615 w 2844800"/>
                <a:gd name="connsiteY5" fmla="*/ 372310 h 2475831"/>
                <a:gd name="connsiteX6" fmla="*/ 1140995 w 2844800"/>
                <a:gd name="connsiteY6" fmla="*/ 151731 h 2475831"/>
                <a:gd name="connsiteX0" fmla="*/ 1037724 w 2564732"/>
                <a:gd name="connsiteY0" fmla="*/ 229380 h 2631128"/>
                <a:gd name="connsiteX1" fmla="*/ 51134 w 2564732"/>
                <a:gd name="connsiteY1" fmla="*/ 241412 h 2631128"/>
                <a:gd name="connsiteX2" fmla="*/ 1344529 w 2564732"/>
                <a:gd name="connsiteY2" fmla="*/ 1677849 h 2631128"/>
                <a:gd name="connsiteX3" fmla="*/ 2373229 w 2564732"/>
                <a:gd name="connsiteY3" fmla="*/ 2515380 h 2631128"/>
                <a:gd name="connsiteX4" fmla="*/ 2493544 w 2564732"/>
                <a:gd name="connsiteY4" fmla="*/ 983359 h 2631128"/>
                <a:gd name="connsiteX5" fmla="*/ 2036344 w 2564732"/>
                <a:gd name="connsiteY5" fmla="*/ 449959 h 2631128"/>
                <a:gd name="connsiteX6" fmla="*/ 1037724 w 2564732"/>
                <a:gd name="connsiteY6" fmla="*/ 229380 h 2631128"/>
                <a:gd name="connsiteX0" fmla="*/ 418098 w 1945106"/>
                <a:gd name="connsiteY0" fmla="*/ 81213 h 2482961"/>
                <a:gd name="connsiteX1" fmla="*/ 115303 w 1945106"/>
                <a:gd name="connsiteY1" fmla="*/ 539082 h 2482961"/>
                <a:gd name="connsiteX2" fmla="*/ 724903 w 1945106"/>
                <a:gd name="connsiteY2" fmla="*/ 1529682 h 2482961"/>
                <a:gd name="connsiteX3" fmla="*/ 1753603 w 1945106"/>
                <a:gd name="connsiteY3" fmla="*/ 2367213 h 2482961"/>
                <a:gd name="connsiteX4" fmla="*/ 1873918 w 1945106"/>
                <a:gd name="connsiteY4" fmla="*/ 835192 h 2482961"/>
                <a:gd name="connsiteX5" fmla="*/ 1416718 w 1945106"/>
                <a:gd name="connsiteY5" fmla="*/ 301792 h 2482961"/>
                <a:gd name="connsiteX6" fmla="*/ 418098 w 1945106"/>
                <a:gd name="connsiteY6" fmla="*/ 81213 h 2482961"/>
                <a:gd name="connsiteX0" fmla="*/ 609600 w 1829803"/>
                <a:gd name="connsiteY0" fmla="*/ 81213 h 3168092"/>
                <a:gd name="connsiteX1" fmla="*/ 0 w 1829803"/>
                <a:gd name="connsiteY1" fmla="*/ 1224213 h 3168092"/>
                <a:gd name="connsiteX2" fmla="*/ 609600 w 1829803"/>
                <a:gd name="connsiteY2" fmla="*/ 2214813 h 3168092"/>
                <a:gd name="connsiteX3" fmla="*/ 1638300 w 1829803"/>
                <a:gd name="connsiteY3" fmla="*/ 3052344 h 3168092"/>
                <a:gd name="connsiteX4" fmla="*/ 1758615 w 1829803"/>
                <a:gd name="connsiteY4" fmla="*/ 1520323 h 3168092"/>
                <a:gd name="connsiteX5" fmla="*/ 1301415 w 1829803"/>
                <a:gd name="connsiteY5" fmla="*/ 986923 h 3168092"/>
                <a:gd name="connsiteX6" fmla="*/ 609600 w 1829803"/>
                <a:gd name="connsiteY6" fmla="*/ 81213 h 3168092"/>
                <a:gd name="connsiteX0" fmla="*/ 609600 w 1790700"/>
                <a:gd name="connsiteY0" fmla="*/ 81213 h 3255544"/>
                <a:gd name="connsiteX1" fmla="*/ 0 w 1790700"/>
                <a:gd name="connsiteY1" fmla="*/ 1224213 h 3255544"/>
                <a:gd name="connsiteX2" fmla="*/ 609600 w 1790700"/>
                <a:gd name="connsiteY2" fmla="*/ 2214813 h 3255544"/>
                <a:gd name="connsiteX3" fmla="*/ 1638300 w 1790700"/>
                <a:gd name="connsiteY3" fmla="*/ 3052344 h 3255544"/>
                <a:gd name="connsiteX4" fmla="*/ 1524000 w 1790700"/>
                <a:gd name="connsiteY4" fmla="*/ 995613 h 3255544"/>
                <a:gd name="connsiteX5" fmla="*/ 1301415 w 1790700"/>
                <a:gd name="connsiteY5" fmla="*/ 986923 h 3255544"/>
                <a:gd name="connsiteX6" fmla="*/ 609600 w 1790700"/>
                <a:gd name="connsiteY6" fmla="*/ 81213 h 3255544"/>
                <a:gd name="connsiteX0" fmla="*/ 609600 w 1790700"/>
                <a:gd name="connsiteY0" fmla="*/ 81213 h 3255544"/>
                <a:gd name="connsiteX1" fmla="*/ 0 w 1790700"/>
                <a:gd name="connsiteY1" fmla="*/ 1224213 h 3255544"/>
                <a:gd name="connsiteX2" fmla="*/ 609600 w 1790700"/>
                <a:gd name="connsiteY2" fmla="*/ 2214813 h 3255544"/>
                <a:gd name="connsiteX3" fmla="*/ 1638300 w 1790700"/>
                <a:gd name="connsiteY3" fmla="*/ 3052344 h 3255544"/>
                <a:gd name="connsiteX4" fmla="*/ 1524000 w 1790700"/>
                <a:gd name="connsiteY4" fmla="*/ 995613 h 3255544"/>
                <a:gd name="connsiteX5" fmla="*/ 1301415 w 1790700"/>
                <a:gd name="connsiteY5" fmla="*/ 986923 h 3255544"/>
                <a:gd name="connsiteX6" fmla="*/ 609600 w 1790700"/>
                <a:gd name="connsiteY6" fmla="*/ 81213 h 3255544"/>
                <a:gd name="connsiteX0" fmla="*/ 609600 w 1753603"/>
                <a:gd name="connsiteY0" fmla="*/ 81213 h 3256992"/>
                <a:gd name="connsiteX1" fmla="*/ 0 w 1753603"/>
                <a:gd name="connsiteY1" fmla="*/ 1224213 h 3256992"/>
                <a:gd name="connsiteX2" fmla="*/ 609600 w 1753603"/>
                <a:gd name="connsiteY2" fmla="*/ 2214813 h 3256992"/>
                <a:gd name="connsiteX3" fmla="*/ 1638300 w 1753603"/>
                <a:gd name="connsiteY3" fmla="*/ 3052344 h 3256992"/>
                <a:gd name="connsiteX4" fmla="*/ 1301415 w 1753603"/>
                <a:gd name="connsiteY4" fmla="*/ 986923 h 3256992"/>
                <a:gd name="connsiteX5" fmla="*/ 609600 w 1753603"/>
                <a:gd name="connsiteY5" fmla="*/ 81213 h 3256992"/>
                <a:gd name="connsiteX0" fmla="*/ 609600 w 1790700"/>
                <a:gd name="connsiteY0" fmla="*/ 81213 h 3192044"/>
                <a:gd name="connsiteX1" fmla="*/ 0 w 1790700"/>
                <a:gd name="connsiteY1" fmla="*/ 1224213 h 3192044"/>
                <a:gd name="connsiteX2" fmla="*/ 609600 w 1790700"/>
                <a:gd name="connsiteY2" fmla="*/ 2214813 h 3192044"/>
                <a:gd name="connsiteX3" fmla="*/ 1638300 w 1790700"/>
                <a:gd name="connsiteY3" fmla="*/ 3052344 h 3192044"/>
                <a:gd name="connsiteX4" fmla="*/ 1524001 w 1790700"/>
                <a:gd name="connsiteY4" fmla="*/ 1376613 h 3192044"/>
                <a:gd name="connsiteX5" fmla="*/ 609600 w 1790700"/>
                <a:gd name="connsiteY5" fmla="*/ 81213 h 3192044"/>
                <a:gd name="connsiteX0" fmla="*/ 698500 w 1803400"/>
                <a:gd name="connsiteY0" fmla="*/ 81213 h 3192044"/>
                <a:gd name="connsiteX1" fmla="*/ 12700 w 1803400"/>
                <a:gd name="connsiteY1" fmla="*/ 1224213 h 3192044"/>
                <a:gd name="connsiteX2" fmla="*/ 622300 w 1803400"/>
                <a:gd name="connsiteY2" fmla="*/ 2214813 h 3192044"/>
                <a:gd name="connsiteX3" fmla="*/ 1651000 w 1803400"/>
                <a:gd name="connsiteY3" fmla="*/ 3052344 h 3192044"/>
                <a:gd name="connsiteX4" fmla="*/ 1536701 w 1803400"/>
                <a:gd name="connsiteY4" fmla="*/ 1376613 h 3192044"/>
                <a:gd name="connsiteX5" fmla="*/ 698500 w 1803400"/>
                <a:gd name="connsiteY5" fmla="*/ 81213 h 3192044"/>
                <a:gd name="connsiteX0" fmla="*/ 698500 w 1803400"/>
                <a:gd name="connsiteY0" fmla="*/ 81213 h 3192044"/>
                <a:gd name="connsiteX1" fmla="*/ 12700 w 1803400"/>
                <a:gd name="connsiteY1" fmla="*/ 1224213 h 3192044"/>
                <a:gd name="connsiteX2" fmla="*/ 622300 w 1803400"/>
                <a:gd name="connsiteY2" fmla="*/ 2214813 h 3192044"/>
                <a:gd name="connsiteX3" fmla="*/ 1651000 w 1803400"/>
                <a:gd name="connsiteY3" fmla="*/ 3052344 h 3192044"/>
                <a:gd name="connsiteX4" fmla="*/ 1536701 w 1803400"/>
                <a:gd name="connsiteY4" fmla="*/ 1376613 h 3192044"/>
                <a:gd name="connsiteX5" fmla="*/ 698500 w 1803400"/>
                <a:gd name="connsiteY5" fmla="*/ 81213 h 3192044"/>
                <a:gd name="connsiteX0" fmla="*/ 698500 w 1803400"/>
                <a:gd name="connsiteY0" fmla="*/ 81213 h 3192044"/>
                <a:gd name="connsiteX1" fmla="*/ 12700 w 1803400"/>
                <a:gd name="connsiteY1" fmla="*/ 1224213 h 3192044"/>
                <a:gd name="connsiteX2" fmla="*/ 622300 w 1803400"/>
                <a:gd name="connsiteY2" fmla="*/ 2214813 h 3192044"/>
                <a:gd name="connsiteX3" fmla="*/ 1651000 w 1803400"/>
                <a:gd name="connsiteY3" fmla="*/ 3052344 h 3192044"/>
                <a:gd name="connsiteX4" fmla="*/ 1536701 w 1803400"/>
                <a:gd name="connsiteY4" fmla="*/ 1376613 h 3192044"/>
                <a:gd name="connsiteX5" fmla="*/ 698500 w 1803400"/>
                <a:gd name="connsiteY5" fmla="*/ 81213 h 3192044"/>
                <a:gd name="connsiteX0" fmla="*/ 698500 w 1816100"/>
                <a:gd name="connsiteY0" fmla="*/ 81213 h 3242844"/>
                <a:gd name="connsiteX1" fmla="*/ 12700 w 1816100"/>
                <a:gd name="connsiteY1" fmla="*/ 1224213 h 3242844"/>
                <a:gd name="connsiteX2" fmla="*/ 622300 w 1816100"/>
                <a:gd name="connsiteY2" fmla="*/ 2214813 h 3242844"/>
                <a:gd name="connsiteX3" fmla="*/ 1651000 w 1816100"/>
                <a:gd name="connsiteY3" fmla="*/ 3052344 h 3242844"/>
                <a:gd name="connsiteX4" fmla="*/ 1612900 w 1816100"/>
                <a:gd name="connsiteY4" fmla="*/ 1071813 h 3242844"/>
                <a:gd name="connsiteX5" fmla="*/ 698500 w 1816100"/>
                <a:gd name="connsiteY5" fmla="*/ 81213 h 3242844"/>
                <a:gd name="connsiteX0" fmla="*/ 698500 w 1816100"/>
                <a:gd name="connsiteY0" fmla="*/ 81213 h 3242844"/>
                <a:gd name="connsiteX1" fmla="*/ 12700 w 1816100"/>
                <a:gd name="connsiteY1" fmla="*/ 1224213 h 3242844"/>
                <a:gd name="connsiteX2" fmla="*/ 622300 w 1816100"/>
                <a:gd name="connsiteY2" fmla="*/ 2214813 h 3242844"/>
                <a:gd name="connsiteX3" fmla="*/ 1651000 w 1816100"/>
                <a:gd name="connsiteY3" fmla="*/ 3052344 h 3242844"/>
                <a:gd name="connsiteX4" fmla="*/ 1612900 w 1816100"/>
                <a:gd name="connsiteY4" fmla="*/ 1071813 h 3242844"/>
                <a:gd name="connsiteX5" fmla="*/ 698500 w 1816100"/>
                <a:gd name="connsiteY5" fmla="*/ 81213 h 3242844"/>
                <a:gd name="connsiteX0" fmla="*/ 698500 w 1816100"/>
                <a:gd name="connsiteY0" fmla="*/ 81213 h 3268244"/>
                <a:gd name="connsiteX1" fmla="*/ 12700 w 1816100"/>
                <a:gd name="connsiteY1" fmla="*/ 1224213 h 3268244"/>
                <a:gd name="connsiteX2" fmla="*/ 622300 w 1816100"/>
                <a:gd name="connsiteY2" fmla="*/ 2214813 h 3268244"/>
                <a:gd name="connsiteX3" fmla="*/ 1651000 w 1816100"/>
                <a:gd name="connsiteY3" fmla="*/ 3052344 h 3268244"/>
                <a:gd name="connsiteX4" fmla="*/ 1612900 w 1816100"/>
                <a:gd name="connsiteY4" fmla="*/ 919413 h 3268244"/>
                <a:gd name="connsiteX5" fmla="*/ 698500 w 1816100"/>
                <a:gd name="connsiteY5" fmla="*/ 81213 h 3268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6100" h="3268244">
                  <a:moveTo>
                    <a:pt x="698500" y="81213"/>
                  </a:moveTo>
                  <a:cubicBezTo>
                    <a:pt x="280402" y="0"/>
                    <a:pt x="25400" y="868613"/>
                    <a:pt x="12700" y="1224213"/>
                  </a:cubicBezTo>
                  <a:cubicBezTo>
                    <a:pt x="0" y="1579813"/>
                    <a:pt x="349250" y="1910124"/>
                    <a:pt x="622300" y="2214813"/>
                  </a:cubicBezTo>
                  <a:cubicBezTo>
                    <a:pt x="895350" y="2519502"/>
                    <a:pt x="1485900" y="3268244"/>
                    <a:pt x="1651000" y="3052344"/>
                  </a:cubicBezTo>
                  <a:cubicBezTo>
                    <a:pt x="1816100" y="2836444"/>
                    <a:pt x="1784350" y="1414602"/>
                    <a:pt x="1612900" y="919413"/>
                  </a:cubicBezTo>
                  <a:cubicBezTo>
                    <a:pt x="1481479" y="579188"/>
                    <a:pt x="1031373" y="154739"/>
                    <a:pt x="698500" y="812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5721" y="2976555"/>
              <a:ext cx="21377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FFFCC"/>
                  </a:solidFill>
                  <a:latin typeface="Calibri" panose="020F0502020204030204" pitchFamily="34" charset="0"/>
                  <a:cs typeface="Arial" pitchFamily="34" charset="0"/>
                </a:rPr>
                <a:t>Solar-type stars: coronal winds </a:t>
              </a:r>
              <a:r>
                <a:rPr lang="en-US" sz="1800" i="0" dirty="0" smtClean="0">
                  <a:solidFill>
                    <a:srgbClr val="FFFFCC"/>
                  </a:solidFill>
                  <a:latin typeface="Calibri" panose="020F0502020204030204" pitchFamily="34" charset="0"/>
                  <a:cs typeface="Arial" pitchFamily="34" charset="0"/>
                </a:rPr>
                <a:t>(driven by MHD turbulence?)</a:t>
              </a:r>
              <a:endParaRPr lang="en-US" sz="1800" i="0" dirty="0">
                <a:solidFill>
                  <a:srgbClr val="FFFFCC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4910756" y="1058332"/>
            <a:ext cx="3568700" cy="2504197"/>
            <a:chOff x="1384300" y="-309592"/>
            <a:chExt cx="3568700" cy="2504197"/>
          </a:xfrm>
        </p:grpSpPr>
        <p:sp>
          <p:nvSpPr>
            <p:cNvPr id="12" name="Freeform 11"/>
            <p:cNvSpPr/>
            <p:nvPr/>
          </p:nvSpPr>
          <p:spPr bwMode="auto">
            <a:xfrm>
              <a:off x="1384300" y="-309592"/>
              <a:ext cx="2670730" cy="2002367"/>
            </a:xfrm>
            <a:custGeom>
              <a:avLst/>
              <a:gdLst>
                <a:gd name="connsiteX0" fmla="*/ 1289384 w 3027947"/>
                <a:gd name="connsiteY0" fmla="*/ 162426 h 2530642"/>
                <a:gd name="connsiteX1" fmla="*/ 302794 w 3027947"/>
                <a:gd name="connsiteY1" fmla="*/ 174458 h 2530642"/>
                <a:gd name="connsiteX2" fmla="*/ 387016 w 3027947"/>
                <a:gd name="connsiteY2" fmla="*/ 1209173 h 2530642"/>
                <a:gd name="connsiteX3" fmla="*/ 2624889 w 3027947"/>
                <a:gd name="connsiteY3" fmla="*/ 2448426 h 2530642"/>
                <a:gd name="connsiteX4" fmla="*/ 2805363 w 3027947"/>
                <a:gd name="connsiteY4" fmla="*/ 715879 h 2530642"/>
                <a:gd name="connsiteX5" fmla="*/ 2312068 w 3027947"/>
                <a:gd name="connsiteY5" fmla="*/ 378994 h 253064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63679 w 2854826"/>
                <a:gd name="connsiteY5" fmla="*/ 368299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63679 w 2854826"/>
                <a:gd name="connsiteY5" fmla="*/ 368299 h 2509252"/>
                <a:gd name="connsiteX6" fmla="*/ 1140995 w 2854826"/>
                <a:gd name="connsiteY6" fmla="*/ 151731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39615 w 2854826"/>
                <a:gd name="connsiteY5" fmla="*/ 372310 h 2509252"/>
                <a:gd name="connsiteX6" fmla="*/ 1140995 w 2854826"/>
                <a:gd name="connsiteY6" fmla="*/ 151731 h 2509252"/>
                <a:gd name="connsiteX0" fmla="*/ 1140995 w 2854826"/>
                <a:gd name="connsiteY0" fmla="*/ 151731 h 2509252"/>
                <a:gd name="connsiteX1" fmla="*/ 154405 w 2854826"/>
                <a:gd name="connsiteY1" fmla="*/ 163763 h 2509252"/>
                <a:gd name="connsiteX2" fmla="*/ 387016 w 2854826"/>
                <a:gd name="connsiteY2" fmla="*/ 1134310 h 2509252"/>
                <a:gd name="connsiteX3" fmla="*/ 2476500 w 2854826"/>
                <a:gd name="connsiteY3" fmla="*/ 2437731 h 2509252"/>
                <a:gd name="connsiteX4" fmla="*/ 2656974 w 2854826"/>
                <a:gd name="connsiteY4" fmla="*/ 705184 h 2509252"/>
                <a:gd name="connsiteX5" fmla="*/ 2139615 w 2854826"/>
                <a:gd name="connsiteY5" fmla="*/ 372310 h 2509252"/>
                <a:gd name="connsiteX6" fmla="*/ 1140995 w 2854826"/>
                <a:gd name="connsiteY6" fmla="*/ 151731 h 2509252"/>
                <a:gd name="connsiteX0" fmla="*/ 1140995 w 2844800"/>
                <a:gd name="connsiteY0" fmla="*/ 151731 h 2475831"/>
                <a:gd name="connsiteX1" fmla="*/ 154405 w 2844800"/>
                <a:gd name="connsiteY1" fmla="*/ 163763 h 2475831"/>
                <a:gd name="connsiteX2" fmla="*/ 387016 w 2844800"/>
                <a:gd name="connsiteY2" fmla="*/ 1134310 h 2475831"/>
                <a:gd name="connsiteX3" fmla="*/ 2476500 w 2844800"/>
                <a:gd name="connsiteY3" fmla="*/ 2437731 h 2475831"/>
                <a:gd name="connsiteX4" fmla="*/ 2596815 w 2844800"/>
                <a:gd name="connsiteY4" fmla="*/ 905710 h 2475831"/>
                <a:gd name="connsiteX5" fmla="*/ 2139615 w 2844800"/>
                <a:gd name="connsiteY5" fmla="*/ 372310 h 2475831"/>
                <a:gd name="connsiteX6" fmla="*/ 1140995 w 2844800"/>
                <a:gd name="connsiteY6" fmla="*/ 151731 h 2475831"/>
                <a:gd name="connsiteX0" fmla="*/ 1140995 w 2844800"/>
                <a:gd name="connsiteY0" fmla="*/ 151731 h 2475831"/>
                <a:gd name="connsiteX1" fmla="*/ 154405 w 2844800"/>
                <a:gd name="connsiteY1" fmla="*/ 163763 h 2475831"/>
                <a:gd name="connsiteX2" fmla="*/ 387016 w 2844800"/>
                <a:gd name="connsiteY2" fmla="*/ 1134310 h 2475831"/>
                <a:gd name="connsiteX3" fmla="*/ 2476500 w 2844800"/>
                <a:gd name="connsiteY3" fmla="*/ 2437731 h 2475831"/>
                <a:gd name="connsiteX4" fmla="*/ 2596815 w 2844800"/>
                <a:gd name="connsiteY4" fmla="*/ 905710 h 2475831"/>
                <a:gd name="connsiteX5" fmla="*/ 2139615 w 2844800"/>
                <a:gd name="connsiteY5" fmla="*/ 372310 h 2475831"/>
                <a:gd name="connsiteX6" fmla="*/ 1140995 w 2844800"/>
                <a:gd name="connsiteY6" fmla="*/ 151731 h 2475831"/>
                <a:gd name="connsiteX0" fmla="*/ 1037724 w 2564732"/>
                <a:gd name="connsiteY0" fmla="*/ 229380 h 2631128"/>
                <a:gd name="connsiteX1" fmla="*/ 51134 w 2564732"/>
                <a:gd name="connsiteY1" fmla="*/ 241412 h 2631128"/>
                <a:gd name="connsiteX2" fmla="*/ 1344529 w 2564732"/>
                <a:gd name="connsiteY2" fmla="*/ 1677849 h 2631128"/>
                <a:gd name="connsiteX3" fmla="*/ 2373229 w 2564732"/>
                <a:gd name="connsiteY3" fmla="*/ 2515380 h 2631128"/>
                <a:gd name="connsiteX4" fmla="*/ 2493544 w 2564732"/>
                <a:gd name="connsiteY4" fmla="*/ 983359 h 2631128"/>
                <a:gd name="connsiteX5" fmla="*/ 2036344 w 2564732"/>
                <a:gd name="connsiteY5" fmla="*/ 449959 h 2631128"/>
                <a:gd name="connsiteX6" fmla="*/ 1037724 w 2564732"/>
                <a:gd name="connsiteY6" fmla="*/ 229380 h 2631128"/>
                <a:gd name="connsiteX0" fmla="*/ 418098 w 1945106"/>
                <a:gd name="connsiteY0" fmla="*/ 81213 h 2482961"/>
                <a:gd name="connsiteX1" fmla="*/ 115303 w 1945106"/>
                <a:gd name="connsiteY1" fmla="*/ 539082 h 2482961"/>
                <a:gd name="connsiteX2" fmla="*/ 724903 w 1945106"/>
                <a:gd name="connsiteY2" fmla="*/ 1529682 h 2482961"/>
                <a:gd name="connsiteX3" fmla="*/ 1753603 w 1945106"/>
                <a:gd name="connsiteY3" fmla="*/ 2367213 h 2482961"/>
                <a:gd name="connsiteX4" fmla="*/ 1873918 w 1945106"/>
                <a:gd name="connsiteY4" fmla="*/ 835192 h 2482961"/>
                <a:gd name="connsiteX5" fmla="*/ 1416718 w 1945106"/>
                <a:gd name="connsiteY5" fmla="*/ 301792 h 2482961"/>
                <a:gd name="connsiteX6" fmla="*/ 418098 w 1945106"/>
                <a:gd name="connsiteY6" fmla="*/ 81213 h 2482961"/>
                <a:gd name="connsiteX0" fmla="*/ 609600 w 1829803"/>
                <a:gd name="connsiteY0" fmla="*/ 81213 h 3168092"/>
                <a:gd name="connsiteX1" fmla="*/ 0 w 1829803"/>
                <a:gd name="connsiteY1" fmla="*/ 1224213 h 3168092"/>
                <a:gd name="connsiteX2" fmla="*/ 609600 w 1829803"/>
                <a:gd name="connsiteY2" fmla="*/ 2214813 h 3168092"/>
                <a:gd name="connsiteX3" fmla="*/ 1638300 w 1829803"/>
                <a:gd name="connsiteY3" fmla="*/ 3052344 h 3168092"/>
                <a:gd name="connsiteX4" fmla="*/ 1758615 w 1829803"/>
                <a:gd name="connsiteY4" fmla="*/ 1520323 h 3168092"/>
                <a:gd name="connsiteX5" fmla="*/ 1301415 w 1829803"/>
                <a:gd name="connsiteY5" fmla="*/ 986923 h 3168092"/>
                <a:gd name="connsiteX6" fmla="*/ 609600 w 1829803"/>
                <a:gd name="connsiteY6" fmla="*/ 81213 h 3168092"/>
                <a:gd name="connsiteX0" fmla="*/ 609600 w 1790700"/>
                <a:gd name="connsiteY0" fmla="*/ 81213 h 3255544"/>
                <a:gd name="connsiteX1" fmla="*/ 0 w 1790700"/>
                <a:gd name="connsiteY1" fmla="*/ 1224213 h 3255544"/>
                <a:gd name="connsiteX2" fmla="*/ 609600 w 1790700"/>
                <a:gd name="connsiteY2" fmla="*/ 2214813 h 3255544"/>
                <a:gd name="connsiteX3" fmla="*/ 1638300 w 1790700"/>
                <a:gd name="connsiteY3" fmla="*/ 3052344 h 3255544"/>
                <a:gd name="connsiteX4" fmla="*/ 1524000 w 1790700"/>
                <a:gd name="connsiteY4" fmla="*/ 995613 h 3255544"/>
                <a:gd name="connsiteX5" fmla="*/ 1301415 w 1790700"/>
                <a:gd name="connsiteY5" fmla="*/ 986923 h 3255544"/>
                <a:gd name="connsiteX6" fmla="*/ 609600 w 1790700"/>
                <a:gd name="connsiteY6" fmla="*/ 81213 h 3255544"/>
                <a:gd name="connsiteX0" fmla="*/ 609600 w 1790700"/>
                <a:gd name="connsiteY0" fmla="*/ 81213 h 3255544"/>
                <a:gd name="connsiteX1" fmla="*/ 0 w 1790700"/>
                <a:gd name="connsiteY1" fmla="*/ 1224213 h 3255544"/>
                <a:gd name="connsiteX2" fmla="*/ 609600 w 1790700"/>
                <a:gd name="connsiteY2" fmla="*/ 2214813 h 3255544"/>
                <a:gd name="connsiteX3" fmla="*/ 1638300 w 1790700"/>
                <a:gd name="connsiteY3" fmla="*/ 3052344 h 3255544"/>
                <a:gd name="connsiteX4" fmla="*/ 1524000 w 1790700"/>
                <a:gd name="connsiteY4" fmla="*/ 995613 h 3255544"/>
                <a:gd name="connsiteX5" fmla="*/ 1301415 w 1790700"/>
                <a:gd name="connsiteY5" fmla="*/ 986923 h 3255544"/>
                <a:gd name="connsiteX6" fmla="*/ 609600 w 1790700"/>
                <a:gd name="connsiteY6" fmla="*/ 81213 h 3255544"/>
                <a:gd name="connsiteX0" fmla="*/ 609600 w 1753603"/>
                <a:gd name="connsiteY0" fmla="*/ 81213 h 3256992"/>
                <a:gd name="connsiteX1" fmla="*/ 0 w 1753603"/>
                <a:gd name="connsiteY1" fmla="*/ 1224213 h 3256992"/>
                <a:gd name="connsiteX2" fmla="*/ 609600 w 1753603"/>
                <a:gd name="connsiteY2" fmla="*/ 2214813 h 3256992"/>
                <a:gd name="connsiteX3" fmla="*/ 1638300 w 1753603"/>
                <a:gd name="connsiteY3" fmla="*/ 3052344 h 3256992"/>
                <a:gd name="connsiteX4" fmla="*/ 1301415 w 1753603"/>
                <a:gd name="connsiteY4" fmla="*/ 986923 h 3256992"/>
                <a:gd name="connsiteX5" fmla="*/ 609600 w 1753603"/>
                <a:gd name="connsiteY5" fmla="*/ 81213 h 3256992"/>
                <a:gd name="connsiteX0" fmla="*/ 609600 w 1790700"/>
                <a:gd name="connsiteY0" fmla="*/ 81213 h 3192044"/>
                <a:gd name="connsiteX1" fmla="*/ 0 w 1790700"/>
                <a:gd name="connsiteY1" fmla="*/ 1224213 h 3192044"/>
                <a:gd name="connsiteX2" fmla="*/ 609600 w 1790700"/>
                <a:gd name="connsiteY2" fmla="*/ 2214813 h 3192044"/>
                <a:gd name="connsiteX3" fmla="*/ 1638300 w 1790700"/>
                <a:gd name="connsiteY3" fmla="*/ 3052344 h 3192044"/>
                <a:gd name="connsiteX4" fmla="*/ 1524001 w 1790700"/>
                <a:gd name="connsiteY4" fmla="*/ 1376613 h 3192044"/>
                <a:gd name="connsiteX5" fmla="*/ 609600 w 1790700"/>
                <a:gd name="connsiteY5" fmla="*/ 81213 h 3192044"/>
                <a:gd name="connsiteX0" fmla="*/ 698500 w 1803400"/>
                <a:gd name="connsiteY0" fmla="*/ 81213 h 3192044"/>
                <a:gd name="connsiteX1" fmla="*/ 12700 w 1803400"/>
                <a:gd name="connsiteY1" fmla="*/ 1224213 h 3192044"/>
                <a:gd name="connsiteX2" fmla="*/ 622300 w 1803400"/>
                <a:gd name="connsiteY2" fmla="*/ 2214813 h 3192044"/>
                <a:gd name="connsiteX3" fmla="*/ 1651000 w 1803400"/>
                <a:gd name="connsiteY3" fmla="*/ 3052344 h 3192044"/>
                <a:gd name="connsiteX4" fmla="*/ 1536701 w 1803400"/>
                <a:gd name="connsiteY4" fmla="*/ 1376613 h 3192044"/>
                <a:gd name="connsiteX5" fmla="*/ 698500 w 1803400"/>
                <a:gd name="connsiteY5" fmla="*/ 81213 h 3192044"/>
                <a:gd name="connsiteX0" fmla="*/ 698500 w 1803400"/>
                <a:gd name="connsiteY0" fmla="*/ 81213 h 3192044"/>
                <a:gd name="connsiteX1" fmla="*/ 12700 w 1803400"/>
                <a:gd name="connsiteY1" fmla="*/ 1224213 h 3192044"/>
                <a:gd name="connsiteX2" fmla="*/ 622300 w 1803400"/>
                <a:gd name="connsiteY2" fmla="*/ 2214813 h 3192044"/>
                <a:gd name="connsiteX3" fmla="*/ 1651000 w 1803400"/>
                <a:gd name="connsiteY3" fmla="*/ 3052344 h 3192044"/>
                <a:gd name="connsiteX4" fmla="*/ 1536701 w 1803400"/>
                <a:gd name="connsiteY4" fmla="*/ 1376613 h 3192044"/>
                <a:gd name="connsiteX5" fmla="*/ 698500 w 1803400"/>
                <a:gd name="connsiteY5" fmla="*/ 81213 h 3192044"/>
                <a:gd name="connsiteX0" fmla="*/ 698500 w 1803400"/>
                <a:gd name="connsiteY0" fmla="*/ 81213 h 3192044"/>
                <a:gd name="connsiteX1" fmla="*/ 12700 w 1803400"/>
                <a:gd name="connsiteY1" fmla="*/ 1224213 h 3192044"/>
                <a:gd name="connsiteX2" fmla="*/ 622300 w 1803400"/>
                <a:gd name="connsiteY2" fmla="*/ 2214813 h 3192044"/>
                <a:gd name="connsiteX3" fmla="*/ 1651000 w 1803400"/>
                <a:gd name="connsiteY3" fmla="*/ 3052344 h 3192044"/>
                <a:gd name="connsiteX4" fmla="*/ 1536701 w 1803400"/>
                <a:gd name="connsiteY4" fmla="*/ 1376613 h 3192044"/>
                <a:gd name="connsiteX5" fmla="*/ 698500 w 1803400"/>
                <a:gd name="connsiteY5" fmla="*/ 81213 h 3192044"/>
                <a:gd name="connsiteX0" fmla="*/ 698500 w 1816100"/>
                <a:gd name="connsiteY0" fmla="*/ 81213 h 3242844"/>
                <a:gd name="connsiteX1" fmla="*/ 12700 w 1816100"/>
                <a:gd name="connsiteY1" fmla="*/ 1224213 h 3242844"/>
                <a:gd name="connsiteX2" fmla="*/ 622300 w 1816100"/>
                <a:gd name="connsiteY2" fmla="*/ 2214813 h 3242844"/>
                <a:gd name="connsiteX3" fmla="*/ 1651000 w 1816100"/>
                <a:gd name="connsiteY3" fmla="*/ 3052344 h 3242844"/>
                <a:gd name="connsiteX4" fmla="*/ 1612900 w 1816100"/>
                <a:gd name="connsiteY4" fmla="*/ 1071813 h 3242844"/>
                <a:gd name="connsiteX5" fmla="*/ 698500 w 1816100"/>
                <a:gd name="connsiteY5" fmla="*/ 81213 h 3242844"/>
                <a:gd name="connsiteX0" fmla="*/ 698500 w 1816100"/>
                <a:gd name="connsiteY0" fmla="*/ 81213 h 3242844"/>
                <a:gd name="connsiteX1" fmla="*/ 12700 w 1816100"/>
                <a:gd name="connsiteY1" fmla="*/ 1224213 h 3242844"/>
                <a:gd name="connsiteX2" fmla="*/ 622300 w 1816100"/>
                <a:gd name="connsiteY2" fmla="*/ 2214813 h 3242844"/>
                <a:gd name="connsiteX3" fmla="*/ 1651000 w 1816100"/>
                <a:gd name="connsiteY3" fmla="*/ 3052344 h 3242844"/>
                <a:gd name="connsiteX4" fmla="*/ 1612900 w 1816100"/>
                <a:gd name="connsiteY4" fmla="*/ 1071813 h 3242844"/>
                <a:gd name="connsiteX5" fmla="*/ 698500 w 1816100"/>
                <a:gd name="connsiteY5" fmla="*/ 81213 h 3242844"/>
                <a:gd name="connsiteX0" fmla="*/ 698500 w 1816100"/>
                <a:gd name="connsiteY0" fmla="*/ 81213 h 3268244"/>
                <a:gd name="connsiteX1" fmla="*/ 12700 w 1816100"/>
                <a:gd name="connsiteY1" fmla="*/ 1224213 h 3268244"/>
                <a:gd name="connsiteX2" fmla="*/ 622300 w 1816100"/>
                <a:gd name="connsiteY2" fmla="*/ 2214813 h 3268244"/>
                <a:gd name="connsiteX3" fmla="*/ 1651000 w 1816100"/>
                <a:gd name="connsiteY3" fmla="*/ 3052344 h 3268244"/>
                <a:gd name="connsiteX4" fmla="*/ 1612900 w 1816100"/>
                <a:gd name="connsiteY4" fmla="*/ 919413 h 3268244"/>
                <a:gd name="connsiteX5" fmla="*/ 698500 w 1816100"/>
                <a:gd name="connsiteY5" fmla="*/ 81213 h 3268244"/>
                <a:gd name="connsiteX0" fmla="*/ 690112 w 1799325"/>
                <a:gd name="connsiteY0" fmla="*/ 81213 h 3262247"/>
                <a:gd name="connsiteX1" fmla="*/ 4312 w 1799325"/>
                <a:gd name="connsiteY1" fmla="*/ 1224213 h 3262247"/>
                <a:gd name="connsiteX2" fmla="*/ 664242 w 1799325"/>
                <a:gd name="connsiteY2" fmla="*/ 2178829 h 3262247"/>
                <a:gd name="connsiteX3" fmla="*/ 1642612 w 1799325"/>
                <a:gd name="connsiteY3" fmla="*/ 3052344 h 3262247"/>
                <a:gd name="connsiteX4" fmla="*/ 1604512 w 1799325"/>
                <a:gd name="connsiteY4" fmla="*/ 919413 h 3262247"/>
                <a:gd name="connsiteX5" fmla="*/ 690112 w 1799325"/>
                <a:gd name="connsiteY5" fmla="*/ 81213 h 3262247"/>
                <a:gd name="connsiteX0" fmla="*/ 690112 w 1775962"/>
                <a:gd name="connsiteY0" fmla="*/ 81213 h 3478148"/>
                <a:gd name="connsiteX1" fmla="*/ 4312 w 1775962"/>
                <a:gd name="connsiteY1" fmla="*/ 1224213 h 3478148"/>
                <a:gd name="connsiteX2" fmla="*/ 664242 w 1775962"/>
                <a:gd name="connsiteY2" fmla="*/ 2178829 h 3478148"/>
                <a:gd name="connsiteX3" fmla="*/ 1269609 w 1775962"/>
                <a:gd name="connsiteY3" fmla="*/ 3268245 h 3478148"/>
                <a:gd name="connsiteX4" fmla="*/ 1604512 w 1775962"/>
                <a:gd name="connsiteY4" fmla="*/ 919413 h 3478148"/>
                <a:gd name="connsiteX5" fmla="*/ 690112 w 1775962"/>
                <a:gd name="connsiteY5" fmla="*/ 81213 h 3478148"/>
                <a:gd name="connsiteX0" fmla="*/ 690112 w 1979163"/>
                <a:gd name="connsiteY0" fmla="*/ 81213 h 3427117"/>
                <a:gd name="connsiteX1" fmla="*/ 4312 w 1979163"/>
                <a:gd name="connsiteY1" fmla="*/ 1224213 h 3427117"/>
                <a:gd name="connsiteX2" fmla="*/ 664242 w 1979163"/>
                <a:gd name="connsiteY2" fmla="*/ 2178829 h 3427117"/>
                <a:gd name="connsiteX3" fmla="*/ 1269609 w 1979163"/>
                <a:gd name="connsiteY3" fmla="*/ 3268245 h 3427117"/>
                <a:gd name="connsiteX4" fmla="*/ 1807713 w 1979163"/>
                <a:gd name="connsiteY4" fmla="*/ 1225592 h 3427117"/>
                <a:gd name="connsiteX5" fmla="*/ 690112 w 1979163"/>
                <a:gd name="connsiteY5" fmla="*/ 81213 h 3427117"/>
                <a:gd name="connsiteX0" fmla="*/ 690112 w 1979163"/>
                <a:gd name="connsiteY0" fmla="*/ 81213 h 3563294"/>
                <a:gd name="connsiteX1" fmla="*/ 4312 w 1979163"/>
                <a:gd name="connsiteY1" fmla="*/ 1224213 h 3563294"/>
                <a:gd name="connsiteX2" fmla="*/ 664242 w 1979163"/>
                <a:gd name="connsiteY2" fmla="*/ 2178829 h 3563294"/>
                <a:gd name="connsiteX3" fmla="*/ 1202346 w 1979163"/>
                <a:gd name="connsiteY3" fmla="*/ 3404421 h 3563294"/>
                <a:gd name="connsiteX4" fmla="*/ 1807713 w 1979163"/>
                <a:gd name="connsiteY4" fmla="*/ 1225592 h 3563294"/>
                <a:gd name="connsiteX5" fmla="*/ 690112 w 1979163"/>
                <a:gd name="connsiteY5" fmla="*/ 81213 h 3563294"/>
                <a:gd name="connsiteX0" fmla="*/ 501022 w 1790073"/>
                <a:gd name="connsiteY0" fmla="*/ 81213 h 3563294"/>
                <a:gd name="connsiteX1" fmla="*/ 4312 w 1790073"/>
                <a:gd name="connsiteY1" fmla="*/ 1225592 h 3563294"/>
                <a:gd name="connsiteX2" fmla="*/ 475152 w 1790073"/>
                <a:gd name="connsiteY2" fmla="*/ 2178829 h 3563294"/>
                <a:gd name="connsiteX3" fmla="*/ 1013256 w 1790073"/>
                <a:gd name="connsiteY3" fmla="*/ 3404421 h 3563294"/>
                <a:gd name="connsiteX4" fmla="*/ 1618623 w 1790073"/>
                <a:gd name="connsiteY4" fmla="*/ 1225592 h 3563294"/>
                <a:gd name="connsiteX5" fmla="*/ 501022 w 1790073"/>
                <a:gd name="connsiteY5" fmla="*/ 81213 h 3563294"/>
                <a:gd name="connsiteX0" fmla="*/ 863209 w 1841814"/>
                <a:gd name="connsiteY0" fmla="*/ 81213 h 3508330"/>
                <a:gd name="connsiteX1" fmla="*/ 56053 w 1841814"/>
                <a:gd name="connsiteY1" fmla="*/ 1170628 h 3508330"/>
                <a:gd name="connsiteX2" fmla="*/ 526893 w 1841814"/>
                <a:gd name="connsiteY2" fmla="*/ 2123865 h 3508330"/>
                <a:gd name="connsiteX3" fmla="*/ 1064997 w 1841814"/>
                <a:gd name="connsiteY3" fmla="*/ 3349457 h 3508330"/>
                <a:gd name="connsiteX4" fmla="*/ 1670364 w 1841814"/>
                <a:gd name="connsiteY4" fmla="*/ 1170628 h 3508330"/>
                <a:gd name="connsiteX5" fmla="*/ 863209 w 1841814"/>
                <a:gd name="connsiteY5" fmla="*/ 81213 h 3508330"/>
                <a:gd name="connsiteX0" fmla="*/ 823971 w 1802576"/>
                <a:gd name="connsiteY0" fmla="*/ 151308 h 3578425"/>
                <a:gd name="connsiteX1" fmla="*/ 386762 w 1802576"/>
                <a:gd name="connsiteY1" fmla="*/ 332877 h 3578425"/>
                <a:gd name="connsiteX2" fmla="*/ 16815 w 1802576"/>
                <a:gd name="connsiteY2" fmla="*/ 1240723 h 3578425"/>
                <a:gd name="connsiteX3" fmla="*/ 487655 w 1802576"/>
                <a:gd name="connsiteY3" fmla="*/ 2193960 h 3578425"/>
                <a:gd name="connsiteX4" fmla="*/ 1025759 w 1802576"/>
                <a:gd name="connsiteY4" fmla="*/ 3419552 h 3578425"/>
                <a:gd name="connsiteX5" fmla="*/ 1631126 w 1802576"/>
                <a:gd name="connsiteY5" fmla="*/ 1240723 h 3578425"/>
                <a:gd name="connsiteX6" fmla="*/ 823971 w 1802576"/>
                <a:gd name="connsiteY6" fmla="*/ 151308 h 3578425"/>
                <a:gd name="connsiteX0" fmla="*/ 1345260 w 2323865"/>
                <a:gd name="connsiteY0" fmla="*/ 151308 h 3578425"/>
                <a:gd name="connsiteX1" fmla="*/ 134526 w 2323865"/>
                <a:gd name="connsiteY1" fmla="*/ 287487 h 3578425"/>
                <a:gd name="connsiteX2" fmla="*/ 538104 w 2323865"/>
                <a:gd name="connsiteY2" fmla="*/ 1240723 h 3578425"/>
                <a:gd name="connsiteX3" fmla="*/ 1008944 w 2323865"/>
                <a:gd name="connsiteY3" fmla="*/ 2193960 h 3578425"/>
                <a:gd name="connsiteX4" fmla="*/ 1547048 w 2323865"/>
                <a:gd name="connsiteY4" fmla="*/ 3419552 h 3578425"/>
                <a:gd name="connsiteX5" fmla="*/ 2152415 w 2323865"/>
                <a:gd name="connsiteY5" fmla="*/ 1240723 h 3578425"/>
                <a:gd name="connsiteX6" fmla="*/ 1345260 w 2323865"/>
                <a:gd name="connsiteY6" fmla="*/ 151308 h 3578425"/>
                <a:gd name="connsiteX0" fmla="*/ 1378891 w 2357496"/>
                <a:gd name="connsiteY0" fmla="*/ 151308 h 3578425"/>
                <a:gd name="connsiteX1" fmla="*/ 168157 w 2357496"/>
                <a:gd name="connsiteY1" fmla="*/ 287487 h 3578425"/>
                <a:gd name="connsiteX2" fmla="*/ 369947 w 2357496"/>
                <a:gd name="connsiteY2" fmla="*/ 1104548 h 3578425"/>
                <a:gd name="connsiteX3" fmla="*/ 1042575 w 2357496"/>
                <a:gd name="connsiteY3" fmla="*/ 2193960 h 3578425"/>
                <a:gd name="connsiteX4" fmla="*/ 1580679 w 2357496"/>
                <a:gd name="connsiteY4" fmla="*/ 3419552 h 3578425"/>
                <a:gd name="connsiteX5" fmla="*/ 2186046 w 2357496"/>
                <a:gd name="connsiteY5" fmla="*/ 1240723 h 3578425"/>
                <a:gd name="connsiteX6" fmla="*/ 1378891 w 2357496"/>
                <a:gd name="connsiteY6" fmla="*/ 151308 h 357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7496" h="3578425">
                  <a:moveTo>
                    <a:pt x="1378891" y="151308"/>
                  </a:moveTo>
                  <a:cubicBezTo>
                    <a:pt x="1171497" y="0"/>
                    <a:pt x="336314" y="128614"/>
                    <a:pt x="168157" y="287487"/>
                  </a:cubicBezTo>
                  <a:cubicBezTo>
                    <a:pt x="0" y="446360"/>
                    <a:pt x="224211" y="786803"/>
                    <a:pt x="369947" y="1104548"/>
                  </a:cubicBezTo>
                  <a:cubicBezTo>
                    <a:pt x="515683" y="1422293"/>
                    <a:pt x="840786" y="1808126"/>
                    <a:pt x="1042575" y="2193960"/>
                  </a:cubicBezTo>
                  <a:cubicBezTo>
                    <a:pt x="1244364" y="2579794"/>
                    <a:pt x="1390101" y="3578425"/>
                    <a:pt x="1580679" y="3419552"/>
                  </a:cubicBezTo>
                  <a:cubicBezTo>
                    <a:pt x="1771257" y="3260679"/>
                    <a:pt x="2357496" y="1735912"/>
                    <a:pt x="2186046" y="1240723"/>
                  </a:cubicBezTo>
                  <a:cubicBezTo>
                    <a:pt x="2054625" y="900498"/>
                    <a:pt x="1711764" y="224834"/>
                    <a:pt x="1378891" y="15130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8800" y="994276"/>
              <a:ext cx="185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FC7E56"/>
                  </a:solidFill>
                  <a:latin typeface="Calibri" panose="020F0502020204030204" pitchFamily="34" charset="0"/>
                  <a:cs typeface="Arial" pitchFamily="34" charset="0"/>
                </a:rPr>
                <a:t>Cool luminous stars:  pulsation/dust-driven winds?</a:t>
              </a:r>
              <a:endParaRPr lang="en-US" sz="1800" i="0" dirty="0">
                <a:solidFill>
                  <a:srgbClr val="FC7E56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20100802_150613_1024_01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6667" b="3123"/>
          <a:stretch>
            <a:fillRect/>
          </a:stretch>
        </p:blipFill>
        <p:spPr bwMode="auto">
          <a:xfrm>
            <a:off x="76200" y="1556194"/>
            <a:ext cx="8998079" cy="473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solar corona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52400" y="791051"/>
            <a:ext cx="89916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 algn="l">
              <a:lnSpc>
                <a:spcPct val="95000"/>
              </a:lnSpc>
              <a:spcBef>
                <a:spcPct val="5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1870s:  First off-limb solar spectroscopy:  unknown emission lines  (“coronium?”)</a:t>
            </a:r>
            <a:endParaRPr lang="en-US" sz="2000" b="1" i="0" dirty="0" smtClean="0">
              <a:solidFill>
                <a:srgbClr val="FFFFCC"/>
              </a:solidFill>
            </a:endParaRPr>
          </a:p>
          <a:p>
            <a:pPr marL="169863" indent="-169863" algn="l">
              <a:lnSpc>
                <a:spcPct val="95000"/>
              </a:lnSpc>
              <a:spcBef>
                <a:spcPct val="5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1930s</a:t>
            </a:r>
            <a:r>
              <a:rPr lang="en-US" sz="2000" i="0" smtClean="0">
                <a:solidFill>
                  <a:srgbClr val="FFFFCC"/>
                </a:solidFill>
              </a:rPr>
              <a:t>:  Atomic physics identified lines: Fe</a:t>
            </a:r>
            <a:r>
              <a:rPr lang="en-US" sz="2200" i="0" baseline="30000" smtClean="0">
                <a:solidFill>
                  <a:srgbClr val="FFFFCC"/>
                </a:solidFill>
              </a:rPr>
              <a:t>+9</a:t>
            </a:r>
            <a:r>
              <a:rPr lang="en-US" sz="2000" i="0" smtClean="0">
                <a:solidFill>
                  <a:srgbClr val="FFFFCC"/>
                </a:solidFill>
              </a:rPr>
              <a:t>, Fe</a:t>
            </a:r>
            <a:r>
              <a:rPr lang="en-US" sz="2200" i="0" baseline="30000" smtClean="0">
                <a:solidFill>
                  <a:srgbClr val="FFFFCC"/>
                </a:solidFill>
              </a:rPr>
              <a:t>+13</a:t>
            </a:r>
            <a:r>
              <a:rPr lang="en-US" sz="2000" i="0" smtClean="0">
                <a:solidFill>
                  <a:srgbClr val="FFFFCC"/>
                </a:solidFill>
              </a:rPr>
              <a:t> (</a:t>
            </a:r>
            <a:r>
              <a:rPr lang="en-US" sz="2000" smtClean="0">
                <a:solidFill>
                  <a:srgbClr val="FFFFCC"/>
                </a:solidFill>
              </a:rPr>
              <a:t>T</a:t>
            </a:r>
            <a:r>
              <a:rPr lang="en-US" sz="2000" i="0" smtClean="0">
                <a:solidFill>
                  <a:srgbClr val="FFFFCC"/>
                </a:solidFill>
              </a:rPr>
              <a:t> needs to be &gt; </a:t>
            </a:r>
            <a:r>
              <a:rPr lang="en-US" sz="2000" i="0" dirty="0" smtClean="0">
                <a:solidFill>
                  <a:srgbClr val="FFFFCC"/>
                </a:solidFill>
              </a:rPr>
              <a:t>1 million K).</a:t>
            </a:r>
          </a:p>
          <a:p>
            <a:pPr marL="169863" indent="-169863" algn="l">
              <a:lnSpc>
                <a:spcPct val="95000"/>
              </a:lnSpc>
              <a:spcBef>
                <a:spcPct val="50000"/>
              </a:spcBef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Of </a:t>
            </a:r>
            <a:r>
              <a:rPr lang="en-US" sz="2000" i="0" dirty="0" smtClean="0">
                <a:solidFill>
                  <a:srgbClr val="FFFFCC"/>
                </a:solidFill>
              </a:rPr>
              <a:t>course, UV &amp; X-ray observations sealed the deal </a:t>
            </a:r>
            <a:r>
              <a:rPr lang="en-US" sz="2000" b="1" i="0" dirty="0" smtClean="0">
                <a:solidFill>
                  <a:srgbClr val="FFFFCC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4994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solar wind: </a:t>
            </a:r>
            <a:r>
              <a:rPr lang="en-US" dirty="0" smtClean="0">
                <a:solidFill>
                  <a:schemeClr val="bg1"/>
                </a:solidFill>
              </a:rPr>
              <a:t>prediction &amp; discovery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park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34" y="980722"/>
            <a:ext cx="1453609" cy="1991078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15520" y="817800"/>
            <a:ext cx="708933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9863" indent="-169863" algn="l">
              <a:lnSpc>
                <a:spcPct val="95000"/>
              </a:lnSpc>
              <a:spcBef>
                <a:spcPct val="500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1958:  Eugene Parker put the pieces together:  the million-degree corona has such a high </a:t>
            </a:r>
            <a:r>
              <a:rPr lang="en-US" sz="2000" b="1" i="0" dirty="0" smtClean="0">
                <a:solidFill>
                  <a:srgbClr val="FF964F"/>
                </a:solidFill>
              </a:rPr>
              <a:t>gas pressure </a:t>
            </a:r>
            <a:r>
              <a:rPr lang="en-US" sz="2000" i="0" dirty="0" smtClean="0">
                <a:solidFill>
                  <a:srgbClr val="FFFFCC"/>
                </a:solidFill>
              </a:rPr>
              <a:t>that it naturally expands!</a:t>
            </a:r>
            <a:endParaRPr lang="en-US" sz="2000" i="0" dirty="0">
              <a:solidFill>
                <a:srgbClr val="FFFFCC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7265">
            <a:off x="5551394" y="1958593"/>
            <a:ext cx="1674863" cy="78324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71323" y="3210083"/>
            <a:ext cx="8673509" cy="2852126"/>
            <a:chOff x="271323" y="3210083"/>
            <a:chExt cx="8673509" cy="2852126"/>
          </a:xfrm>
        </p:grpSpPr>
        <p:pic>
          <p:nvPicPr>
            <p:cNvPr id="18" name="Picture 17" descr="neugebauer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9" b="3328"/>
            <a:stretch/>
          </p:blipFill>
          <p:spPr>
            <a:xfrm flipH="1">
              <a:off x="7114848" y="3210083"/>
              <a:ext cx="1829984" cy="274089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1323" y="3967878"/>
              <a:ext cx="1910562" cy="1837630"/>
            </a:xfrm>
            <a:prstGeom prst="rect">
              <a:avLst/>
            </a:prstGeom>
          </p:spPr>
        </p:pic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2395101" y="3612821"/>
              <a:ext cx="4522551" cy="2449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68275" indent="-168275" algn="l">
                <a:lnSpc>
                  <a:spcPct val="95000"/>
                </a:lnSpc>
                <a:spcBef>
                  <a:spcPct val="500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1959-1961:  </a:t>
              </a:r>
              <a:r>
                <a:rPr lang="en-US" sz="2000" i="0" smtClean="0">
                  <a:solidFill>
                    <a:srgbClr val="FFFFCC"/>
                  </a:solidFill>
                </a:rPr>
                <a:t>Intermittent </a:t>
              </a:r>
              <a:r>
                <a:rPr lang="en-US" sz="2000" i="0" smtClean="0">
                  <a:solidFill>
                    <a:srgbClr val="FFFFCC"/>
                  </a:solidFill>
                </a:rPr>
                <a:t>detections: 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Russian </a:t>
              </a:r>
              <a:r>
                <a:rPr lang="en-US" sz="2000" dirty="0" smtClean="0">
                  <a:solidFill>
                    <a:srgbClr val="FFFFCC"/>
                  </a:solidFill>
                </a:rPr>
                <a:t>Lunik, Venera; 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American </a:t>
              </a:r>
              <a:r>
                <a:rPr lang="en-US" sz="2000" dirty="0" smtClean="0">
                  <a:solidFill>
                    <a:srgbClr val="FFFFCC"/>
                  </a:solidFill>
                </a:rPr>
                <a:t>Explorer 10</a:t>
              </a:r>
            </a:p>
            <a:p>
              <a:pPr marL="168275" indent="-168275" algn="l">
                <a:lnSpc>
                  <a:spcPct val="95000"/>
                </a:lnSpc>
                <a:spcBef>
                  <a:spcPct val="50000"/>
                </a:spcBef>
                <a:buSzPct val="115000"/>
                <a:buFontTx/>
                <a:buChar char="•"/>
              </a:pPr>
              <a:r>
                <a:rPr lang="en-US" sz="2000" i="0" dirty="0" smtClean="0">
                  <a:solidFill>
                    <a:srgbClr val="FFFFCC"/>
                  </a:solidFill>
                </a:rPr>
                <a:t>1962:  Marcia Neugebauer &amp; colleagues got </a:t>
              </a:r>
              <a:r>
                <a:rPr lang="en-US" sz="2000" b="1" i="0" dirty="0" smtClean="0">
                  <a:solidFill>
                    <a:srgbClr val="FF5C67"/>
                  </a:solidFill>
                </a:rPr>
                <a:t>continuous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 data from </a:t>
              </a:r>
              <a:r>
                <a:rPr lang="en-US" sz="2000" dirty="0" smtClean="0">
                  <a:solidFill>
                    <a:srgbClr val="FFFFCC"/>
                  </a:solidFill>
                </a:rPr>
                <a:t>Mariner 2</a:t>
              </a:r>
              <a:r>
                <a:rPr lang="en-US" sz="2000" i="0" dirty="0" smtClean="0">
                  <a:solidFill>
                    <a:srgbClr val="FFFFCC"/>
                  </a:solidFill>
                </a:rPr>
                <a:t> on its journey to Venus.</a:t>
              </a:r>
            </a:p>
            <a:p>
              <a:pPr marL="168275" indent="-168275" algn="l">
                <a:lnSpc>
                  <a:spcPct val="95000"/>
                </a:lnSpc>
                <a:spcBef>
                  <a:spcPct val="50000"/>
                </a:spcBef>
                <a:buSzPct val="115000"/>
                <a:buFontTx/>
                <a:buChar char="•"/>
              </a:pPr>
              <a:r>
                <a:rPr lang="en-US" sz="2000" i="0" smtClean="0">
                  <a:solidFill>
                    <a:srgbClr val="FFFFCC"/>
                  </a:solidFill>
                </a:rPr>
                <a:t>The solar wind fills the solar system!</a:t>
              </a:r>
              <a:endParaRPr lang="en-US" sz="2000" i="0" dirty="0">
                <a:solidFill>
                  <a:srgbClr val="FFFFCC"/>
                </a:solidFill>
              </a:endParaRPr>
            </a:p>
          </p:txBody>
        </p:sp>
      </p:grpSp>
      <p:pic>
        <p:nvPicPr>
          <p:cNvPr id="21" name="Picture 3" descr="lambert_park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54" y="1585573"/>
            <a:ext cx="4195107" cy="18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nmer_movie_las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 “coronal heating problem”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52400" y="762000"/>
            <a:ext cx="8763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>
              <a:lnSpc>
                <a:spcPct val="95000"/>
              </a:lnSpc>
              <a:spcBef>
                <a:spcPts val="6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Why is the corona’s </a:t>
            </a:r>
            <a:r>
              <a:rPr lang="en-US" sz="2000" dirty="0" smtClean="0">
                <a:solidFill>
                  <a:srgbClr val="FFFFCC"/>
                </a:solidFill>
              </a:rPr>
              <a:t>T</a:t>
            </a:r>
            <a:r>
              <a:rPr lang="en-US" sz="2000" i="0" dirty="0" smtClean="0">
                <a:solidFill>
                  <a:srgbClr val="FFFFCC"/>
                </a:solidFill>
              </a:rPr>
              <a:t> ~ 1 million K, when underlying atmosphere is ~6000 K ?</a:t>
            </a:r>
          </a:p>
          <a:p>
            <a:pPr marL="169863" indent="-169863">
              <a:lnSpc>
                <a:spcPct val="95000"/>
              </a:lnSpc>
              <a:spcBef>
                <a:spcPts val="600"/>
              </a:spcBef>
              <a:buSzPct val="115000"/>
              <a:buFontTx/>
              <a:buChar char="•"/>
            </a:pPr>
            <a:r>
              <a:rPr lang="en-US" sz="2000" i="0" dirty="0" smtClean="0">
                <a:solidFill>
                  <a:srgbClr val="FFFFCC"/>
                </a:solidFill>
              </a:rPr>
              <a:t>(Nearly!) everyone agrees that there is more than enough “mechanical energy” in the sub-surface convection zone to do the job…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14300" y="4269558"/>
            <a:ext cx="5943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sz="2000" i="0" dirty="0">
                <a:solidFill>
                  <a:srgbClr val="FFFFCC"/>
                </a:solidFill>
              </a:rPr>
              <a:t>How does a fraction (~1%) of the available energy get:</a:t>
            </a:r>
          </a:p>
          <a:p>
            <a:pPr marL="801688" indent="-288925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000" i="0" dirty="0" smtClean="0">
                <a:solidFill>
                  <a:srgbClr val="FFFFCC"/>
                </a:solidFill>
              </a:rPr>
              <a:t>transported up to the corona,</a:t>
            </a:r>
          </a:p>
          <a:p>
            <a:pPr marL="801688" indent="-288925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000" i="0" dirty="0" smtClean="0">
                <a:solidFill>
                  <a:srgbClr val="FFFFCC"/>
                </a:solidFill>
              </a:rPr>
              <a:t>converted to magnetic energy,</a:t>
            </a:r>
          </a:p>
          <a:p>
            <a:pPr marL="801688" indent="-288925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000" i="0" dirty="0" smtClean="0">
                <a:solidFill>
                  <a:srgbClr val="FFFFCC"/>
                </a:solidFill>
              </a:rPr>
              <a:t>dissipated as heat, (and/or)</a:t>
            </a:r>
          </a:p>
          <a:p>
            <a:pPr marL="801688" indent="-288925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2000" i="0" dirty="0" smtClean="0">
                <a:solidFill>
                  <a:srgbClr val="FFFFCC"/>
                </a:solidFill>
              </a:rPr>
              <a:t>provide direct wind acceleration</a:t>
            </a:r>
            <a:endParaRPr lang="en-US" sz="2000" dirty="0">
              <a:solidFill>
                <a:srgbClr val="FFFFCC"/>
              </a:solidFill>
            </a:endParaRPr>
          </a:p>
        </p:txBody>
      </p:sp>
      <p:pic>
        <p:nvPicPr>
          <p:cNvPr id="9" name="Picture 31" descr="funnel_fisk_sw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4529" y="1979916"/>
            <a:ext cx="2947950" cy="394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6124410" y="2064955"/>
            <a:ext cx="99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 dirty="0"/>
              <a:t>Fisk (2005)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00400" y="2039265"/>
            <a:ext cx="2301115" cy="1970031"/>
            <a:chOff x="2819400" y="1741948"/>
            <a:chExt cx="2097548" cy="1795753"/>
          </a:xfrm>
        </p:grpSpPr>
        <p:sp>
          <p:nvSpPr>
            <p:cNvPr id="12" name="AutoShape 5" descr="Water droplets"/>
            <p:cNvSpPr>
              <a:spLocks noChangeArrowheads="1"/>
            </p:cNvSpPr>
            <p:nvPr/>
          </p:nvSpPr>
          <p:spPr bwMode="auto">
            <a:xfrm>
              <a:off x="2819400" y="2659626"/>
              <a:ext cx="2097548" cy="327742"/>
            </a:xfrm>
            <a:prstGeom prst="parallelogram">
              <a:avLst>
                <a:gd name="adj" fmla="val 160000"/>
              </a:avLst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3" name="Arc 6"/>
            <p:cNvSpPr>
              <a:spLocks/>
            </p:cNvSpPr>
            <p:nvPr/>
          </p:nvSpPr>
          <p:spPr bwMode="auto">
            <a:xfrm>
              <a:off x="3138948" y="3058378"/>
              <a:ext cx="782484" cy="479323"/>
            </a:xfrm>
            <a:custGeom>
              <a:avLst/>
              <a:gdLst>
                <a:gd name="T0" fmla="*/ 0 w 42997"/>
                <a:gd name="T1" fmla="*/ 0 h 26355"/>
                <a:gd name="T2" fmla="*/ 0 w 42997"/>
                <a:gd name="T3" fmla="*/ 0 h 26355"/>
                <a:gd name="T4" fmla="*/ 0 w 42997"/>
                <a:gd name="T5" fmla="*/ 0 h 26355"/>
                <a:gd name="T6" fmla="*/ 0 60000 65536"/>
                <a:gd name="T7" fmla="*/ 0 60000 65536"/>
                <a:gd name="T8" fmla="*/ 0 60000 65536"/>
                <a:gd name="T9" fmla="*/ 0 w 42997"/>
                <a:gd name="T10" fmla="*/ 0 h 26355"/>
                <a:gd name="T11" fmla="*/ 42997 w 42997"/>
                <a:gd name="T12" fmla="*/ 26355 h 26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97" h="26355" fill="none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</a:path>
                <a:path w="42997" h="26355" stroke="0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  <a:lnTo>
                    <a:pt x="21397" y="21600"/>
                  </a:lnTo>
                  <a:close/>
                </a:path>
              </a:pathLst>
            </a:custGeom>
            <a:noFill/>
            <a:ln w="25400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4" name="Arc 7"/>
            <p:cNvSpPr>
              <a:spLocks/>
            </p:cNvSpPr>
            <p:nvPr/>
          </p:nvSpPr>
          <p:spPr bwMode="auto">
            <a:xfrm>
              <a:off x="3237271" y="3145776"/>
              <a:ext cx="580376" cy="355054"/>
            </a:xfrm>
            <a:custGeom>
              <a:avLst/>
              <a:gdLst>
                <a:gd name="T0" fmla="*/ 0 w 42997"/>
                <a:gd name="T1" fmla="*/ 0 h 26355"/>
                <a:gd name="T2" fmla="*/ 0 w 42997"/>
                <a:gd name="T3" fmla="*/ 0 h 26355"/>
                <a:gd name="T4" fmla="*/ 0 w 42997"/>
                <a:gd name="T5" fmla="*/ 0 h 26355"/>
                <a:gd name="T6" fmla="*/ 0 60000 65536"/>
                <a:gd name="T7" fmla="*/ 0 60000 65536"/>
                <a:gd name="T8" fmla="*/ 0 60000 65536"/>
                <a:gd name="T9" fmla="*/ 0 w 42997"/>
                <a:gd name="T10" fmla="*/ 0 h 26355"/>
                <a:gd name="T11" fmla="*/ 42997 w 42997"/>
                <a:gd name="T12" fmla="*/ 26355 h 26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97" h="26355" fill="none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</a:path>
                <a:path w="42997" h="26355" stroke="0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  <a:lnTo>
                    <a:pt x="21397" y="21600"/>
                  </a:lnTo>
                  <a:close/>
                </a:path>
              </a:pathLst>
            </a:custGeom>
            <a:noFill/>
            <a:ln w="25400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5" name="Arc 8"/>
            <p:cNvSpPr>
              <a:spLocks/>
            </p:cNvSpPr>
            <p:nvPr/>
          </p:nvSpPr>
          <p:spPr bwMode="auto">
            <a:xfrm>
              <a:off x="3315110" y="3238636"/>
              <a:ext cx="417871" cy="255366"/>
            </a:xfrm>
            <a:custGeom>
              <a:avLst/>
              <a:gdLst>
                <a:gd name="T0" fmla="*/ 0 w 42997"/>
                <a:gd name="T1" fmla="*/ 0 h 26355"/>
                <a:gd name="T2" fmla="*/ 0 w 42997"/>
                <a:gd name="T3" fmla="*/ 0 h 26355"/>
                <a:gd name="T4" fmla="*/ 0 w 42997"/>
                <a:gd name="T5" fmla="*/ 0 h 26355"/>
                <a:gd name="T6" fmla="*/ 0 60000 65536"/>
                <a:gd name="T7" fmla="*/ 0 60000 65536"/>
                <a:gd name="T8" fmla="*/ 0 60000 65536"/>
                <a:gd name="T9" fmla="*/ 0 w 42997"/>
                <a:gd name="T10" fmla="*/ 0 h 26355"/>
                <a:gd name="T11" fmla="*/ 42997 w 42997"/>
                <a:gd name="T12" fmla="*/ 26355 h 26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97" h="26355" fill="none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</a:path>
                <a:path w="42997" h="26355" stroke="0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  <a:lnTo>
                    <a:pt x="21397" y="21600"/>
                  </a:lnTo>
                  <a:close/>
                </a:path>
              </a:pathLst>
            </a:custGeom>
            <a:noFill/>
            <a:ln w="25400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6" name="Arc 9"/>
            <p:cNvSpPr>
              <a:spLocks/>
            </p:cNvSpPr>
            <p:nvPr/>
          </p:nvSpPr>
          <p:spPr bwMode="auto">
            <a:xfrm flipH="1">
              <a:off x="3565013" y="3077497"/>
              <a:ext cx="897193" cy="458839"/>
            </a:xfrm>
            <a:custGeom>
              <a:avLst/>
              <a:gdLst>
                <a:gd name="T0" fmla="*/ 0 w 42997"/>
                <a:gd name="T1" fmla="*/ 0 h 26355"/>
                <a:gd name="T2" fmla="*/ 0 w 42997"/>
                <a:gd name="T3" fmla="*/ 0 h 26355"/>
                <a:gd name="T4" fmla="*/ 0 w 42997"/>
                <a:gd name="T5" fmla="*/ 0 h 26355"/>
                <a:gd name="T6" fmla="*/ 0 60000 65536"/>
                <a:gd name="T7" fmla="*/ 0 60000 65536"/>
                <a:gd name="T8" fmla="*/ 0 60000 65536"/>
                <a:gd name="T9" fmla="*/ 0 w 42997"/>
                <a:gd name="T10" fmla="*/ 0 h 26355"/>
                <a:gd name="T11" fmla="*/ 42997 w 42997"/>
                <a:gd name="T12" fmla="*/ 26355 h 26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97" h="26355" fill="none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</a:path>
                <a:path w="42997" h="26355" stroke="0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  <a:lnTo>
                    <a:pt x="21397" y="21600"/>
                  </a:lnTo>
                  <a:close/>
                </a:path>
              </a:pathLst>
            </a:custGeom>
            <a:noFill/>
            <a:ln w="25400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7" name="Arc 10"/>
            <p:cNvSpPr>
              <a:spLocks/>
            </p:cNvSpPr>
            <p:nvPr/>
          </p:nvSpPr>
          <p:spPr bwMode="auto">
            <a:xfrm flipH="1">
              <a:off x="3683819" y="3160798"/>
              <a:ext cx="665043" cy="340032"/>
            </a:xfrm>
            <a:custGeom>
              <a:avLst/>
              <a:gdLst>
                <a:gd name="T0" fmla="*/ 0 w 42997"/>
                <a:gd name="T1" fmla="*/ 0 h 26355"/>
                <a:gd name="T2" fmla="*/ 0 w 42997"/>
                <a:gd name="T3" fmla="*/ 0 h 26355"/>
                <a:gd name="T4" fmla="*/ 0 w 42997"/>
                <a:gd name="T5" fmla="*/ 0 h 26355"/>
                <a:gd name="T6" fmla="*/ 0 60000 65536"/>
                <a:gd name="T7" fmla="*/ 0 60000 65536"/>
                <a:gd name="T8" fmla="*/ 0 60000 65536"/>
                <a:gd name="T9" fmla="*/ 0 w 42997"/>
                <a:gd name="T10" fmla="*/ 0 h 26355"/>
                <a:gd name="T11" fmla="*/ 42997 w 42997"/>
                <a:gd name="T12" fmla="*/ 26355 h 26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97" h="26355" fill="none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</a:path>
                <a:path w="42997" h="26355" stroke="0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  <a:lnTo>
                    <a:pt x="21397" y="21600"/>
                  </a:lnTo>
                  <a:close/>
                </a:path>
              </a:pathLst>
            </a:custGeom>
            <a:noFill/>
            <a:ln w="25400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8" name="Arc 11"/>
            <p:cNvSpPr>
              <a:spLocks/>
            </p:cNvSpPr>
            <p:nvPr/>
          </p:nvSpPr>
          <p:spPr bwMode="auto">
            <a:xfrm flipH="1">
              <a:off x="3780776" y="3249561"/>
              <a:ext cx="479322" cy="244441"/>
            </a:xfrm>
            <a:custGeom>
              <a:avLst/>
              <a:gdLst>
                <a:gd name="T0" fmla="*/ 0 w 42997"/>
                <a:gd name="T1" fmla="*/ 0 h 26355"/>
                <a:gd name="T2" fmla="*/ 0 w 42997"/>
                <a:gd name="T3" fmla="*/ 0 h 26355"/>
                <a:gd name="T4" fmla="*/ 0 w 42997"/>
                <a:gd name="T5" fmla="*/ 0 h 26355"/>
                <a:gd name="T6" fmla="*/ 0 60000 65536"/>
                <a:gd name="T7" fmla="*/ 0 60000 65536"/>
                <a:gd name="T8" fmla="*/ 0 60000 65536"/>
                <a:gd name="T9" fmla="*/ 0 w 42997"/>
                <a:gd name="T10" fmla="*/ 0 h 26355"/>
                <a:gd name="T11" fmla="*/ 42997 w 42997"/>
                <a:gd name="T12" fmla="*/ 26355 h 263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997" h="26355" fill="none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</a:path>
                <a:path w="42997" h="26355" stroke="0" extrusionOk="0">
                  <a:moveTo>
                    <a:pt x="0" y="18644"/>
                  </a:moveTo>
                  <a:cubicBezTo>
                    <a:pt x="1476" y="7958"/>
                    <a:pt x="10609" y="-1"/>
                    <a:pt x="21397" y="0"/>
                  </a:cubicBezTo>
                  <a:cubicBezTo>
                    <a:pt x="33326" y="0"/>
                    <a:pt x="42997" y="9670"/>
                    <a:pt x="42997" y="21600"/>
                  </a:cubicBezTo>
                  <a:cubicBezTo>
                    <a:pt x="42997" y="23199"/>
                    <a:pt x="42819" y="24794"/>
                    <a:pt x="42467" y="26355"/>
                  </a:cubicBezTo>
                  <a:lnTo>
                    <a:pt x="21397" y="21600"/>
                  </a:lnTo>
                  <a:close/>
                </a:path>
              </a:pathLst>
            </a:custGeom>
            <a:noFill/>
            <a:ln w="25400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3147142" y="1873045"/>
              <a:ext cx="203473" cy="1048774"/>
            </a:xfrm>
            <a:custGeom>
              <a:avLst/>
              <a:gdLst>
                <a:gd name="T0" fmla="*/ 53 w 149"/>
                <a:gd name="T1" fmla="*/ 768 h 768"/>
                <a:gd name="T2" fmla="*/ 119 w 149"/>
                <a:gd name="T3" fmla="*/ 531 h 768"/>
                <a:gd name="T4" fmla="*/ 5 w 149"/>
                <a:gd name="T5" fmla="*/ 288 h 768"/>
                <a:gd name="T6" fmla="*/ 149 w 149"/>
                <a:gd name="T7" fmla="*/ 0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9"/>
                <a:gd name="T13" fmla="*/ 0 h 768"/>
                <a:gd name="T14" fmla="*/ 149 w 149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9" h="768">
                  <a:moveTo>
                    <a:pt x="53" y="768"/>
                  </a:moveTo>
                  <a:cubicBezTo>
                    <a:pt x="64" y="729"/>
                    <a:pt x="127" y="611"/>
                    <a:pt x="119" y="531"/>
                  </a:cubicBezTo>
                  <a:cubicBezTo>
                    <a:pt x="111" y="451"/>
                    <a:pt x="0" y="376"/>
                    <a:pt x="5" y="288"/>
                  </a:cubicBezTo>
                  <a:cubicBezTo>
                    <a:pt x="10" y="200"/>
                    <a:pt x="125" y="48"/>
                    <a:pt x="149" y="0"/>
                  </a:cubicBezTo>
                </a:path>
              </a:pathLst>
            </a:custGeom>
            <a:noFill/>
            <a:ln w="25400">
              <a:solidFill>
                <a:srgbClr val="FF5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409335" y="1741948"/>
              <a:ext cx="204839" cy="1048774"/>
            </a:xfrm>
            <a:custGeom>
              <a:avLst/>
              <a:gdLst>
                <a:gd name="T0" fmla="*/ 150 w 150"/>
                <a:gd name="T1" fmla="*/ 768 h 768"/>
                <a:gd name="T2" fmla="*/ 6 w 150"/>
                <a:gd name="T3" fmla="*/ 528 h 768"/>
                <a:gd name="T4" fmla="*/ 114 w 150"/>
                <a:gd name="T5" fmla="*/ 243 h 768"/>
                <a:gd name="T6" fmla="*/ 54 w 150"/>
                <a:gd name="T7" fmla="*/ 0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"/>
                <a:gd name="T13" fmla="*/ 0 h 768"/>
                <a:gd name="T14" fmla="*/ 150 w 150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" h="768">
                  <a:moveTo>
                    <a:pt x="150" y="768"/>
                  </a:moveTo>
                  <a:cubicBezTo>
                    <a:pt x="74" y="688"/>
                    <a:pt x="12" y="615"/>
                    <a:pt x="6" y="528"/>
                  </a:cubicBezTo>
                  <a:cubicBezTo>
                    <a:pt x="0" y="441"/>
                    <a:pt x="106" y="331"/>
                    <a:pt x="114" y="243"/>
                  </a:cubicBezTo>
                  <a:cubicBezTo>
                    <a:pt x="122" y="155"/>
                    <a:pt x="66" y="51"/>
                    <a:pt x="54" y="0"/>
                  </a:cubicBezTo>
                </a:path>
              </a:pathLst>
            </a:custGeom>
            <a:noFill/>
            <a:ln w="25400">
              <a:solidFill>
                <a:srgbClr val="FF5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4227324" y="1893529"/>
              <a:ext cx="200742" cy="999613"/>
            </a:xfrm>
            <a:custGeom>
              <a:avLst/>
              <a:gdLst>
                <a:gd name="T0" fmla="*/ 36 w 147"/>
                <a:gd name="T1" fmla="*/ 732 h 732"/>
                <a:gd name="T2" fmla="*/ 133 w 147"/>
                <a:gd name="T3" fmla="*/ 510 h 732"/>
                <a:gd name="T4" fmla="*/ 118 w 147"/>
                <a:gd name="T5" fmla="*/ 402 h 732"/>
                <a:gd name="T6" fmla="*/ 100 w 147"/>
                <a:gd name="T7" fmla="*/ 357 h 732"/>
                <a:gd name="T8" fmla="*/ 7 w 147"/>
                <a:gd name="T9" fmla="*/ 147 h 732"/>
                <a:gd name="T10" fmla="*/ 142 w 147"/>
                <a:gd name="T11" fmla="*/ 0 h 7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732"/>
                <a:gd name="T20" fmla="*/ 147 w 147"/>
                <a:gd name="T21" fmla="*/ 732 h 7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732">
                  <a:moveTo>
                    <a:pt x="36" y="732"/>
                  </a:moveTo>
                  <a:cubicBezTo>
                    <a:pt x="52" y="695"/>
                    <a:pt x="119" y="565"/>
                    <a:pt x="133" y="510"/>
                  </a:cubicBezTo>
                  <a:cubicBezTo>
                    <a:pt x="147" y="455"/>
                    <a:pt x="123" y="427"/>
                    <a:pt x="118" y="402"/>
                  </a:cubicBezTo>
                  <a:cubicBezTo>
                    <a:pt x="113" y="377"/>
                    <a:pt x="118" y="400"/>
                    <a:pt x="100" y="357"/>
                  </a:cubicBezTo>
                  <a:cubicBezTo>
                    <a:pt x="82" y="314"/>
                    <a:pt x="0" y="206"/>
                    <a:pt x="7" y="147"/>
                  </a:cubicBezTo>
                  <a:cubicBezTo>
                    <a:pt x="14" y="88"/>
                    <a:pt x="114" y="31"/>
                    <a:pt x="142" y="0"/>
                  </a:cubicBezTo>
                </a:path>
              </a:pathLst>
            </a:custGeom>
            <a:noFill/>
            <a:ln w="25400">
              <a:solidFill>
                <a:srgbClr val="FF5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4392561" y="1741948"/>
              <a:ext cx="284043" cy="1048774"/>
            </a:xfrm>
            <a:custGeom>
              <a:avLst/>
              <a:gdLst>
                <a:gd name="T0" fmla="*/ 56 w 208"/>
                <a:gd name="T1" fmla="*/ 768 h 768"/>
                <a:gd name="T2" fmla="*/ 200 w 208"/>
                <a:gd name="T3" fmla="*/ 528 h 768"/>
                <a:gd name="T4" fmla="*/ 8 w 208"/>
                <a:gd name="T5" fmla="*/ 288 h 768"/>
                <a:gd name="T6" fmla="*/ 152 w 208"/>
                <a:gd name="T7" fmla="*/ 0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8"/>
                <a:gd name="T13" fmla="*/ 0 h 768"/>
                <a:gd name="T14" fmla="*/ 208 w 208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" h="768">
                  <a:moveTo>
                    <a:pt x="56" y="768"/>
                  </a:moveTo>
                  <a:cubicBezTo>
                    <a:pt x="132" y="688"/>
                    <a:pt x="208" y="608"/>
                    <a:pt x="200" y="528"/>
                  </a:cubicBezTo>
                  <a:cubicBezTo>
                    <a:pt x="192" y="448"/>
                    <a:pt x="16" y="376"/>
                    <a:pt x="8" y="288"/>
                  </a:cubicBezTo>
                  <a:cubicBezTo>
                    <a:pt x="0" y="200"/>
                    <a:pt x="128" y="48"/>
                    <a:pt x="152" y="0"/>
                  </a:cubicBezTo>
                </a:path>
              </a:pathLst>
            </a:custGeom>
            <a:noFill/>
            <a:ln w="25400">
              <a:solidFill>
                <a:srgbClr val="FF5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3586862" y="2116120"/>
              <a:ext cx="600860" cy="740151"/>
            </a:xfrm>
            <a:custGeom>
              <a:avLst/>
              <a:gdLst>
                <a:gd name="T0" fmla="*/ 158 w 440"/>
                <a:gd name="T1" fmla="*/ 542 h 542"/>
                <a:gd name="T2" fmla="*/ 14 w 440"/>
                <a:gd name="T3" fmla="*/ 302 h 542"/>
                <a:gd name="T4" fmla="*/ 74 w 440"/>
                <a:gd name="T5" fmla="*/ 170 h 542"/>
                <a:gd name="T6" fmla="*/ 110 w 440"/>
                <a:gd name="T7" fmla="*/ 14 h 542"/>
                <a:gd name="T8" fmla="*/ 275 w 440"/>
                <a:gd name="T9" fmla="*/ 83 h 542"/>
                <a:gd name="T10" fmla="*/ 398 w 440"/>
                <a:gd name="T11" fmla="*/ 110 h 542"/>
                <a:gd name="T12" fmla="*/ 440 w 440"/>
                <a:gd name="T13" fmla="*/ 353 h 542"/>
                <a:gd name="T14" fmla="*/ 398 w 440"/>
                <a:gd name="T15" fmla="*/ 542 h 5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0"/>
                <a:gd name="T25" fmla="*/ 0 h 542"/>
                <a:gd name="T26" fmla="*/ 440 w 440"/>
                <a:gd name="T27" fmla="*/ 542 h 5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0" h="542">
                  <a:moveTo>
                    <a:pt x="158" y="542"/>
                  </a:moveTo>
                  <a:cubicBezTo>
                    <a:pt x="90" y="466"/>
                    <a:pt x="28" y="364"/>
                    <a:pt x="14" y="302"/>
                  </a:cubicBezTo>
                  <a:cubicBezTo>
                    <a:pt x="0" y="240"/>
                    <a:pt x="58" y="218"/>
                    <a:pt x="74" y="170"/>
                  </a:cubicBezTo>
                  <a:cubicBezTo>
                    <a:pt x="90" y="122"/>
                    <a:pt x="77" y="28"/>
                    <a:pt x="110" y="14"/>
                  </a:cubicBezTo>
                  <a:cubicBezTo>
                    <a:pt x="143" y="0"/>
                    <a:pt x="227" y="67"/>
                    <a:pt x="275" y="83"/>
                  </a:cubicBezTo>
                  <a:cubicBezTo>
                    <a:pt x="323" y="99"/>
                    <a:pt x="370" y="65"/>
                    <a:pt x="398" y="110"/>
                  </a:cubicBezTo>
                  <a:cubicBezTo>
                    <a:pt x="426" y="155"/>
                    <a:pt x="440" y="281"/>
                    <a:pt x="440" y="353"/>
                  </a:cubicBezTo>
                  <a:cubicBezTo>
                    <a:pt x="440" y="425"/>
                    <a:pt x="407" y="503"/>
                    <a:pt x="398" y="542"/>
                  </a:cubicBezTo>
                </a:path>
              </a:pathLst>
            </a:custGeom>
            <a:noFill/>
            <a:ln w="25400">
              <a:solidFill>
                <a:srgbClr val="FF5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CC"/>
                </a:solidFill>
              </a:endParaRPr>
            </a:p>
          </p:txBody>
        </p:sp>
      </p:grpSp>
      <p:pic>
        <p:nvPicPr>
          <p:cNvPr id="3" name="cranmer_movie_granu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1979916"/>
            <a:ext cx="2143452" cy="21434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8220</TotalTime>
  <Words>2604</Words>
  <Application>Microsoft Office PowerPoint</Application>
  <PresentationFormat>On-screen Show (4:3)</PresentationFormat>
  <Paragraphs>260</Paragraphs>
  <Slides>37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Wingdings</vt:lpstr>
      <vt:lpstr>Symbol</vt:lpstr>
      <vt:lpstr>Calibri</vt:lpstr>
      <vt:lpstr>Arial</vt:lpstr>
      <vt:lpstr>Times New Roman</vt:lpstr>
      <vt:lpstr>Wingdings 2</vt:lpstr>
      <vt:lpstr>Default Design</vt:lpstr>
      <vt:lpstr>Turbulent Origins</vt:lpstr>
      <vt:lpstr>Turbulent Origins</vt:lpstr>
      <vt:lpstr>What are stellar winds?</vt:lpstr>
      <vt:lpstr>Driving a stellar wind</vt:lpstr>
      <vt:lpstr>Stellar winds across the H-R Diagram</vt:lpstr>
      <vt:lpstr>The solar corona</vt:lpstr>
      <vt:lpstr>The solar wind: prediction &amp; discovery</vt:lpstr>
      <vt:lpstr>PowerPoint Presentation</vt:lpstr>
      <vt:lpstr>PowerPoint Presentation</vt:lpstr>
      <vt:lpstr>PowerPoint Presentation</vt:lpstr>
      <vt:lpstr>PowerPoint Presentation</vt:lpstr>
      <vt:lpstr>Applying turbulence theory to solar-type stars</vt:lpstr>
      <vt:lpstr>PowerPoint Presentation</vt:lpstr>
      <vt:lpstr>PowerPoint Presentation</vt:lpstr>
      <vt:lpstr>Stellar winds across the H-R Diagram</vt:lpstr>
      <vt:lpstr>Massive star winds:  radiative driving</vt:lpstr>
      <vt:lpstr>Conclusions</vt:lpstr>
      <vt:lpstr>Extra slides . . .</vt:lpstr>
      <vt:lpstr>PowerPoint Presentation</vt:lpstr>
      <vt:lpstr>Solar wind:  parallel history to stellar winds</vt:lpstr>
      <vt:lpstr>Quantifying a stellar wind</vt:lpstr>
      <vt:lpstr>Measuring properties of stellar winds</vt:lpstr>
      <vt:lpstr>Link to coronal heating:  not so simple</vt:lpstr>
      <vt:lpstr>PowerPoint Presentation</vt:lpstr>
      <vt:lpstr>PowerPoint Presentation</vt:lpstr>
      <vt:lpstr>Anisotropic MHD turbulence</vt:lpstr>
      <vt:lpstr>PowerPoint Presentation</vt:lpstr>
      <vt:lpstr>Magnetic reconnection</vt:lpstr>
      <vt:lpstr>PowerPoint Presentation</vt:lpstr>
      <vt:lpstr>Other stars:  a simpler approach?</vt:lpstr>
      <vt:lpstr>Do Alfvén waves always heat a corona?</vt:lpstr>
      <vt:lpstr>Mass loss on an ideal main sequence</vt:lpstr>
      <vt:lpstr>Young stars: turbulence also produces X-rays</vt:lpstr>
      <vt:lpstr>Post-main-sequence stellar winds</vt:lpstr>
      <vt:lpstr>Rapid rotation:  impact on mass loss</vt:lpstr>
      <vt:lpstr>Rapid rotation:  impact on mass loss</vt:lpstr>
      <vt:lpstr>Massive star evolution:  winds matter!</vt:lpstr>
    </vt:vector>
  </TitlesOfParts>
  <Company>cfa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scranmer</dc:creator>
  <cp:lastModifiedBy>srcranmer</cp:lastModifiedBy>
  <cp:revision>752</cp:revision>
  <cp:lastPrinted>2004-11-04T16:22:17Z</cp:lastPrinted>
  <dcterms:created xsi:type="dcterms:W3CDTF">2004-11-02T19:54:44Z</dcterms:created>
  <dcterms:modified xsi:type="dcterms:W3CDTF">2015-10-18T20:22:03Z</dcterms:modified>
</cp:coreProperties>
</file>