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614" r:id="rId2"/>
    <p:sldId id="634" r:id="rId3"/>
    <p:sldId id="632" r:id="rId4"/>
    <p:sldId id="578" r:id="rId5"/>
    <p:sldId id="616" r:id="rId6"/>
    <p:sldId id="553" r:id="rId7"/>
    <p:sldId id="617" r:id="rId8"/>
    <p:sldId id="607" r:id="rId9"/>
    <p:sldId id="618" r:id="rId10"/>
    <p:sldId id="619" r:id="rId11"/>
    <p:sldId id="506" r:id="rId12"/>
    <p:sldId id="631" r:id="rId13"/>
    <p:sldId id="620" r:id="rId14"/>
    <p:sldId id="635" r:id="rId15"/>
    <p:sldId id="588" r:id="rId16"/>
    <p:sldId id="622" r:id="rId17"/>
    <p:sldId id="624" r:id="rId18"/>
    <p:sldId id="625" r:id="rId19"/>
    <p:sldId id="626" r:id="rId20"/>
    <p:sldId id="627" r:id="rId21"/>
    <p:sldId id="608" r:id="rId22"/>
    <p:sldId id="629" r:id="rId23"/>
    <p:sldId id="630" r:id="rId24"/>
    <p:sldId id="590" r:id="rId25"/>
    <p:sldId id="628" r:id="rId26"/>
    <p:sldId id="621" r:id="rId27"/>
    <p:sldId id="601" r:id="rId28"/>
    <p:sldId id="602" r:id="rId29"/>
    <p:sldId id="603" r:id="rId30"/>
    <p:sldId id="596" r:id="rId31"/>
    <p:sldId id="604" r:id="rId32"/>
    <p:sldId id="605" r:id="rId33"/>
    <p:sldId id="606" r:id="rId34"/>
    <p:sldId id="633" r:id="rId35"/>
    <p:sldId id="615" r:id="rId36"/>
    <p:sldId id="568" r:id="rId37"/>
    <p:sldId id="573" r:id="rId38"/>
    <p:sldId id="566" r:id="rId39"/>
    <p:sldId id="547" r:id="rId40"/>
    <p:sldId id="499" r:id="rId41"/>
    <p:sldId id="548" r:id="rId42"/>
    <p:sldId id="611" r:id="rId43"/>
    <p:sldId id="507" r:id="rId44"/>
    <p:sldId id="498" r:id="rId45"/>
    <p:sldId id="592" r:id="rId46"/>
    <p:sldId id="593" r:id="rId47"/>
    <p:sldId id="597" r:id="rId48"/>
  </p:sldIdLst>
  <p:sldSz cx="9144000" cy="6858000" type="screen4x3"/>
  <p:notesSz cx="6934200" cy="9232900"/>
  <p:embeddedFontLst>
    <p:embeddedFont>
      <p:font typeface="Segoe UI Black" panose="020B0A02040204020203" pitchFamily="34" charset="0"/>
      <p:bold r:id="rId51"/>
      <p:boldItalic r:id="rId52"/>
    </p:embeddedFont>
    <p:embeddedFont>
      <p:font typeface="Miriam Fixed" panose="020B0509050101010101" pitchFamily="49" charset="-79"/>
      <p:regular r:id="rId53"/>
    </p:embeddedFont>
    <p:embeddedFont>
      <p:font typeface="Wingdings 2" panose="05020102010507070707" pitchFamily="18" charset="2"/>
      <p:regular r:id="rId5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C30000"/>
    <a:srgbClr val="C70000"/>
    <a:srgbClr val="CA0000"/>
    <a:srgbClr val="CC0000"/>
    <a:srgbClr val="E60000"/>
    <a:srgbClr val="FFFFCC"/>
    <a:srgbClr val="00D600"/>
    <a:srgbClr val="107D01"/>
    <a:srgbClr val="00E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85" autoAdjust="0"/>
    <p:restoredTop sz="94660" autoAdjust="0"/>
  </p:normalViewPr>
  <p:slideViewPr>
    <p:cSldViewPr>
      <p:cViewPr varScale="1">
        <p:scale>
          <a:sx n="86" d="100"/>
          <a:sy n="86" d="100"/>
        </p:scale>
        <p:origin x="1291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460" y="-78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38" cy="4610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1"/>
            <a:ext cx="3005138" cy="4610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1EE42-7E05-4A85-AA72-178EE6A184EB}" type="datetimeFigureOut">
              <a:rPr lang="en-US" smtClean="0"/>
              <a:pPr/>
              <a:t>4/28/2015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0302"/>
            <a:ext cx="3005138" cy="4610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70302"/>
            <a:ext cx="3005138" cy="4610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E9F60-A45D-4A6D-BF44-92C854F781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579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05138" cy="46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1"/>
            <a:ext cx="3005138" cy="46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9" y="4385946"/>
            <a:ext cx="5546725" cy="415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0302"/>
            <a:ext cx="3005138" cy="46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70302"/>
            <a:ext cx="3005138" cy="46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18486E29-B499-49E6-9F03-1FEF2E681D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817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2275" y="63500"/>
            <a:ext cx="2219325" cy="6062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" y="63500"/>
            <a:ext cx="6505575" cy="60626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990600" y="6421438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smtClean="0">
                <a:solidFill>
                  <a:srgbClr val="FFFFCC"/>
                </a:solidFill>
              </a:rPr>
              <a:t>Solar Wind Turbulent Dissipation: A Collisionless Zoo</a:t>
            </a:r>
            <a:endParaRPr lang="en-US" sz="1400" b="1" dirty="0">
              <a:solidFill>
                <a:srgbClr val="FFFFCC"/>
              </a:solidFill>
            </a:endParaRP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53975" y="6057900"/>
            <a:ext cx="855658" cy="763588"/>
            <a:chOff x="53975" y="6057900"/>
            <a:chExt cx="855658" cy="763588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20214702">
              <a:off x="163513" y="6170613"/>
              <a:ext cx="209550" cy="241300"/>
            </a:xfrm>
            <a:custGeom>
              <a:avLst/>
              <a:gdLst>
                <a:gd name="T0" fmla="*/ 0 w 505"/>
                <a:gd name="T1" fmla="*/ 0 h 608"/>
                <a:gd name="T2" fmla="*/ 0 w 505"/>
                <a:gd name="T3" fmla="*/ 0 h 608"/>
                <a:gd name="T4" fmla="*/ 0 w 505"/>
                <a:gd name="T5" fmla="*/ 0 h 608"/>
                <a:gd name="T6" fmla="*/ 0 w 505"/>
                <a:gd name="T7" fmla="*/ 0 h 608"/>
                <a:gd name="T8" fmla="*/ 0 w 505"/>
                <a:gd name="T9" fmla="*/ 0 h 608"/>
                <a:gd name="T10" fmla="*/ 0 w 505"/>
                <a:gd name="T11" fmla="*/ 0 h 608"/>
                <a:gd name="T12" fmla="*/ 0 w 505"/>
                <a:gd name="T13" fmla="*/ 0 h 608"/>
                <a:gd name="T14" fmla="*/ 0 w 505"/>
                <a:gd name="T15" fmla="*/ 0 h 608"/>
                <a:gd name="T16" fmla="*/ 0 w 505"/>
                <a:gd name="T17" fmla="*/ 0 h 608"/>
                <a:gd name="T18" fmla="*/ 0 w 505"/>
                <a:gd name="T19" fmla="*/ 0 h 608"/>
                <a:gd name="T20" fmla="*/ 0 w 505"/>
                <a:gd name="T21" fmla="*/ 0 h 608"/>
                <a:gd name="T22" fmla="*/ 0 w 505"/>
                <a:gd name="T23" fmla="*/ 0 h 6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05"/>
                <a:gd name="T37" fmla="*/ 0 h 608"/>
                <a:gd name="T38" fmla="*/ 505 w 505"/>
                <a:gd name="T39" fmla="*/ 608 h 608"/>
                <a:gd name="connsiteX0" fmla="*/ 7663 w 10000"/>
                <a:gd name="connsiteY0" fmla="*/ 9375 h 10000"/>
                <a:gd name="connsiteX1" fmla="*/ 6653 w 10000"/>
                <a:gd name="connsiteY1" fmla="*/ 9622 h 10000"/>
                <a:gd name="connsiteX2" fmla="*/ 5347 w 10000"/>
                <a:gd name="connsiteY2" fmla="*/ 7056 h 10000"/>
                <a:gd name="connsiteX3" fmla="*/ 3267 w 10000"/>
                <a:gd name="connsiteY3" fmla="*/ 4194 h 10000"/>
                <a:gd name="connsiteX4" fmla="*/ 0 w 10000"/>
                <a:gd name="connsiteY4" fmla="*/ 197 h 10000"/>
                <a:gd name="connsiteX5" fmla="*/ 475 w 10000"/>
                <a:gd name="connsiteY5" fmla="*/ 0 h 10000"/>
                <a:gd name="connsiteX6" fmla="*/ 2376 w 10000"/>
                <a:gd name="connsiteY6" fmla="*/ 2220 h 10000"/>
                <a:gd name="connsiteX7" fmla="*/ 6950 w 10000"/>
                <a:gd name="connsiteY7" fmla="*/ 6118 h 10000"/>
                <a:gd name="connsiteX8" fmla="*/ 9386 w 10000"/>
                <a:gd name="connsiteY8" fmla="*/ 8191 h 10000"/>
                <a:gd name="connsiteX9" fmla="*/ 9861 w 10000"/>
                <a:gd name="connsiteY9" fmla="*/ 8586 h 10000"/>
                <a:gd name="connsiteX10" fmla="*/ 7663 w 10000"/>
                <a:gd name="connsiteY10" fmla="*/ 9375 h 10000"/>
                <a:gd name="connsiteX0" fmla="*/ 7663 w 10000"/>
                <a:gd name="connsiteY0" fmla="*/ 9375 h 10038"/>
                <a:gd name="connsiteX1" fmla="*/ 6653 w 10000"/>
                <a:gd name="connsiteY1" fmla="*/ 9622 h 10038"/>
                <a:gd name="connsiteX2" fmla="*/ 5347 w 10000"/>
                <a:gd name="connsiteY2" fmla="*/ 7056 h 10038"/>
                <a:gd name="connsiteX3" fmla="*/ 3267 w 10000"/>
                <a:gd name="connsiteY3" fmla="*/ 4194 h 10038"/>
                <a:gd name="connsiteX4" fmla="*/ 0 w 10000"/>
                <a:gd name="connsiteY4" fmla="*/ 197 h 10038"/>
                <a:gd name="connsiteX5" fmla="*/ 475 w 10000"/>
                <a:gd name="connsiteY5" fmla="*/ 0 h 10038"/>
                <a:gd name="connsiteX6" fmla="*/ 2376 w 10000"/>
                <a:gd name="connsiteY6" fmla="*/ 2220 h 10038"/>
                <a:gd name="connsiteX7" fmla="*/ 6950 w 10000"/>
                <a:gd name="connsiteY7" fmla="*/ 6118 h 10038"/>
                <a:gd name="connsiteX8" fmla="*/ 9386 w 10000"/>
                <a:gd name="connsiteY8" fmla="*/ 8191 h 10038"/>
                <a:gd name="connsiteX9" fmla="*/ 9861 w 10000"/>
                <a:gd name="connsiteY9" fmla="*/ 8586 h 10038"/>
                <a:gd name="connsiteX10" fmla="*/ 8459 w 10000"/>
                <a:gd name="connsiteY10" fmla="*/ 10038 h 10038"/>
                <a:gd name="connsiteX0" fmla="*/ 7663 w 10000"/>
                <a:gd name="connsiteY0" fmla="*/ 9375 h 10000"/>
                <a:gd name="connsiteX1" fmla="*/ 6653 w 10000"/>
                <a:gd name="connsiteY1" fmla="*/ 9622 h 10000"/>
                <a:gd name="connsiteX2" fmla="*/ 5347 w 10000"/>
                <a:gd name="connsiteY2" fmla="*/ 7056 h 10000"/>
                <a:gd name="connsiteX3" fmla="*/ 3267 w 10000"/>
                <a:gd name="connsiteY3" fmla="*/ 4194 h 10000"/>
                <a:gd name="connsiteX4" fmla="*/ 0 w 10000"/>
                <a:gd name="connsiteY4" fmla="*/ 197 h 10000"/>
                <a:gd name="connsiteX5" fmla="*/ 475 w 10000"/>
                <a:gd name="connsiteY5" fmla="*/ 0 h 10000"/>
                <a:gd name="connsiteX6" fmla="*/ 2376 w 10000"/>
                <a:gd name="connsiteY6" fmla="*/ 2220 h 10000"/>
                <a:gd name="connsiteX7" fmla="*/ 6950 w 10000"/>
                <a:gd name="connsiteY7" fmla="*/ 6118 h 10000"/>
                <a:gd name="connsiteX8" fmla="*/ 9386 w 10000"/>
                <a:gd name="connsiteY8" fmla="*/ 8191 h 10000"/>
                <a:gd name="connsiteX9" fmla="*/ 9861 w 10000"/>
                <a:gd name="connsiteY9" fmla="*/ 8586 h 10000"/>
                <a:gd name="connsiteX0" fmla="*/ 6653 w 10000"/>
                <a:gd name="connsiteY0" fmla="*/ 9622 h 9622"/>
                <a:gd name="connsiteX1" fmla="*/ 5347 w 10000"/>
                <a:gd name="connsiteY1" fmla="*/ 7056 h 9622"/>
                <a:gd name="connsiteX2" fmla="*/ 3267 w 10000"/>
                <a:gd name="connsiteY2" fmla="*/ 4194 h 9622"/>
                <a:gd name="connsiteX3" fmla="*/ 0 w 10000"/>
                <a:gd name="connsiteY3" fmla="*/ 197 h 9622"/>
                <a:gd name="connsiteX4" fmla="*/ 475 w 10000"/>
                <a:gd name="connsiteY4" fmla="*/ 0 h 9622"/>
                <a:gd name="connsiteX5" fmla="*/ 2376 w 10000"/>
                <a:gd name="connsiteY5" fmla="*/ 2220 h 9622"/>
                <a:gd name="connsiteX6" fmla="*/ 6950 w 10000"/>
                <a:gd name="connsiteY6" fmla="*/ 6118 h 9622"/>
                <a:gd name="connsiteX7" fmla="*/ 9386 w 10000"/>
                <a:gd name="connsiteY7" fmla="*/ 8191 h 9622"/>
                <a:gd name="connsiteX8" fmla="*/ 9861 w 10000"/>
                <a:gd name="connsiteY8" fmla="*/ 8586 h 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9622">
                  <a:moveTo>
                    <a:pt x="6653" y="9622"/>
                  </a:moveTo>
                  <a:cubicBezTo>
                    <a:pt x="6257" y="9243"/>
                    <a:pt x="5901" y="7961"/>
                    <a:pt x="5347" y="7056"/>
                  </a:cubicBezTo>
                  <a:cubicBezTo>
                    <a:pt x="4792" y="6151"/>
                    <a:pt x="4158" y="5329"/>
                    <a:pt x="3267" y="4194"/>
                  </a:cubicBezTo>
                  <a:cubicBezTo>
                    <a:pt x="2376" y="3059"/>
                    <a:pt x="475" y="888"/>
                    <a:pt x="0" y="197"/>
                  </a:cubicBezTo>
                  <a:lnTo>
                    <a:pt x="475" y="0"/>
                  </a:lnTo>
                  <a:cubicBezTo>
                    <a:pt x="871" y="345"/>
                    <a:pt x="1307" y="1201"/>
                    <a:pt x="2376" y="2220"/>
                  </a:cubicBezTo>
                  <a:lnTo>
                    <a:pt x="6950" y="6118"/>
                  </a:lnTo>
                  <a:lnTo>
                    <a:pt x="9386" y="8191"/>
                  </a:lnTo>
                  <a:cubicBezTo>
                    <a:pt x="9861" y="8602"/>
                    <a:pt x="10000" y="8438"/>
                    <a:pt x="9861" y="8586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20214702">
              <a:off x="53975" y="6437313"/>
              <a:ext cx="339725" cy="125412"/>
            </a:xfrm>
            <a:custGeom>
              <a:avLst/>
              <a:gdLst>
                <a:gd name="T0" fmla="*/ 0 w 822"/>
                <a:gd name="T1" fmla="*/ 0 h 302"/>
                <a:gd name="T2" fmla="*/ 0 w 822"/>
                <a:gd name="T3" fmla="*/ 0 h 302"/>
                <a:gd name="T4" fmla="*/ 0 w 822"/>
                <a:gd name="T5" fmla="*/ 0 h 302"/>
                <a:gd name="T6" fmla="*/ 0 w 822"/>
                <a:gd name="T7" fmla="*/ 0 h 302"/>
                <a:gd name="T8" fmla="*/ 0 w 822"/>
                <a:gd name="T9" fmla="*/ 0 h 302"/>
                <a:gd name="T10" fmla="*/ 0 w 822"/>
                <a:gd name="T11" fmla="*/ 0 h 302"/>
                <a:gd name="T12" fmla="*/ 0 w 822"/>
                <a:gd name="T13" fmla="*/ 0 h 302"/>
                <a:gd name="T14" fmla="*/ 0 w 822"/>
                <a:gd name="T15" fmla="*/ 0 h 302"/>
                <a:gd name="T16" fmla="*/ 0 w 822"/>
                <a:gd name="T17" fmla="*/ 0 h 302"/>
                <a:gd name="T18" fmla="*/ 0 w 822"/>
                <a:gd name="T19" fmla="*/ 0 h 302"/>
                <a:gd name="T20" fmla="*/ 0 w 822"/>
                <a:gd name="T21" fmla="*/ 0 h 302"/>
                <a:gd name="T22" fmla="*/ 0 w 822"/>
                <a:gd name="T23" fmla="*/ 0 h 3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2"/>
                <a:gd name="T37" fmla="*/ 0 h 302"/>
                <a:gd name="T38" fmla="*/ 822 w 822"/>
                <a:gd name="T39" fmla="*/ 302 h 302"/>
                <a:gd name="connsiteX0" fmla="*/ 8504 w 10000"/>
                <a:gd name="connsiteY0" fmla="*/ 5960 h 10000"/>
                <a:gd name="connsiteX1" fmla="*/ 8625 w 10000"/>
                <a:gd name="connsiteY1" fmla="*/ 9834 h 10000"/>
                <a:gd name="connsiteX2" fmla="*/ 6496 w 10000"/>
                <a:gd name="connsiteY2" fmla="*/ 7020 h 10000"/>
                <a:gd name="connsiteX3" fmla="*/ 3577 w 10000"/>
                <a:gd name="connsiteY3" fmla="*/ 4437 h 10000"/>
                <a:gd name="connsiteX4" fmla="*/ 0 w 10000"/>
                <a:gd name="connsiteY4" fmla="*/ 2748 h 10000"/>
                <a:gd name="connsiteX5" fmla="*/ 146 w 10000"/>
                <a:gd name="connsiteY5" fmla="*/ 1556 h 10000"/>
                <a:gd name="connsiteX6" fmla="*/ 2956 w 10000"/>
                <a:gd name="connsiteY6" fmla="*/ 2351 h 10000"/>
                <a:gd name="connsiteX7" fmla="*/ 5511 w 10000"/>
                <a:gd name="connsiteY7" fmla="*/ 1854 h 10000"/>
                <a:gd name="connsiteX8" fmla="*/ 7482 w 10000"/>
                <a:gd name="connsiteY8" fmla="*/ 1258 h 10000"/>
                <a:gd name="connsiteX9" fmla="*/ 10000 w 10000"/>
                <a:gd name="connsiteY9" fmla="*/ 364 h 10000"/>
                <a:gd name="connsiteX10" fmla="*/ 9002 w 10000"/>
                <a:gd name="connsiteY10" fmla="*/ 3411 h 10000"/>
                <a:gd name="connsiteX11" fmla="*/ 8994 w 10000"/>
                <a:gd name="connsiteY11" fmla="*/ 7293 h 10000"/>
                <a:gd name="connsiteX0" fmla="*/ 8504 w 10000"/>
                <a:gd name="connsiteY0" fmla="*/ 5960 h 10000"/>
                <a:gd name="connsiteX1" fmla="*/ 8625 w 10000"/>
                <a:gd name="connsiteY1" fmla="*/ 9834 h 10000"/>
                <a:gd name="connsiteX2" fmla="*/ 6496 w 10000"/>
                <a:gd name="connsiteY2" fmla="*/ 7020 h 10000"/>
                <a:gd name="connsiteX3" fmla="*/ 3577 w 10000"/>
                <a:gd name="connsiteY3" fmla="*/ 4437 h 10000"/>
                <a:gd name="connsiteX4" fmla="*/ 0 w 10000"/>
                <a:gd name="connsiteY4" fmla="*/ 2748 h 10000"/>
                <a:gd name="connsiteX5" fmla="*/ 146 w 10000"/>
                <a:gd name="connsiteY5" fmla="*/ 1556 h 10000"/>
                <a:gd name="connsiteX6" fmla="*/ 2956 w 10000"/>
                <a:gd name="connsiteY6" fmla="*/ 2351 h 10000"/>
                <a:gd name="connsiteX7" fmla="*/ 5511 w 10000"/>
                <a:gd name="connsiteY7" fmla="*/ 1854 h 10000"/>
                <a:gd name="connsiteX8" fmla="*/ 7482 w 10000"/>
                <a:gd name="connsiteY8" fmla="*/ 1258 h 10000"/>
                <a:gd name="connsiteX9" fmla="*/ 10000 w 10000"/>
                <a:gd name="connsiteY9" fmla="*/ 364 h 10000"/>
                <a:gd name="connsiteX10" fmla="*/ 9002 w 10000"/>
                <a:gd name="connsiteY10" fmla="*/ 3411 h 10000"/>
                <a:gd name="connsiteX0" fmla="*/ 8504 w 10000"/>
                <a:gd name="connsiteY0" fmla="*/ 5960 h 10000"/>
                <a:gd name="connsiteX1" fmla="*/ 8625 w 10000"/>
                <a:gd name="connsiteY1" fmla="*/ 9834 h 10000"/>
                <a:gd name="connsiteX2" fmla="*/ 6496 w 10000"/>
                <a:gd name="connsiteY2" fmla="*/ 7020 h 10000"/>
                <a:gd name="connsiteX3" fmla="*/ 3577 w 10000"/>
                <a:gd name="connsiteY3" fmla="*/ 4437 h 10000"/>
                <a:gd name="connsiteX4" fmla="*/ 0 w 10000"/>
                <a:gd name="connsiteY4" fmla="*/ 2748 h 10000"/>
                <a:gd name="connsiteX5" fmla="*/ 146 w 10000"/>
                <a:gd name="connsiteY5" fmla="*/ 1556 h 10000"/>
                <a:gd name="connsiteX6" fmla="*/ 2956 w 10000"/>
                <a:gd name="connsiteY6" fmla="*/ 2351 h 10000"/>
                <a:gd name="connsiteX7" fmla="*/ 5511 w 10000"/>
                <a:gd name="connsiteY7" fmla="*/ 1854 h 10000"/>
                <a:gd name="connsiteX8" fmla="*/ 7482 w 10000"/>
                <a:gd name="connsiteY8" fmla="*/ 1258 h 10000"/>
                <a:gd name="connsiteX9" fmla="*/ 10000 w 10000"/>
                <a:gd name="connsiteY9" fmla="*/ 364 h 10000"/>
                <a:gd name="connsiteX10" fmla="*/ 9002 w 10000"/>
                <a:gd name="connsiteY10" fmla="*/ 3411 h 10000"/>
                <a:gd name="connsiteX11" fmla="*/ 9060 w 10000"/>
                <a:gd name="connsiteY11" fmla="*/ 3329 h 10000"/>
                <a:gd name="connsiteX0" fmla="*/ 8504 w 10000"/>
                <a:gd name="connsiteY0" fmla="*/ 5960 h 10000"/>
                <a:gd name="connsiteX1" fmla="*/ 8625 w 10000"/>
                <a:gd name="connsiteY1" fmla="*/ 9834 h 10000"/>
                <a:gd name="connsiteX2" fmla="*/ 6496 w 10000"/>
                <a:gd name="connsiteY2" fmla="*/ 7020 h 10000"/>
                <a:gd name="connsiteX3" fmla="*/ 3577 w 10000"/>
                <a:gd name="connsiteY3" fmla="*/ 4437 h 10000"/>
                <a:gd name="connsiteX4" fmla="*/ 0 w 10000"/>
                <a:gd name="connsiteY4" fmla="*/ 2748 h 10000"/>
                <a:gd name="connsiteX5" fmla="*/ 146 w 10000"/>
                <a:gd name="connsiteY5" fmla="*/ 1556 h 10000"/>
                <a:gd name="connsiteX6" fmla="*/ 2956 w 10000"/>
                <a:gd name="connsiteY6" fmla="*/ 2351 h 10000"/>
                <a:gd name="connsiteX7" fmla="*/ 5511 w 10000"/>
                <a:gd name="connsiteY7" fmla="*/ 1854 h 10000"/>
                <a:gd name="connsiteX8" fmla="*/ 7482 w 10000"/>
                <a:gd name="connsiteY8" fmla="*/ 1258 h 10000"/>
                <a:gd name="connsiteX9" fmla="*/ 10000 w 10000"/>
                <a:gd name="connsiteY9" fmla="*/ 364 h 10000"/>
                <a:gd name="connsiteX10" fmla="*/ 9002 w 10000"/>
                <a:gd name="connsiteY10" fmla="*/ 3411 h 10000"/>
                <a:gd name="connsiteX0" fmla="*/ 8504 w 10000"/>
                <a:gd name="connsiteY0" fmla="*/ 5960 h 10000"/>
                <a:gd name="connsiteX1" fmla="*/ 8625 w 10000"/>
                <a:gd name="connsiteY1" fmla="*/ 9834 h 10000"/>
                <a:gd name="connsiteX2" fmla="*/ 6496 w 10000"/>
                <a:gd name="connsiteY2" fmla="*/ 7020 h 10000"/>
                <a:gd name="connsiteX3" fmla="*/ 3577 w 10000"/>
                <a:gd name="connsiteY3" fmla="*/ 4437 h 10000"/>
                <a:gd name="connsiteX4" fmla="*/ 0 w 10000"/>
                <a:gd name="connsiteY4" fmla="*/ 2748 h 10000"/>
                <a:gd name="connsiteX5" fmla="*/ 146 w 10000"/>
                <a:gd name="connsiteY5" fmla="*/ 1556 h 10000"/>
                <a:gd name="connsiteX6" fmla="*/ 2956 w 10000"/>
                <a:gd name="connsiteY6" fmla="*/ 2351 h 10000"/>
                <a:gd name="connsiteX7" fmla="*/ 5511 w 10000"/>
                <a:gd name="connsiteY7" fmla="*/ 1854 h 10000"/>
                <a:gd name="connsiteX8" fmla="*/ 7482 w 10000"/>
                <a:gd name="connsiteY8" fmla="*/ 1258 h 10000"/>
                <a:gd name="connsiteX9" fmla="*/ 10000 w 10000"/>
                <a:gd name="connsiteY9" fmla="*/ 364 h 10000"/>
                <a:gd name="connsiteX0" fmla="*/ 8625 w 10000"/>
                <a:gd name="connsiteY0" fmla="*/ 9834 h 10000"/>
                <a:gd name="connsiteX1" fmla="*/ 6496 w 10000"/>
                <a:gd name="connsiteY1" fmla="*/ 7020 h 10000"/>
                <a:gd name="connsiteX2" fmla="*/ 3577 w 10000"/>
                <a:gd name="connsiteY2" fmla="*/ 4437 h 10000"/>
                <a:gd name="connsiteX3" fmla="*/ 0 w 10000"/>
                <a:gd name="connsiteY3" fmla="*/ 2748 h 10000"/>
                <a:gd name="connsiteX4" fmla="*/ 146 w 10000"/>
                <a:gd name="connsiteY4" fmla="*/ 1556 h 10000"/>
                <a:gd name="connsiteX5" fmla="*/ 2956 w 10000"/>
                <a:gd name="connsiteY5" fmla="*/ 2351 h 10000"/>
                <a:gd name="connsiteX6" fmla="*/ 5511 w 10000"/>
                <a:gd name="connsiteY6" fmla="*/ 1854 h 10000"/>
                <a:gd name="connsiteX7" fmla="*/ 7482 w 10000"/>
                <a:gd name="connsiteY7" fmla="*/ 1258 h 10000"/>
                <a:gd name="connsiteX8" fmla="*/ 10000 w 10000"/>
                <a:gd name="connsiteY8" fmla="*/ 364 h 10000"/>
                <a:gd name="connsiteX0" fmla="*/ 8511 w 10000"/>
                <a:gd name="connsiteY0" fmla="*/ 9853 h 10019"/>
                <a:gd name="connsiteX1" fmla="*/ 6496 w 10000"/>
                <a:gd name="connsiteY1" fmla="*/ 7020 h 10019"/>
                <a:gd name="connsiteX2" fmla="*/ 3577 w 10000"/>
                <a:gd name="connsiteY2" fmla="*/ 4437 h 10019"/>
                <a:gd name="connsiteX3" fmla="*/ 0 w 10000"/>
                <a:gd name="connsiteY3" fmla="*/ 2748 h 10019"/>
                <a:gd name="connsiteX4" fmla="*/ 146 w 10000"/>
                <a:gd name="connsiteY4" fmla="*/ 1556 h 10019"/>
                <a:gd name="connsiteX5" fmla="*/ 2956 w 10000"/>
                <a:gd name="connsiteY5" fmla="*/ 2351 h 10019"/>
                <a:gd name="connsiteX6" fmla="*/ 5511 w 10000"/>
                <a:gd name="connsiteY6" fmla="*/ 1854 h 10019"/>
                <a:gd name="connsiteX7" fmla="*/ 7482 w 10000"/>
                <a:gd name="connsiteY7" fmla="*/ 1258 h 10019"/>
                <a:gd name="connsiteX8" fmla="*/ 10000 w 10000"/>
                <a:gd name="connsiteY8" fmla="*/ 364 h 1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19">
                  <a:moveTo>
                    <a:pt x="8511" y="9853"/>
                  </a:moveTo>
                  <a:cubicBezTo>
                    <a:pt x="8183" y="10019"/>
                    <a:pt x="7318" y="7923"/>
                    <a:pt x="6496" y="7020"/>
                  </a:cubicBezTo>
                  <a:cubicBezTo>
                    <a:pt x="5674" y="6117"/>
                    <a:pt x="4659" y="5132"/>
                    <a:pt x="3577" y="4437"/>
                  </a:cubicBezTo>
                  <a:cubicBezTo>
                    <a:pt x="2494" y="3742"/>
                    <a:pt x="572" y="3245"/>
                    <a:pt x="0" y="2748"/>
                  </a:cubicBezTo>
                  <a:cubicBezTo>
                    <a:pt x="49" y="2351"/>
                    <a:pt x="97" y="1953"/>
                    <a:pt x="146" y="1556"/>
                  </a:cubicBezTo>
                  <a:cubicBezTo>
                    <a:pt x="633" y="1490"/>
                    <a:pt x="2068" y="2318"/>
                    <a:pt x="2956" y="2351"/>
                  </a:cubicBezTo>
                  <a:lnTo>
                    <a:pt x="5511" y="1854"/>
                  </a:lnTo>
                  <a:cubicBezTo>
                    <a:pt x="6265" y="1689"/>
                    <a:pt x="6740" y="1490"/>
                    <a:pt x="7482" y="1258"/>
                  </a:cubicBezTo>
                  <a:cubicBezTo>
                    <a:pt x="8224" y="1026"/>
                    <a:pt x="9745" y="0"/>
                    <a:pt x="10000" y="364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1" name="Freeform 45"/>
            <p:cNvSpPr>
              <a:spLocks/>
            </p:cNvSpPr>
            <p:nvPr/>
          </p:nvSpPr>
          <p:spPr bwMode="auto">
            <a:xfrm rot="20214702">
              <a:off x="509588" y="6519863"/>
              <a:ext cx="115887" cy="301625"/>
            </a:xfrm>
            <a:custGeom>
              <a:avLst/>
              <a:gdLst>
                <a:gd name="T0" fmla="*/ 0 w 179"/>
                <a:gd name="T1" fmla="*/ 0 h 761"/>
                <a:gd name="T2" fmla="*/ 0 w 179"/>
                <a:gd name="T3" fmla="*/ 0 h 761"/>
                <a:gd name="T4" fmla="*/ 0 w 179"/>
                <a:gd name="T5" fmla="*/ 0 h 761"/>
                <a:gd name="T6" fmla="*/ 0 w 179"/>
                <a:gd name="T7" fmla="*/ 0 h 761"/>
                <a:gd name="T8" fmla="*/ 0 w 179"/>
                <a:gd name="T9" fmla="*/ 0 h 761"/>
                <a:gd name="T10" fmla="*/ 0 w 179"/>
                <a:gd name="T11" fmla="*/ 0 h 761"/>
                <a:gd name="T12" fmla="*/ 0 w 179"/>
                <a:gd name="T13" fmla="*/ 0 h 761"/>
                <a:gd name="T14" fmla="*/ 0 w 179"/>
                <a:gd name="T15" fmla="*/ 0 h 761"/>
                <a:gd name="T16" fmla="*/ 0 w 179"/>
                <a:gd name="T17" fmla="*/ 0 h 761"/>
                <a:gd name="T18" fmla="*/ 0 w 179"/>
                <a:gd name="T19" fmla="*/ 0 h 761"/>
                <a:gd name="T20" fmla="*/ 0 w 179"/>
                <a:gd name="T21" fmla="*/ 0 h 761"/>
                <a:gd name="T22" fmla="*/ 0 w 179"/>
                <a:gd name="T23" fmla="*/ 0 h 7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9"/>
                <a:gd name="T37" fmla="*/ 0 h 761"/>
                <a:gd name="T38" fmla="*/ 179 w 179"/>
                <a:gd name="T39" fmla="*/ 761 h 761"/>
                <a:gd name="connsiteX0" fmla="*/ 0 w 10000"/>
                <a:gd name="connsiteY0" fmla="*/ 0 h 9409"/>
                <a:gd name="connsiteX1" fmla="*/ 8883 w 10000"/>
                <a:gd name="connsiteY1" fmla="*/ 1222 h 9409"/>
                <a:gd name="connsiteX2" fmla="*/ 8380 w 10000"/>
                <a:gd name="connsiteY2" fmla="*/ 2720 h 9409"/>
                <a:gd name="connsiteX3" fmla="*/ 8883 w 10000"/>
                <a:gd name="connsiteY3" fmla="*/ 6111 h 9409"/>
                <a:gd name="connsiteX4" fmla="*/ 9888 w 10000"/>
                <a:gd name="connsiteY4" fmla="*/ 8989 h 9409"/>
                <a:gd name="connsiteX5" fmla="*/ 8212 w 10000"/>
                <a:gd name="connsiteY5" fmla="*/ 8634 h 9409"/>
                <a:gd name="connsiteX6" fmla="*/ 6872 w 10000"/>
                <a:gd name="connsiteY6" fmla="*/ 5795 h 9409"/>
                <a:gd name="connsiteX7" fmla="*/ 4525 w 10000"/>
                <a:gd name="connsiteY7" fmla="*/ 3982 h 9409"/>
                <a:gd name="connsiteX8" fmla="*/ 2849 w 10000"/>
                <a:gd name="connsiteY8" fmla="*/ 2681 h 9409"/>
                <a:gd name="connsiteX9" fmla="*/ 1341 w 10000"/>
                <a:gd name="connsiteY9" fmla="*/ 1380 h 9409"/>
                <a:gd name="connsiteX10" fmla="*/ 0 w 10000"/>
                <a:gd name="connsiteY10" fmla="*/ 0 h 9409"/>
                <a:gd name="connsiteX0" fmla="*/ 0 w 10000"/>
                <a:gd name="connsiteY0" fmla="*/ 0 h 10000"/>
                <a:gd name="connsiteX1" fmla="*/ 8380 w 10000"/>
                <a:gd name="connsiteY1" fmla="*/ 2891 h 10000"/>
                <a:gd name="connsiteX2" fmla="*/ 8883 w 10000"/>
                <a:gd name="connsiteY2" fmla="*/ 6495 h 10000"/>
                <a:gd name="connsiteX3" fmla="*/ 9888 w 10000"/>
                <a:gd name="connsiteY3" fmla="*/ 9554 h 10000"/>
                <a:gd name="connsiteX4" fmla="*/ 8212 w 10000"/>
                <a:gd name="connsiteY4" fmla="*/ 9176 h 10000"/>
                <a:gd name="connsiteX5" fmla="*/ 6872 w 10000"/>
                <a:gd name="connsiteY5" fmla="*/ 6159 h 10000"/>
                <a:gd name="connsiteX6" fmla="*/ 4525 w 10000"/>
                <a:gd name="connsiteY6" fmla="*/ 4232 h 10000"/>
                <a:gd name="connsiteX7" fmla="*/ 2849 w 10000"/>
                <a:gd name="connsiteY7" fmla="*/ 2849 h 10000"/>
                <a:gd name="connsiteX8" fmla="*/ 1341 w 10000"/>
                <a:gd name="connsiteY8" fmla="*/ 1467 h 10000"/>
                <a:gd name="connsiteX9" fmla="*/ 0 w 10000"/>
                <a:gd name="connsiteY9" fmla="*/ 0 h 10000"/>
                <a:gd name="connsiteX0" fmla="*/ 0 w 10000"/>
                <a:gd name="connsiteY0" fmla="*/ 0 h 10000"/>
                <a:gd name="connsiteX1" fmla="*/ 8227 w 10000"/>
                <a:gd name="connsiteY1" fmla="*/ 196 h 10000"/>
                <a:gd name="connsiteX2" fmla="*/ 8883 w 10000"/>
                <a:gd name="connsiteY2" fmla="*/ 6495 h 10000"/>
                <a:gd name="connsiteX3" fmla="*/ 9888 w 10000"/>
                <a:gd name="connsiteY3" fmla="*/ 9554 h 10000"/>
                <a:gd name="connsiteX4" fmla="*/ 8212 w 10000"/>
                <a:gd name="connsiteY4" fmla="*/ 9176 h 10000"/>
                <a:gd name="connsiteX5" fmla="*/ 6872 w 10000"/>
                <a:gd name="connsiteY5" fmla="*/ 6159 h 10000"/>
                <a:gd name="connsiteX6" fmla="*/ 4525 w 10000"/>
                <a:gd name="connsiteY6" fmla="*/ 4232 h 10000"/>
                <a:gd name="connsiteX7" fmla="*/ 2849 w 10000"/>
                <a:gd name="connsiteY7" fmla="*/ 2849 h 10000"/>
                <a:gd name="connsiteX8" fmla="*/ 1341 w 10000"/>
                <a:gd name="connsiteY8" fmla="*/ 1467 h 10000"/>
                <a:gd name="connsiteX9" fmla="*/ 0 w 10000"/>
                <a:gd name="connsiteY9" fmla="*/ 0 h 10000"/>
                <a:gd name="connsiteX0" fmla="*/ 0 w 10000"/>
                <a:gd name="connsiteY0" fmla="*/ 0 h 10000"/>
                <a:gd name="connsiteX1" fmla="*/ 8227 w 10000"/>
                <a:gd name="connsiteY1" fmla="*/ 196 h 10000"/>
                <a:gd name="connsiteX2" fmla="*/ 8883 w 10000"/>
                <a:gd name="connsiteY2" fmla="*/ 6495 h 10000"/>
                <a:gd name="connsiteX3" fmla="*/ 9888 w 10000"/>
                <a:gd name="connsiteY3" fmla="*/ 9554 h 10000"/>
                <a:gd name="connsiteX4" fmla="*/ 8212 w 10000"/>
                <a:gd name="connsiteY4" fmla="*/ 9176 h 10000"/>
                <a:gd name="connsiteX5" fmla="*/ 6872 w 10000"/>
                <a:gd name="connsiteY5" fmla="*/ 6159 h 10000"/>
                <a:gd name="connsiteX6" fmla="*/ 4525 w 10000"/>
                <a:gd name="connsiteY6" fmla="*/ 4232 h 10000"/>
                <a:gd name="connsiteX7" fmla="*/ 2849 w 10000"/>
                <a:gd name="connsiteY7" fmla="*/ 2849 h 10000"/>
                <a:gd name="connsiteX8" fmla="*/ 1341 w 10000"/>
                <a:gd name="connsiteY8" fmla="*/ 1467 h 10000"/>
                <a:gd name="connsiteX9" fmla="*/ 2282 w 10000"/>
                <a:gd name="connsiteY9" fmla="*/ 563 h 10000"/>
                <a:gd name="connsiteX0" fmla="*/ 0 w 10000"/>
                <a:gd name="connsiteY0" fmla="*/ 0 h 10000"/>
                <a:gd name="connsiteX1" fmla="*/ 8227 w 10000"/>
                <a:gd name="connsiteY1" fmla="*/ 196 h 10000"/>
                <a:gd name="connsiteX2" fmla="*/ 8883 w 10000"/>
                <a:gd name="connsiteY2" fmla="*/ 6495 h 10000"/>
                <a:gd name="connsiteX3" fmla="*/ 9888 w 10000"/>
                <a:gd name="connsiteY3" fmla="*/ 9554 h 10000"/>
                <a:gd name="connsiteX4" fmla="*/ 8212 w 10000"/>
                <a:gd name="connsiteY4" fmla="*/ 9176 h 10000"/>
                <a:gd name="connsiteX5" fmla="*/ 6872 w 10000"/>
                <a:gd name="connsiteY5" fmla="*/ 6159 h 10000"/>
                <a:gd name="connsiteX6" fmla="*/ 4525 w 10000"/>
                <a:gd name="connsiteY6" fmla="*/ 4232 h 10000"/>
                <a:gd name="connsiteX7" fmla="*/ 2849 w 10000"/>
                <a:gd name="connsiteY7" fmla="*/ 2849 h 10000"/>
                <a:gd name="connsiteX8" fmla="*/ 1341 w 10000"/>
                <a:gd name="connsiteY8" fmla="*/ 1467 h 10000"/>
                <a:gd name="connsiteX0" fmla="*/ 6886 w 8659"/>
                <a:gd name="connsiteY0" fmla="*/ 0 h 9804"/>
                <a:gd name="connsiteX1" fmla="*/ 7542 w 8659"/>
                <a:gd name="connsiteY1" fmla="*/ 6299 h 9804"/>
                <a:gd name="connsiteX2" fmla="*/ 8547 w 8659"/>
                <a:gd name="connsiteY2" fmla="*/ 9358 h 9804"/>
                <a:gd name="connsiteX3" fmla="*/ 6871 w 8659"/>
                <a:gd name="connsiteY3" fmla="*/ 8980 h 9804"/>
                <a:gd name="connsiteX4" fmla="*/ 5531 w 8659"/>
                <a:gd name="connsiteY4" fmla="*/ 5963 h 9804"/>
                <a:gd name="connsiteX5" fmla="*/ 3184 w 8659"/>
                <a:gd name="connsiteY5" fmla="*/ 4036 h 9804"/>
                <a:gd name="connsiteX6" fmla="*/ 1508 w 8659"/>
                <a:gd name="connsiteY6" fmla="*/ 2653 h 9804"/>
                <a:gd name="connsiteX7" fmla="*/ 0 w 8659"/>
                <a:gd name="connsiteY7" fmla="*/ 1271 h 9804"/>
                <a:gd name="connsiteX0" fmla="*/ 10199 w 12247"/>
                <a:gd name="connsiteY0" fmla="*/ 0 h 10000"/>
                <a:gd name="connsiteX1" fmla="*/ 10957 w 12247"/>
                <a:gd name="connsiteY1" fmla="*/ 6425 h 10000"/>
                <a:gd name="connsiteX2" fmla="*/ 12118 w 12247"/>
                <a:gd name="connsiteY2" fmla="*/ 9545 h 10000"/>
                <a:gd name="connsiteX3" fmla="*/ 10182 w 12247"/>
                <a:gd name="connsiteY3" fmla="*/ 9160 h 10000"/>
                <a:gd name="connsiteX4" fmla="*/ 8635 w 12247"/>
                <a:gd name="connsiteY4" fmla="*/ 6082 h 10000"/>
                <a:gd name="connsiteX5" fmla="*/ 5924 w 12247"/>
                <a:gd name="connsiteY5" fmla="*/ 4117 h 10000"/>
                <a:gd name="connsiteX6" fmla="*/ 3989 w 12247"/>
                <a:gd name="connsiteY6" fmla="*/ 2706 h 10000"/>
                <a:gd name="connsiteX7" fmla="*/ 0 w 12247"/>
                <a:gd name="connsiteY7" fmla="*/ 45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47" h="10000">
                  <a:moveTo>
                    <a:pt x="10199" y="0"/>
                  </a:moveTo>
                  <a:cubicBezTo>
                    <a:pt x="10199" y="883"/>
                    <a:pt x="10637" y="4834"/>
                    <a:pt x="10957" y="6425"/>
                  </a:cubicBezTo>
                  <a:cubicBezTo>
                    <a:pt x="11277" y="8016"/>
                    <a:pt x="12247" y="9088"/>
                    <a:pt x="12118" y="9545"/>
                  </a:cubicBezTo>
                  <a:cubicBezTo>
                    <a:pt x="11989" y="10000"/>
                    <a:pt x="10763" y="9729"/>
                    <a:pt x="10182" y="9160"/>
                  </a:cubicBezTo>
                  <a:lnTo>
                    <a:pt x="8635" y="6082"/>
                  </a:lnTo>
                  <a:lnTo>
                    <a:pt x="5924" y="4117"/>
                  </a:lnTo>
                  <a:cubicBezTo>
                    <a:pt x="5150" y="3561"/>
                    <a:pt x="4976" y="3385"/>
                    <a:pt x="3989" y="2706"/>
                  </a:cubicBezTo>
                  <a:cubicBezTo>
                    <a:pt x="3002" y="2027"/>
                    <a:pt x="581" y="530"/>
                    <a:pt x="0" y="45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2" name="Oval 47"/>
            <p:cNvSpPr>
              <a:spLocks noChangeArrowheads="1"/>
            </p:cNvSpPr>
            <p:nvPr/>
          </p:nvSpPr>
          <p:spPr bwMode="auto">
            <a:xfrm rot="20214702">
              <a:off x="334963" y="6323013"/>
              <a:ext cx="238125" cy="236537"/>
            </a:xfrm>
            <a:prstGeom prst="ellipse">
              <a:avLst/>
            </a:pr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3" name="Oval 49"/>
            <p:cNvSpPr>
              <a:spLocks noChangeArrowheads="1"/>
            </p:cNvSpPr>
            <p:nvPr/>
          </p:nvSpPr>
          <p:spPr bwMode="auto">
            <a:xfrm rot="20214702">
              <a:off x="334963" y="6323013"/>
              <a:ext cx="238125" cy="236537"/>
            </a:xfrm>
            <a:prstGeom prst="ellipse">
              <a:avLst/>
            </a:prstGeom>
            <a:solidFill>
              <a:srgbClr val="2D0284"/>
            </a:solidFill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grpSp>
          <p:nvGrpSpPr>
            <p:cNvPr id="3" name="Group 50"/>
            <p:cNvGrpSpPr>
              <a:grpSpLocks/>
            </p:cNvGrpSpPr>
            <p:nvPr/>
          </p:nvGrpSpPr>
          <p:grpSpPr bwMode="auto">
            <a:xfrm rot="20214702">
              <a:off x="524495" y="6360699"/>
              <a:ext cx="385138" cy="340647"/>
              <a:chOff x="4346" y="2304"/>
              <a:chExt cx="984" cy="876"/>
            </a:xfrm>
            <a:noFill/>
          </p:grpSpPr>
          <p:sp>
            <p:nvSpPr>
              <p:cNvPr id="22" name="Freeform 51"/>
              <p:cNvSpPr>
                <a:spLocks/>
              </p:cNvSpPr>
              <p:nvPr/>
            </p:nvSpPr>
            <p:spPr bwMode="auto">
              <a:xfrm>
                <a:off x="4608" y="2304"/>
                <a:ext cx="722" cy="848"/>
              </a:xfrm>
              <a:custGeom>
                <a:avLst/>
                <a:gdLst>
                  <a:gd name="T0" fmla="*/ 0 w 722"/>
                  <a:gd name="T1" fmla="*/ 0 h 848"/>
                  <a:gd name="T2" fmla="*/ 133 w 722"/>
                  <a:gd name="T3" fmla="*/ 43 h 848"/>
                  <a:gd name="T4" fmla="*/ 343 w 722"/>
                  <a:gd name="T5" fmla="*/ 239 h 848"/>
                  <a:gd name="T6" fmla="*/ 486 w 722"/>
                  <a:gd name="T7" fmla="*/ 580 h 848"/>
                  <a:gd name="T8" fmla="*/ 722 w 722"/>
                  <a:gd name="T9" fmla="*/ 848 h 8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2"/>
                  <a:gd name="T16" fmla="*/ 0 h 848"/>
                  <a:gd name="T17" fmla="*/ 722 w 722"/>
                  <a:gd name="T18" fmla="*/ 848 h 8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2" h="848">
                    <a:moveTo>
                      <a:pt x="0" y="0"/>
                    </a:moveTo>
                    <a:cubicBezTo>
                      <a:pt x="21" y="8"/>
                      <a:pt x="75" y="3"/>
                      <a:pt x="133" y="43"/>
                    </a:cubicBezTo>
                    <a:cubicBezTo>
                      <a:pt x="190" y="82"/>
                      <a:pt x="284" y="150"/>
                      <a:pt x="343" y="239"/>
                    </a:cubicBezTo>
                    <a:cubicBezTo>
                      <a:pt x="402" y="328"/>
                      <a:pt x="423" y="478"/>
                      <a:pt x="486" y="580"/>
                    </a:cubicBezTo>
                    <a:cubicBezTo>
                      <a:pt x="549" y="682"/>
                      <a:pt x="673" y="792"/>
                      <a:pt x="722" y="848"/>
                    </a:cubicBezTo>
                  </a:path>
                </a:pathLst>
              </a:custGeom>
              <a:grpFill/>
              <a:ln w="12700">
                <a:solidFill>
                  <a:srgbClr val="50C1F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CC"/>
                  </a:solidFill>
                </a:endParaRPr>
              </a:p>
            </p:txBody>
          </p:sp>
          <p:sp>
            <p:nvSpPr>
              <p:cNvPr id="23" name="Freeform 52"/>
              <p:cNvSpPr>
                <a:spLocks/>
              </p:cNvSpPr>
              <p:nvPr/>
            </p:nvSpPr>
            <p:spPr bwMode="auto">
              <a:xfrm rot="2587948">
                <a:off x="4479" y="2543"/>
                <a:ext cx="771" cy="181"/>
              </a:xfrm>
              <a:custGeom>
                <a:avLst/>
                <a:gdLst>
                  <a:gd name="T0" fmla="*/ 0 w 771"/>
                  <a:gd name="T1" fmla="*/ 2 h 242"/>
                  <a:gd name="T2" fmla="*/ 195 w 771"/>
                  <a:gd name="T3" fmla="*/ 1 h 242"/>
                  <a:gd name="T4" fmla="*/ 435 w 771"/>
                  <a:gd name="T5" fmla="*/ 2 h 242"/>
                  <a:gd name="T6" fmla="*/ 627 w 771"/>
                  <a:gd name="T7" fmla="*/ 7 h 242"/>
                  <a:gd name="T8" fmla="*/ 771 w 771"/>
                  <a:gd name="T9" fmla="*/ 10 h 2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1"/>
                  <a:gd name="T16" fmla="*/ 0 h 242"/>
                  <a:gd name="T17" fmla="*/ 771 w 771"/>
                  <a:gd name="T18" fmla="*/ 242 h 2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1" h="242">
                    <a:moveTo>
                      <a:pt x="0" y="62"/>
                    </a:moveTo>
                    <a:cubicBezTo>
                      <a:pt x="32" y="52"/>
                      <a:pt x="123" y="4"/>
                      <a:pt x="195" y="2"/>
                    </a:cubicBezTo>
                    <a:cubicBezTo>
                      <a:pt x="267" y="0"/>
                      <a:pt x="363" y="18"/>
                      <a:pt x="435" y="50"/>
                    </a:cubicBezTo>
                    <a:cubicBezTo>
                      <a:pt x="507" y="82"/>
                      <a:pt x="571" y="162"/>
                      <a:pt x="627" y="194"/>
                    </a:cubicBezTo>
                    <a:cubicBezTo>
                      <a:pt x="683" y="226"/>
                      <a:pt x="747" y="234"/>
                      <a:pt x="771" y="242"/>
                    </a:cubicBezTo>
                  </a:path>
                </a:pathLst>
              </a:custGeom>
              <a:grpFill/>
              <a:ln w="12700">
                <a:solidFill>
                  <a:srgbClr val="50C1F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CC"/>
                  </a:solidFill>
                </a:endParaRPr>
              </a:p>
            </p:txBody>
          </p:sp>
          <p:sp>
            <p:nvSpPr>
              <p:cNvPr id="24" name="Freeform 53"/>
              <p:cNvSpPr>
                <a:spLocks/>
              </p:cNvSpPr>
              <p:nvPr/>
            </p:nvSpPr>
            <p:spPr bwMode="auto">
              <a:xfrm rot="2587948">
                <a:off x="4462" y="2422"/>
                <a:ext cx="389" cy="265"/>
              </a:xfrm>
              <a:custGeom>
                <a:avLst/>
                <a:gdLst>
                  <a:gd name="T0" fmla="*/ 20 w 389"/>
                  <a:gd name="T1" fmla="*/ 1 h 355"/>
                  <a:gd name="T2" fmla="*/ 229 w 389"/>
                  <a:gd name="T3" fmla="*/ 1 h 355"/>
                  <a:gd name="T4" fmla="*/ 366 w 389"/>
                  <a:gd name="T5" fmla="*/ 4 h 355"/>
                  <a:gd name="T6" fmla="*/ 367 w 389"/>
                  <a:gd name="T7" fmla="*/ 9 h 355"/>
                  <a:gd name="T8" fmla="*/ 283 w 389"/>
                  <a:gd name="T9" fmla="*/ 12 h 355"/>
                  <a:gd name="T10" fmla="*/ 163 w 389"/>
                  <a:gd name="T11" fmla="*/ 14 h 355"/>
                  <a:gd name="T12" fmla="*/ 0 w 389"/>
                  <a:gd name="T13" fmla="*/ 14 h 3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9"/>
                  <a:gd name="T22" fmla="*/ 0 h 355"/>
                  <a:gd name="T23" fmla="*/ 389 w 389"/>
                  <a:gd name="T24" fmla="*/ 355 h 3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9" h="355">
                    <a:moveTo>
                      <a:pt x="20" y="37"/>
                    </a:moveTo>
                    <a:cubicBezTo>
                      <a:pt x="54" y="33"/>
                      <a:pt x="171" y="0"/>
                      <a:pt x="229" y="13"/>
                    </a:cubicBezTo>
                    <a:cubicBezTo>
                      <a:pt x="287" y="26"/>
                      <a:pt x="343" y="77"/>
                      <a:pt x="366" y="113"/>
                    </a:cubicBezTo>
                    <a:cubicBezTo>
                      <a:pt x="389" y="149"/>
                      <a:pt x="381" y="200"/>
                      <a:pt x="367" y="232"/>
                    </a:cubicBezTo>
                    <a:cubicBezTo>
                      <a:pt x="353" y="264"/>
                      <a:pt x="317" y="287"/>
                      <a:pt x="283" y="307"/>
                    </a:cubicBezTo>
                    <a:cubicBezTo>
                      <a:pt x="249" y="327"/>
                      <a:pt x="210" y="343"/>
                      <a:pt x="163" y="349"/>
                    </a:cubicBezTo>
                    <a:cubicBezTo>
                      <a:pt x="116" y="355"/>
                      <a:pt x="34" y="346"/>
                      <a:pt x="0" y="345"/>
                    </a:cubicBezTo>
                  </a:path>
                </a:pathLst>
              </a:custGeom>
              <a:grpFill/>
              <a:ln w="12700">
                <a:solidFill>
                  <a:srgbClr val="50C1F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CC"/>
                  </a:solidFill>
                </a:endParaRPr>
              </a:p>
            </p:txBody>
          </p:sp>
          <p:sp>
            <p:nvSpPr>
              <p:cNvPr id="25" name="Freeform 54"/>
              <p:cNvSpPr>
                <a:spLocks/>
              </p:cNvSpPr>
              <p:nvPr/>
            </p:nvSpPr>
            <p:spPr bwMode="auto">
              <a:xfrm>
                <a:off x="4368" y="2544"/>
                <a:ext cx="882" cy="636"/>
              </a:xfrm>
              <a:custGeom>
                <a:avLst/>
                <a:gdLst>
                  <a:gd name="T0" fmla="*/ 0 w 901"/>
                  <a:gd name="T1" fmla="*/ 0 h 661"/>
                  <a:gd name="T2" fmla="*/ 74 w 901"/>
                  <a:gd name="T3" fmla="*/ 99 h 661"/>
                  <a:gd name="T4" fmla="*/ 245 w 901"/>
                  <a:gd name="T5" fmla="*/ 221 h 661"/>
                  <a:gd name="T6" fmla="*/ 520 w 901"/>
                  <a:gd name="T7" fmla="*/ 306 h 661"/>
                  <a:gd name="T8" fmla="*/ 713 w 901"/>
                  <a:gd name="T9" fmla="*/ 433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1"/>
                  <a:gd name="T16" fmla="*/ 0 h 661"/>
                  <a:gd name="T17" fmla="*/ 901 w 901"/>
                  <a:gd name="T18" fmla="*/ 661 h 6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1" h="661">
                    <a:moveTo>
                      <a:pt x="0" y="0"/>
                    </a:moveTo>
                    <a:cubicBezTo>
                      <a:pt x="16" y="25"/>
                      <a:pt x="45" y="95"/>
                      <a:pt x="96" y="152"/>
                    </a:cubicBezTo>
                    <a:cubicBezTo>
                      <a:pt x="147" y="208"/>
                      <a:pt x="215" y="285"/>
                      <a:pt x="308" y="338"/>
                    </a:cubicBezTo>
                    <a:cubicBezTo>
                      <a:pt x="401" y="391"/>
                      <a:pt x="558" y="415"/>
                      <a:pt x="657" y="469"/>
                    </a:cubicBezTo>
                    <a:cubicBezTo>
                      <a:pt x="756" y="523"/>
                      <a:pt x="850" y="621"/>
                      <a:pt x="901" y="661"/>
                    </a:cubicBezTo>
                  </a:path>
                </a:pathLst>
              </a:custGeom>
              <a:grpFill/>
              <a:ln w="12700">
                <a:solidFill>
                  <a:srgbClr val="50C1F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CC"/>
                  </a:solidFill>
                </a:endParaRPr>
              </a:p>
            </p:txBody>
          </p:sp>
          <p:sp>
            <p:nvSpPr>
              <p:cNvPr id="26" name="Freeform 55"/>
              <p:cNvSpPr>
                <a:spLocks/>
              </p:cNvSpPr>
              <p:nvPr/>
            </p:nvSpPr>
            <p:spPr bwMode="auto">
              <a:xfrm rot="2587948">
                <a:off x="4346" y="2672"/>
                <a:ext cx="783" cy="180"/>
              </a:xfrm>
              <a:custGeom>
                <a:avLst/>
                <a:gdLst>
                  <a:gd name="T0" fmla="*/ 0 w 783"/>
                  <a:gd name="T1" fmla="*/ 7 h 241"/>
                  <a:gd name="T2" fmla="*/ 207 w 783"/>
                  <a:gd name="T3" fmla="*/ 10 h 241"/>
                  <a:gd name="T4" fmla="*/ 447 w 783"/>
                  <a:gd name="T5" fmla="*/ 7 h 241"/>
                  <a:gd name="T6" fmla="*/ 639 w 783"/>
                  <a:gd name="T7" fmla="*/ 1 h 241"/>
                  <a:gd name="T8" fmla="*/ 783 w 783"/>
                  <a:gd name="T9" fmla="*/ 0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3"/>
                  <a:gd name="T16" fmla="*/ 0 h 241"/>
                  <a:gd name="T17" fmla="*/ 783 w 783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3" h="241">
                    <a:moveTo>
                      <a:pt x="0" y="198"/>
                    </a:moveTo>
                    <a:cubicBezTo>
                      <a:pt x="34" y="205"/>
                      <a:pt x="133" y="241"/>
                      <a:pt x="207" y="240"/>
                    </a:cubicBezTo>
                    <a:cubicBezTo>
                      <a:pt x="281" y="239"/>
                      <a:pt x="375" y="224"/>
                      <a:pt x="447" y="192"/>
                    </a:cubicBezTo>
                    <a:cubicBezTo>
                      <a:pt x="519" y="160"/>
                      <a:pt x="583" y="80"/>
                      <a:pt x="639" y="48"/>
                    </a:cubicBezTo>
                    <a:cubicBezTo>
                      <a:pt x="695" y="16"/>
                      <a:pt x="759" y="8"/>
                      <a:pt x="783" y="0"/>
                    </a:cubicBezTo>
                  </a:path>
                </a:pathLst>
              </a:custGeom>
              <a:grpFill/>
              <a:ln w="12700">
                <a:solidFill>
                  <a:srgbClr val="50C1F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CC"/>
                  </a:solidFill>
                </a:endParaRPr>
              </a:p>
            </p:txBody>
          </p:sp>
          <p:sp>
            <p:nvSpPr>
              <p:cNvPr id="27" name="Freeform 56"/>
              <p:cNvSpPr>
                <a:spLocks/>
              </p:cNvSpPr>
              <p:nvPr/>
            </p:nvSpPr>
            <p:spPr bwMode="auto">
              <a:xfrm rot="2587948">
                <a:off x="4420" y="2341"/>
                <a:ext cx="211" cy="266"/>
              </a:xfrm>
              <a:custGeom>
                <a:avLst/>
                <a:gdLst>
                  <a:gd name="T0" fmla="*/ 0 w 228"/>
                  <a:gd name="T1" fmla="*/ 0 h 357"/>
                  <a:gd name="T2" fmla="*/ 144 w 228"/>
                  <a:gd name="T3" fmla="*/ 1 h 357"/>
                  <a:gd name="T4" fmla="*/ 225 w 228"/>
                  <a:gd name="T5" fmla="*/ 7 h 357"/>
                  <a:gd name="T6" fmla="*/ 123 w 228"/>
                  <a:gd name="T7" fmla="*/ 13 h 357"/>
                  <a:gd name="T8" fmla="*/ 0 w 228"/>
                  <a:gd name="T9" fmla="*/ 14 h 3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8"/>
                  <a:gd name="T16" fmla="*/ 0 h 357"/>
                  <a:gd name="T17" fmla="*/ 228 w 228"/>
                  <a:gd name="T18" fmla="*/ 357 h 357"/>
                  <a:gd name="connsiteX0" fmla="*/ 0 w 10000"/>
                  <a:gd name="connsiteY0" fmla="*/ 0 h 10259"/>
                  <a:gd name="connsiteX1" fmla="*/ 6316 w 10000"/>
                  <a:gd name="connsiteY1" fmla="*/ 1345 h 10259"/>
                  <a:gd name="connsiteX2" fmla="*/ 9868 w 10000"/>
                  <a:gd name="connsiteY2" fmla="*/ 5294 h 10259"/>
                  <a:gd name="connsiteX3" fmla="*/ 5395 w 10000"/>
                  <a:gd name="connsiteY3" fmla="*/ 9328 h 10259"/>
                  <a:gd name="connsiteX4" fmla="*/ 4224 w 10000"/>
                  <a:gd name="connsiteY4" fmla="*/ 10259 h 10259"/>
                  <a:gd name="connsiteX0" fmla="*/ 0 w 10000"/>
                  <a:gd name="connsiteY0" fmla="*/ 0 h 9946"/>
                  <a:gd name="connsiteX1" fmla="*/ 6316 w 10000"/>
                  <a:gd name="connsiteY1" fmla="*/ 1345 h 9946"/>
                  <a:gd name="connsiteX2" fmla="*/ 9868 w 10000"/>
                  <a:gd name="connsiteY2" fmla="*/ 5294 h 9946"/>
                  <a:gd name="connsiteX3" fmla="*/ 5395 w 10000"/>
                  <a:gd name="connsiteY3" fmla="*/ 9328 h 9946"/>
                  <a:gd name="connsiteX4" fmla="*/ 3692 w 10000"/>
                  <a:gd name="connsiteY4" fmla="*/ 9005 h 9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9946">
                    <a:moveTo>
                      <a:pt x="0" y="0"/>
                    </a:moveTo>
                    <a:cubicBezTo>
                      <a:pt x="2281" y="224"/>
                      <a:pt x="4693" y="476"/>
                      <a:pt x="6316" y="1345"/>
                    </a:cubicBezTo>
                    <a:cubicBezTo>
                      <a:pt x="7939" y="2213"/>
                      <a:pt x="10000" y="3978"/>
                      <a:pt x="9868" y="5294"/>
                    </a:cubicBezTo>
                    <a:cubicBezTo>
                      <a:pt x="9737" y="6611"/>
                      <a:pt x="6424" y="8710"/>
                      <a:pt x="5395" y="9328"/>
                    </a:cubicBezTo>
                    <a:cubicBezTo>
                      <a:pt x="4366" y="9946"/>
                      <a:pt x="4832" y="9005"/>
                      <a:pt x="3692" y="9005"/>
                    </a:cubicBezTo>
                  </a:path>
                </a:pathLst>
              </a:custGeom>
              <a:grpFill/>
              <a:ln w="12700">
                <a:solidFill>
                  <a:srgbClr val="50C1F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CC"/>
                  </a:solidFill>
                </a:endParaRPr>
              </a:p>
            </p:txBody>
          </p:sp>
        </p:grpSp>
        <p:sp>
          <p:nvSpPr>
            <p:cNvPr id="15" name="Freeform 57"/>
            <p:cNvSpPr>
              <a:spLocks/>
            </p:cNvSpPr>
            <p:nvPr/>
          </p:nvSpPr>
          <p:spPr bwMode="auto">
            <a:xfrm rot="20214702">
              <a:off x="246063" y="6440488"/>
              <a:ext cx="106362" cy="52387"/>
            </a:xfrm>
            <a:custGeom>
              <a:avLst/>
              <a:gdLst>
                <a:gd name="T0" fmla="*/ 0 w 255"/>
                <a:gd name="T1" fmla="*/ 0 h 132"/>
                <a:gd name="T2" fmla="*/ 0 w 255"/>
                <a:gd name="T3" fmla="*/ 0 h 132"/>
                <a:gd name="T4" fmla="*/ 0 w 255"/>
                <a:gd name="T5" fmla="*/ 0 h 132"/>
                <a:gd name="T6" fmla="*/ 0 60000 65536"/>
                <a:gd name="T7" fmla="*/ 0 60000 65536"/>
                <a:gd name="T8" fmla="*/ 0 60000 65536"/>
                <a:gd name="T9" fmla="*/ 0 w 255"/>
                <a:gd name="T10" fmla="*/ 0 h 132"/>
                <a:gd name="T11" fmla="*/ 255 w 255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5" h="132">
                  <a:moveTo>
                    <a:pt x="255" y="0"/>
                  </a:moveTo>
                  <a:cubicBezTo>
                    <a:pt x="214" y="6"/>
                    <a:pt x="18" y="11"/>
                    <a:pt x="9" y="33"/>
                  </a:cubicBezTo>
                  <a:cubicBezTo>
                    <a:pt x="0" y="55"/>
                    <a:pt x="159" y="112"/>
                    <a:pt x="198" y="132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6" name="Freeform 61"/>
            <p:cNvSpPr>
              <a:spLocks/>
            </p:cNvSpPr>
            <p:nvPr/>
          </p:nvSpPr>
          <p:spPr bwMode="auto">
            <a:xfrm rot="20214702" flipH="1">
              <a:off x="396875" y="6380163"/>
              <a:ext cx="117475" cy="52387"/>
            </a:xfrm>
            <a:custGeom>
              <a:avLst/>
              <a:gdLst>
                <a:gd name="T0" fmla="*/ 0 w 173"/>
                <a:gd name="T1" fmla="*/ 0 h 129"/>
                <a:gd name="T2" fmla="*/ 0 w 173"/>
                <a:gd name="T3" fmla="*/ 0 h 129"/>
                <a:gd name="T4" fmla="*/ 0 w 173"/>
                <a:gd name="T5" fmla="*/ 0 h 129"/>
                <a:gd name="T6" fmla="*/ 0 w 173"/>
                <a:gd name="T7" fmla="*/ 0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3"/>
                <a:gd name="T13" fmla="*/ 0 h 129"/>
                <a:gd name="T14" fmla="*/ 173 w 173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3" h="129">
                  <a:moveTo>
                    <a:pt x="173" y="63"/>
                  </a:moveTo>
                  <a:cubicBezTo>
                    <a:pt x="156" y="53"/>
                    <a:pt x="102" y="6"/>
                    <a:pt x="73" y="3"/>
                  </a:cubicBezTo>
                  <a:cubicBezTo>
                    <a:pt x="44" y="0"/>
                    <a:pt x="2" y="22"/>
                    <a:pt x="1" y="43"/>
                  </a:cubicBezTo>
                  <a:cubicBezTo>
                    <a:pt x="0" y="64"/>
                    <a:pt x="55" y="111"/>
                    <a:pt x="69" y="129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7" name="Freeform 68"/>
            <p:cNvSpPr>
              <a:spLocks/>
            </p:cNvSpPr>
            <p:nvPr/>
          </p:nvSpPr>
          <p:spPr bwMode="auto">
            <a:xfrm rot="20214702">
              <a:off x="485775" y="6257925"/>
              <a:ext cx="107950" cy="107950"/>
            </a:xfrm>
            <a:custGeom>
              <a:avLst/>
              <a:gdLst>
                <a:gd name="T0" fmla="*/ 0 w 264"/>
                <a:gd name="T1" fmla="*/ 0 h 261"/>
                <a:gd name="T2" fmla="*/ 0 w 264"/>
                <a:gd name="T3" fmla="*/ 0 h 261"/>
                <a:gd name="T4" fmla="*/ 0 w 264"/>
                <a:gd name="T5" fmla="*/ 0 h 261"/>
                <a:gd name="T6" fmla="*/ 0 w 264"/>
                <a:gd name="T7" fmla="*/ 0 h 261"/>
                <a:gd name="T8" fmla="*/ 0 w 264"/>
                <a:gd name="T9" fmla="*/ 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4"/>
                <a:gd name="T16" fmla="*/ 0 h 261"/>
                <a:gd name="T17" fmla="*/ 264 w 264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4" h="261">
                  <a:moveTo>
                    <a:pt x="0" y="130"/>
                  </a:moveTo>
                  <a:cubicBezTo>
                    <a:pt x="25" y="121"/>
                    <a:pt x="106" y="100"/>
                    <a:pt x="150" y="78"/>
                  </a:cubicBezTo>
                  <a:lnTo>
                    <a:pt x="264" y="0"/>
                  </a:lnTo>
                  <a:lnTo>
                    <a:pt x="146" y="135"/>
                  </a:lnTo>
                  <a:cubicBezTo>
                    <a:pt x="115" y="179"/>
                    <a:pt x="94" y="235"/>
                    <a:pt x="80" y="261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8" name="Freeform 69"/>
            <p:cNvSpPr>
              <a:spLocks/>
            </p:cNvSpPr>
            <p:nvPr/>
          </p:nvSpPr>
          <p:spPr bwMode="auto">
            <a:xfrm rot="18456832" flipH="1">
              <a:off x="412750" y="6197600"/>
              <a:ext cx="304800" cy="25400"/>
            </a:xfrm>
            <a:custGeom>
              <a:avLst/>
              <a:gdLst>
                <a:gd name="T0" fmla="*/ 0 w 808"/>
                <a:gd name="T1" fmla="*/ 0 h 66"/>
                <a:gd name="T2" fmla="*/ 0 w 808"/>
                <a:gd name="T3" fmla="*/ 0 h 66"/>
                <a:gd name="T4" fmla="*/ 0 w 808"/>
                <a:gd name="T5" fmla="*/ 0 h 66"/>
                <a:gd name="T6" fmla="*/ 0 w 808"/>
                <a:gd name="T7" fmla="*/ 0 h 66"/>
                <a:gd name="T8" fmla="*/ 0 w 808"/>
                <a:gd name="T9" fmla="*/ 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8"/>
                <a:gd name="T16" fmla="*/ 0 h 66"/>
                <a:gd name="T17" fmla="*/ 808 w 808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8" h="66">
                  <a:moveTo>
                    <a:pt x="808" y="0"/>
                  </a:moveTo>
                  <a:cubicBezTo>
                    <a:pt x="774" y="6"/>
                    <a:pt x="683" y="25"/>
                    <a:pt x="604" y="35"/>
                  </a:cubicBezTo>
                  <a:cubicBezTo>
                    <a:pt x="525" y="45"/>
                    <a:pt x="402" y="54"/>
                    <a:pt x="332" y="59"/>
                  </a:cubicBezTo>
                  <a:cubicBezTo>
                    <a:pt x="262" y="64"/>
                    <a:pt x="239" y="66"/>
                    <a:pt x="184" y="63"/>
                  </a:cubicBezTo>
                  <a:cubicBezTo>
                    <a:pt x="129" y="60"/>
                    <a:pt x="38" y="44"/>
                    <a:pt x="0" y="39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9" name="Freeform 70"/>
            <p:cNvSpPr>
              <a:spLocks/>
            </p:cNvSpPr>
            <p:nvPr/>
          </p:nvSpPr>
          <p:spPr bwMode="auto">
            <a:xfrm rot="20214702">
              <a:off x="517525" y="6172200"/>
              <a:ext cx="187325" cy="192088"/>
            </a:xfrm>
            <a:custGeom>
              <a:avLst/>
              <a:gdLst>
                <a:gd name="T0" fmla="*/ 0 w 441"/>
                <a:gd name="T1" fmla="*/ 0 h 471"/>
                <a:gd name="T2" fmla="*/ 0 w 441"/>
                <a:gd name="T3" fmla="*/ 0 h 471"/>
                <a:gd name="T4" fmla="*/ 0 w 441"/>
                <a:gd name="T5" fmla="*/ 0 h 471"/>
                <a:gd name="T6" fmla="*/ 0 w 441"/>
                <a:gd name="T7" fmla="*/ 0 h 4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1"/>
                <a:gd name="T13" fmla="*/ 0 h 471"/>
                <a:gd name="T14" fmla="*/ 441 w 441"/>
                <a:gd name="T15" fmla="*/ 471 h 4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1" h="471">
                  <a:moveTo>
                    <a:pt x="0" y="471"/>
                  </a:moveTo>
                  <a:cubicBezTo>
                    <a:pt x="21" y="438"/>
                    <a:pt x="73" y="342"/>
                    <a:pt x="126" y="276"/>
                  </a:cubicBezTo>
                  <a:cubicBezTo>
                    <a:pt x="179" y="210"/>
                    <a:pt x="264" y="121"/>
                    <a:pt x="316" y="75"/>
                  </a:cubicBezTo>
                  <a:cubicBezTo>
                    <a:pt x="368" y="29"/>
                    <a:pt x="415" y="16"/>
                    <a:pt x="441" y="0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20" name="Freeform 71"/>
            <p:cNvSpPr>
              <a:spLocks/>
            </p:cNvSpPr>
            <p:nvPr/>
          </p:nvSpPr>
          <p:spPr bwMode="auto">
            <a:xfrm rot="20214702">
              <a:off x="411163" y="6454775"/>
              <a:ext cx="39687" cy="65088"/>
            </a:xfrm>
            <a:custGeom>
              <a:avLst/>
              <a:gdLst>
                <a:gd name="T0" fmla="*/ 0 w 94"/>
                <a:gd name="T1" fmla="*/ 0 h 159"/>
                <a:gd name="T2" fmla="*/ 0 w 94"/>
                <a:gd name="T3" fmla="*/ 0 h 159"/>
                <a:gd name="T4" fmla="*/ 0 w 94"/>
                <a:gd name="T5" fmla="*/ 0 h 159"/>
                <a:gd name="T6" fmla="*/ 0 w 94"/>
                <a:gd name="T7" fmla="*/ 0 h 1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159"/>
                <a:gd name="T14" fmla="*/ 94 w 94"/>
                <a:gd name="T15" fmla="*/ 159 h 1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159">
                  <a:moveTo>
                    <a:pt x="94" y="0"/>
                  </a:moveTo>
                  <a:cubicBezTo>
                    <a:pt x="81" y="5"/>
                    <a:pt x="30" y="14"/>
                    <a:pt x="16" y="33"/>
                  </a:cubicBezTo>
                  <a:cubicBezTo>
                    <a:pt x="2" y="52"/>
                    <a:pt x="0" y="93"/>
                    <a:pt x="7" y="114"/>
                  </a:cubicBezTo>
                  <a:cubicBezTo>
                    <a:pt x="14" y="135"/>
                    <a:pt x="48" y="150"/>
                    <a:pt x="58" y="159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21" name="Freeform 72"/>
            <p:cNvSpPr>
              <a:spLocks/>
            </p:cNvSpPr>
            <p:nvPr/>
          </p:nvSpPr>
          <p:spPr bwMode="auto">
            <a:xfrm rot="20214702">
              <a:off x="520700" y="6543675"/>
              <a:ext cx="31750" cy="73025"/>
            </a:xfrm>
            <a:custGeom>
              <a:avLst/>
              <a:gdLst>
                <a:gd name="T0" fmla="*/ 0 w 75"/>
                <a:gd name="T1" fmla="*/ 0 h 179"/>
                <a:gd name="T2" fmla="*/ 0 w 75"/>
                <a:gd name="T3" fmla="*/ 0 h 179"/>
                <a:gd name="T4" fmla="*/ 0 w 75"/>
                <a:gd name="T5" fmla="*/ 0 h 179"/>
                <a:gd name="T6" fmla="*/ 0 60000 65536"/>
                <a:gd name="T7" fmla="*/ 0 60000 65536"/>
                <a:gd name="T8" fmla="*/ 0 60000 65536"/>
                <a:gd name="T9" fmla="*/ 0 w 75"/>
                <a:gd name="T10" fmla="*/ 0 h 179"/>
                <a:gd name="T11" fmla="*/ 75 w 75"/>
                <a:gd name="T12" fmla="*/ 179 h 1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" h="179">
                  <a:moveTo>
                    <a:pt x="0" y="0"/>
                  </a:moveTo>
                  <a:cubicBezTo>
                    <a:pt x="8" y="28"/>
                    <a:pt x="35" y="165"/>
                    <a:pt x="47" y="172"/>
                  </a:cubicBezTo>
                  <a:cubicBezTo>
                    <a:pt x="59" y="179"/>
                    <a:pt x="69" y="72"/>
                    <a:pt x="75" y="45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</p:grpSp>
      <p:cxnSp>
        <p:nvCxnSpPr>
          <p:cNvPr id="1029" name="Straight Connector 46"/>
          <p:cNvCxnSpPr>
            <a:cxnSpLocks noChangeShapeType="1"/>
          </p:cNvCxnSpPr>
          <p:nvPr userDrawn="1"/>
        </p:nvCxnSpPr>
        <p:spPr bwMode="auto">
          <a:xfrm>
            <a:off x="682625" y="6315075"/>
            <a:ext cx="8361363" cy="0"/>
          </a:xfrm>
          <a:prstGeom prst="line">
            <a:avLst/>
          </a:prstGeom>
          <a:noFill/>
          <a:ln w="69850" cap="rnd" cmpd="thickThin" algn="ctr">
            <a:solidFill>
              <a:srgbClr val="4103BD"/>
            </a:solidFill>
            <a:round/>
            <a:headEnd/>
            <a:tailEnd type="none" w="med" len="lg"/>
          </a:ln>
        </p:spPr>
      </p:cxnSp>
      <p:sp>
        <p:nvSpPr>
          <p:cNvPr id="29" name="Text Box 13"/>
          <p:cNvSpPr txBox="1">
            <a:spLocks noChangeArrowheads="1"/>
          </p:cNvSpPr>
          <p:nvPr userDrawn="1"/>
        </p:nvSpPr>
        <p:spPr bwMode="auto">
          <a:xfrm>
            <a:off x="5257800" y="6421438"/>
            <a:ext cx="3873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400" i="0" dirty="0" smtClean="0">
                <a:solidFill>
                  <a:srgbClr val="FFFFCC"/>
                </a:solidFill>
              </a:rPr>
              <a:t>S. R. Cranmer</a:t>
            </a:r>
            <a:r>
              <a:rPr lang="en-US" sz="1400" i="0" smtClean="0">
                <a:solidFill>
                  <a:srgbClr val="FFFFCC"/>
                </a:solidFill>
              </a:rPr>
              <a:t>, FOM, April 28, 2015</a:t>
            </a:r>
            <a:endParaRPr lang="el-GR" sz="1200" i="0" dirty="0">
              <a:solidFill>
                <a:srgbClr val="FFFFCC"/>
              </a:solidFill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test\My%20Documents\Presentations\SHINE%202014\cranmer_movie_vB11_fig7a.mpg" TargetMode="Externa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Documents%20and%20Settings\test\My%20Documents\Presentations\Colorado%20Colloq%202014\cranmer_movie_granule.mpg" TargetMode="External"/><Relationship Id="rId6" Type="http://schemas.openxmlformats.org/officeDocument/2006/relationships/image" Target="../media/image61.png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druck_nice_background.jpg"/>
          <p:cNvPicPr>
            <a:picLocks/>
          </p:cNvPicPr>
          <p:nvPr/>
        </p:nvPicPr>
        <p:blipFill>
          <a:blip r:embed="rId2" cstate="print"/>
          <a:srcRect t="1696"/>
          <a:stretch>
            <a:fillRect/>
          </a:stretch>
        </p:blipFill>
        <p:spPr>
          <a:xfrm>
            <a:off x="0" y="-36051"/>
            <a:ext cx="9144000" cy="6741651"/>
          </a:xfrm>
          <a:prstGeom prst="rect">
            <a:avLst/>
          </a:prstGeom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81000"/>
            <a:ext cx="9144000" cy="1905000"/>
          </a:xfrm>
          <a:noFill/>
        </p:spPr>
        <p:txBody>
          <a:bodyPr anchor="t"/>
          <a:lstStyle/>
          <a:p>
            <a:pPr>
              <a:lnSpc>
                <a:spcPct val="90000"/>
              </a:lnSpc>
            </a:pPr>
            <a:r>
              <a:rPr lang="en-US" sz="4000" smtClean="0">
                <a:solidFill>
                  <a:schemeClr val="bg1"/>
                </a:solidFill>
                <a:latin typeface="Arial" charset="0"/>
                <a:cs typeface="Arial" charset="0"/>
              </a:rPr>
              <a:t>Solar Wind Turbulent Dissipation:</a:t>
            </a:r>
            <a:br>
              <a:rPr lang="en-US" sz="400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sz="4000" smtClean="0">
                <a:solidFill>
                  <a:schemeClr val="bg1"/>
                </a:solidFill>
                <a:latin typeface="Arial" charset="0"/>
                <a:cs typeface="Arial" charset="0"/>
              </a:rPr>
              <a:t>A Collisionless Zoo</a:t>
            </a:r>
            <a:endParaRPr lang="en-US" sz="28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800100" y="4945062"/>
            <a:ext cx="75438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5000"/>
              </a:lnSpc>
              <a:spcBef>
                <a:spcPts val="0"/>
              </a:spcBef>
            </a:pPr>
            <a:r>
              <a:rPr lang="en-US" sz="2000" b="1" i="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Steven R. </a:t>
            </a:r>
            <a:r>
              <a:rPr lang="en-US" sz="2000" b="1" i="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Cranmer</a:t>
            </a:r>
            <a:endParaRPr lang="en-US" sz="2000" b="1" i="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5000"/>
              </a:lnSpc>
              <a:spcBef>
                <a:spcPts val="0"/>
              </a:spcBef>
            </a:pPr>
            <a:r>
              <a:rPr lang="en-US" sz="180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University of Colorado Boulder, LASP</a:t>
            </a:r>
            <a:endParaRPr lang="en-US" sz="18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57225" y="5715000"/>
            <a:ext cx="78295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15000"/>
              </a:lnSpc>
            </a:pPr>
            <a:r>
              <a:rPr lang="en-US" sz="1600" b="1" i="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A. van </a:t>
            </a:r>
            <a:r>
              <a:rPr lang="en-US" sz="1600" b="1" i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Ballegooijen</a:t>
            </a:r>
            <a:r>
              <a:rPr lang="en-US" sz="1600" b="1" i="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, L. Woolsey, J. Kohl</a:t>
            </a:r>
            <a:r>
              <a:rPr lang="en-US" sz="1600" b="1" i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, B. Chandran, J. Kasper, G. Field</a:t>
            </a:r>
            <a:endParaRPr lang="en-US" sz="1600" b="1" i="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8" y="4979894"/>
            <a:ext cx="864855" cy="8467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7E807D"/>
              </a:clrFrom>
              <a:clrTo>
                <a:srgbClr val="7E807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170" y="4998565"/>
            <a:ext cx="694144" cy="81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914400" y="1219200"/>
            <a:ext cx="7391400" cy="2691240"/>
          </a:xfrm>
          <a:prstGeom prst="rect">
            <a:avLst/>
          </a:prstGeom>
          <a:noFill/>
          <a:ln w="19050">
            <a:noFill/>
            <a:miter lim="800000"/>
            <a:headEnd/>
            <a:tailEnd type="none" w="med" len="lg"/>
          </a:ln>
        </p:spPr>
        <p:txBody>
          <a:bodyPr lIns="182880" tIns="137160" rIns="0"/>
          <a:lstStyle/>
          <a:p>
            <a:pPr marL="344488" indent="-344488" eaLnBrk="0" hangingPunct="0">
              <a:spcBef>
                <a:spcPts val="1400"/>
              </a:spcBef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Outline:</a:t>
            </a:r>
          </a:p>
          <a:p>
            <a:pPr marL="344488" indent="-344488" eaLnBrk="0" hangingPunct="0">
              <a:spcBef>
                <a:spcPts val="1400"/>
              </a:spcBef>
              <a:buFontTx/>
              <a:buAutoNum type="arabicPeriod"/>
            </a:pPr>
            <a:r>
              <a:rPr lang="en-US" i="0" smtClean="0">
                <a:solidFill>
                  <a:schemeClr val="bg1"/>
                </a:solidFill>
                <a:latin typeface="+mj-lt"/>
              </a:rPr>
              <a:t>Measurements of collisionless particle properties</a:t>
            </a:r>
            <a:endParaRPr lang="en-US" i="0" dirty="0" smtClean="0">
              <a:solidFill>
                <a:schemeClr val="bg1"/>
              </a:solidFill>
              <a:latin typeface="+mj-lt"/>
            </a:endParaRPr>
          </a:p>
          <a:p>
            <a:pPr marL="344488" indent="-344488" eaLnBrk="0" hangingPunct="0">
              <a:spcBef>
                <a:spcPts val="1400"/>
              </a:spcBef>
              <a:buFontTx/>
              <a:buAutoNum type="arabicPeriod"/>
            </a:pPr>
            <a:r>
              <a:rPr lang="en-US" b="1" i="0" smtClean="0">
                <a:solidFill>
                  <a:srgbClr val="50C1FA"/>
                </a:solidFill>
                <a:latin typeface="+mj-lt"/>
              </a:rPr>
              <a:t>How are those properties produced &amp; maintained?</a:t>
            </a:r>
          </a:p>
          <a:p>
            <a:pPr marL="801688" lvl="1" indent="-2333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bg1"/>
                </a:solidFill>
                <a:latin typeface="+mj-lt"/>
              </a:rPr>
              <a:t>Lots of ideas have been proposed</a:t>
            </a:r>
          </a:p>
          <a:p>
            <a:pPr marL="801688" lvl="1" indent="-2333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bg1"/>
                </a:solidFill>
                <a:latin typeface="+mj-lt"/>
              </a:rPr>
              <a:t>I’ve got opinions…</a:t>
            </a:r>
          </a:p>
        </p:txBody>
      </p:sp>
    </p:spTree>
    <p:extLst>
      <p:ext uri="{BB962C8B-B14F-4D97-AF65-F5344CB8AC3E}">
        <p14:creationId xmlns:p14="http://schemas.microsoft.com/office/powerpoint/2010/main" val="306453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Alfvénic turbulence </a:t>
            </a:r>
            <a:r>
              <a:rPr lang="en-US" dirty="0" smtClean="0">
                <a:solidFill>
                  <a:schemeClr val="bg1"/>
                </a:solidFill>
              </a:rPr>
              <a:t>in the fast wind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133350" y="866904"/>
            <a:ext cx="8839200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dirty="0" smtClean="0">
                <a:solidFill>
                  <a:srgbClr val="FFFFCC"/>
                </a:solidFill>
                <a:latin typeface="Times New Roman" pitchFamily="18" charset="0"/>
              </a:rPr>
              <a:t>Cranmer &amp; van Ballegooijen (2005) collected a range of observational inferences </a:t>
            </a: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of transverse wave amplitudes </a:t>
            </a:r>
            <a:r>
              <a:rPr lang="en-US" sz="2000" i="0" dirty="0" smtClean="0">
                <a:solidFill>
                  <a:srgbClr val="FFFFCC"/>
                </a:solidFill>
                <a:latin typeface="Times New Roman" pitchFamily="18" charset="0"/>
              </a:rPr>
              <a:t>vs. height </a:t>
            </a: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in the fast wind.</a:t>
            </a:r>
            <a:endParaRPr lang="en-US" b="1" i="0" dirty="0">
              <a:solidFill>
                <a:srgbClr val="FFFFCC"/>
              </a:solidFill>
            </a:endParaRPr>
          </a:p>
          <a:p>
            <a:pPr marL="169863" indent="-169863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Theories of </a:t>
            </a:r>
            <a:r>
              <a:rPr lang="en-US" sz="2000" b="1" i="0" smtClean="0">
                <a:solidFill>
                  <a:srgbClr val="FFFF00"/>
                </a:solidFill>
              </a:rPr>
              <a:t>low-frequency</a:t>
            </a:r>
            <a:r>
              <a:rPr lang="en-US" sz="2000" b="1" i="0" smtClean="0">
                <a:solidFill>
                  <a:srgbClr val="FCA930"/>
                </a:solidFill>
              </a:rPr>
              <a:t> </a:t>
            </a:r>
            <a:r>
              <a:rPr lang="en-US" sz="2000" i="0" smtClean="0">
                <a:solidFill>
                  <a:srgbClr val="FFFFCC"/>
                </a:solidFill>
              </a:rPr>
              <a:t>MHD turbulence seem to be doing a good job in explaining those amplitudes, &amp; the overall amount of coronal heating.</a:t>
            </a:r>
            <a:endParaRPr lang="en-US" sz="2000" i="0" smtClean="0">
              <a:solidFill>
                <a:srgbClr val="FFFFCC"/>
              </a:solidFill>
              <a:latin typeface="Times New Roman" pitchFamily="18" charset="0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3581400" y="2590800"/>
            <a:ext cx="3657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1800" i="0" smtClean="0">
                <a:solidFill>
                  <a:srgbClr val="FFFFCC"/>
                </a:solidFill>
              </a:rPr>
              <a:t>Simulations &amp; experiment tell us energy flux through the</a:t>
            </a:r>
            <a:endParaRPr lang="en-US" sz="1800" b="1" i="0">
              <a:solidFill>
                <a:srgbClr val="FCA930"/>
              </a:solidFill>
            </a:endParaRPr>
          </a:p>
          <a:p>
            <a:pPr algn="r">
              <a:spcBef>
                <a:spcPts val="0"/>
              </a:spcBef>
            </a:pPr>
            <a:r>
              <a:rPr lang="en-US" sz="1800" b="1" i="0" smtClean="0">
                <a:solidFill>
                  <a:srgbClr val="FCA930"/>
                </a:solidFill>
              </a:rPr>
              <a:t>“inertial range”</a:t>
            </a:r>
            <a:endParaRPr lang="en-US" sz="1800" b="1" i="0" dirty="0">
              <a:solidFill>
                <a:srgbClr val="FCA930"/>
              </a:solidFill>
            </a:endParaRP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170193" y="3637844"/>
            <a:ext cx="203960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 b="1" i="0" smtClean="0">
                <a:solidFill>
                  <a:srgbClr val="FFFF00"/>
                </a:solidFill>
              </a:rPr>
              <a:t>Energy injection </a:t>
            </a:r>
            <a:r>
              <a:rPr lang="en-US" sz="1800" i="0" smtClean="0">
                <a:solidFill>
                  <a:srgbClr val="FFFFCC"/>
                </a:solidFill>
              </a:rPr>
              <a:t>from waves driven at solar surface</a:t>
            </a: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6264086" y="4102379"/>
            <a:ext cx="2483081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 i="0" smtClean="0">
                <a:solidFill>
                  <a:srgbClr val="FFFFCC"/>
                </a:solidFill>
              </a:rPr>
              <a:t>Something’s got to terminate the cascade in </a:t>
            </a:r>
            <a:r>
              <a:rPr lang="en-US" sz="1800" b="1" i="0" smtClean="0">
                <a:solidFill>
                  <a:srgbClr val="FF7C80"/>
                </a:solidFill>
              </a:rPr>
              <a:t>small-scale dissipation</a:t>
            </a:r>
          </a:p>
          <a:p>
            <a:pPr algn="r">
              <a:spcBef>
                <a:spcPct val="50000"/>
              </a:spcBef>
            </a:pPr>
            <a:r>
              <a:rPr lang="en-US" sz="1800" i="0" smtClean="0">
                <a:solidFill>
                  <a:srgbClr val="FFFFCC"/>
                </a:solidFill>
              </a:rPr>
              <a:t>(viscosity? magnetic diffusivity?)</a:t>
            </a:r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 flipH="1">
            <a:off x="5731598" y="4337504"/>
            <a:ext cx="0" cy="607314"/>
          </a:xfrm>
          <a:prstGeom prst="line">
            <a:avLst/>
          </a:prstGeom>
          <a:noFill/>
          <a:ln w="57150">
            <a:solidFill>
              <a:srgbClr val="FF7C80"/>
            </a:solidFill>
            <a:round/>
            <a:headEnd/>
            <a:tailEnd type="arrow" w="sm" len="sm"/>
          </a:ln>
        </p:spPr>
        <p:txBody>
          <a:bodyPr/>
          <a:lstStyle/>
          <a:p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3235976" y="4994722"/>
            <a:ext cx="28124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FFFFCC"/>
                </a:solidFill>
              </a:rPr>
              <a:t>frequency  or  wavenumber</a:t>
            </a:r>
            <a:endParaRPr lang="en-US" sz="1600" dirty="0">
              <a:solidFill>
                <a:srgbClr val="FFFFCC"/>
              </a:solidFill>
            </a:endParaRPr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 rot="16200000">
            <a:off x="2073703" y="3837241"/>
            <a:ext cx="107159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smtClean="0">
                <a:solidFill>
                  <a:srgbClr val="FFFFCC"/>
                </a:solidFill>
              </a:rPr>
              <a:t>Power</a:t>
            </a:r>
            <a:endParaRPr lang="en-US" sz="1600" dirty="0">
              <a:solidFill>
                <a:srgbClr val="FFFFCC"/>
              </a:solidFill>
            </a:endParaRPr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 flipV="1">
            <a:off x="2793066" y="3119978"/>
            <a:ext cx="0" cy="2025187"/>
          </a:xfrm>
          <a:prstGeom prst="line">
            <a:avLst/>
          </a:prstGeom>
          <a:noFill/>
          <a:ln w="31750">
            <a:solidFill>
              <a:srgbClr val="FFFFCC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>
            <a:off x="2643320" y="5010308"/>
            <a:ext cx="3682916" cy="0"/>
          </a:xfrm>
          <a:prstGeom prst="line">
            <a:avLst/>
          </a:prstGeom>
          <a:noFill/>
          <a:ln w="31750">
            <a:solidFill>
              <a:srgbClr val="FFFFCC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33" name="Line 20"/>
          <p:cNvSpPr>
            <a:spLocks noChangeShapeType="1"/>
          </p:cNvSpPr>
          <p:nvPr/>
        </p:nvSpPr>
        <p:spPr bwMode="auto">
          <a:xfrm>
            <a:off x="3686804" y="3191786"/>
            <a:ext cx="1934924" cy="997428"/>
          </a:xfrm>
          <a:prstGeom prst="line">
            <a:avLst/>
          </a:prstGeom>
          <a:noFill/>
          <a:ln w="57150">
            <a:solidFill>
              <a:srgbClr val="FCA930"/>
            </a:solidFill>
            <a:round/>
            <a:headEnd/>
            <a:tailEnd type="arrow" w="sm" len="sm"/>
          </a:ln>
        </p:spPr>
        <p:txBody>
          <a:bodyPr/>
          <a:lstStyle/>
          <a:p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34" name="Line 20"/>
          <p:cNvSpPr>
            <a:spLocks noChangeShapeType="1"/>
          </p:cNvSpPr>
          <p:nvPr/>
        </p:nvSpPr>
        <p:spPr bwMode="auto">
          <a:xfrm flipH="1" flipV="1">
            <a:off x="3328763" y="3514197"/>
            <a:ext cx="0" cy="1210813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arrow" w="sm" len="sm"/>
          </a:ln>
        </p:spPr>
        <p:txBody>
          <a:bodyPr/>
          <a:lstStyle/>
          <a:p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36" name="Freeform 35"/>
          <p:cNvSpPr/>
          <p:nvPr/>
        </p:nvSpPr>
        <p:spPr bwMode="auto">
          <a:xfrm>
            <a:off x="2970723" y="3276451"/>
            <a:ext cx="3028111" cy="1732269"/>
          </a:xfrm>
          <a:custGeom>
            <a:avLst/>
            <a:gdLst>
              <a:gd name="connsiteX0" fmla="*/ 0 w 3701012"/>
              <a:gd name="connsiteY0" fmla="*/ 1993537 h 2135579"/>
              <a:gd name="connsiteX1" fmla="*/ 230820 w 3701012"/>
              <a:gd name="connsiteY1" fmla="*/ 146981 h 2135579"/>
              <a:gd name="connsiteX2" fmla="*/ 1065320 w 3701012"/>
              <a:gd name="connsiteY2" fmla="*/ 271269 h 2135579"/>
              <a:gd name="connsiteX3" fmla="*/ 3338004 w 3701012"/>
              <a:gd name="connsiteY3" fmla="*/ 1514142 h 2135579"/>
              <a:gd name="connsiteX4" fmla="*/ 3666478 w 3701012"/>
              <a:gd name="connsiteY4" fmla="*/ 2135579 h 2135579"/>
              <a:gd name="connsiteX0" fmla="*/ 0 w 3701012"/>
              <a:gd name="connsiteY0" fmla="*/ 2117910 h 2144105"/>
              <a:gd name="connsiteX1" fmla="*/ 230820 w 3701012"/>
              <a:gd name="connsiteY1" fmla="*/ 155507 h 2144105"/>
              <a:gd name="connsiteX2" fmla="*/ 1065320 w 3701012"/>
              <a:gd name="connsiteY2" fmla="*/ 279795 h 2144105"/>
              <a:gd name="connsiteX3" fmla="*/ 3338004 w 3701012"/>
              <a:gd name="connsiteY3" fmla="*/ 1522668 h 2144105"/>
              <a:gd name="connsiteX4" fmla="*/ 3666478 w 3701012"/>
              <a:gd name="connsiteY4" fmla="*/ 2144105 h 2144105"/>
              <a:gd name="connsiteX0" fmla="*/ 0 w 3666478"/>
              <a:gd name="connsiteY0" fmla="*/ 2117910 h 2144105"/>
              <a:gd name="connsiteX1" fmla="*/ 230820 w 3666478"/>
              <a:gd name="connsiteY1" fmla="*/ 155507 h 2144105"/>
              <a:gd name="connsiteX2" fmla="*/ 1065320 w 3666478"/>
              <a:gd name="connsiteY2" fmla="*/ 279795 h 2144105"/>
              <a:gd name="connsiteX3" fmla="*/ 3338004 w 3666478"/>
              <a:gd name="connsiteY3" fmla="*/ 1522668 h 2144105"/>
              <a:gd name="connsiteX4" fmla="*/ 3666478 w 3666478"/>
              <a:gd name="connsiteY4" fmla="*/ 2144105 h 2144105"/>
              <a:gd name="connsiteX0" fmla="*/ 0 w 3666478"/>
              <a:gd name="connsiteY0" fmla="*/ 2117910 h 2144105"/>
              <a:gd name="connsiteX1" fmla="*/ 230820 w 3666478"/>
              <a:gd name="connsiteY1" fmla="*/ 155507 h 2144105"/>
              <a:gd name="connsiteX2" fmla="*/ 1065320 w 3666478"/>
              <a:gd name="connsiteY2" fmla="*/ 279795 h 2144105"/>
              <a:gd name="connsiteX3" fmla="*/ 3338004 w 3666478"/>
              <a:gd name="connsiteY3" fmla="*/ 1522668 h 2144105"/>
              <a:gd name="connsiteX4" fmla="*/ 3666478 w 3666478"/>
              <a:gd name="connsiteY4" fmla="*/ 2144105 h 2144105"/>
              <a:gd name="connsiteX0" fmla="*/ 0 w 3638357"/>
              <a:gd name="connsiteY0" fmla="*/ 2117910 h 2144105"/>
              <a:gd name="connsiteX1" fmla="*/ 230820 w 3638357"/>
              <a:gd name="connsiteY1" fmla="*/ 155507 h 2144105"/>
              <a:gd name="connsiteX2" fmla="*/ 1065320 w 3638357"/>
              <a:gd name="connsiteY2" fmla="*/ 279795 h 2144105"/>
              <a:gd name="connsiteX3" fmla="*/ 3338004 w 3638357"/>
              <a:gd name="connsiteY3" fmla="*/ 1522668 h 2144105"/>
              <a:gd name="connsiteX4" fmla="*/ 3638357 w 3638357"/>
              <a:gd name="connsiteY4" fmla="*/ 2144105 h 2144105"/>
              <a:gd name="connsiteX0" fmla="*/ 0 w 3638357"/>
              <a:gd name="connsiteY0" fmla="*/ 2117910 h 2144105"/>
              <a:gd name="connsiteX1" fmla="*/ 230820 w 3638357"/>
              <a:gd name="connsiteY1" fmla="*/ 155507 h 2144105"/>
              <a:gd name="connsiteX2" fmla="*/ 1065320 w 3638357"/>
              <a:gd name="connsiteY2" fmla="*/ 279795 h 2144105"/>
              <a:gd name="connsiteX3" fmla="*/ 3338004 w 3638357"/>
              <a:gd name="connsiteY3" fmla="*/ 1522668 h 2144105"/>
              <a:gd name="connsiteX4" fmla="*/ 3638357 w 3638357"/>
              <a:gd name="connsiteY4" fmla="*/ 2144105 h 214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8357" h="2144105">
                <a:moveTo>
                  <a:pt x="0" y="2117910"/>
                </a:moveTo>
                <a:cubicBezTo>
                  <a:pt x="26633" y="1338154"/>
                  <a:pt x="53267" y="461859"/>
                  <a:pt x="230820" y="155507"/>
                </a:cubicBezTo>
                <a:cubicBezTo>
                  <a:pt x="408373" y="-150845"/>
                  <a:pt x="547456" y="51935"/>
                  <a:pt x="1065320" y="279795"/>
                </a:cubicBezTo>
                <a:cubicBezTo>
                  <a:pt x="1583184" y="507655"/>
                  <a:pt x="3059143" y="1301063"/>
                  <a:pt x="3338004" y="1522668"/>
                </a:cubicBezTo>
                <a:cubicBezTo>
                  <a:pt x="3616865" y="1744273"/>
                  <a:pt x="3578400" y="1890722"/>
                  <a:pt x="3638357" y="2144105"/>
                </a:cubicBezTo>
              </a:path>
            </a:pathLst>
          </a:custGeom>
          <a:noFill/>
          <a:ln w="57150" cap="flat" cmpd="sng" algn="ctr">
            <a:solidFill>
              <a:srgbClr val="FFFF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Alfvénic turbulence </a:t>
            </a:r>
            <a:r>
              <a:rPr lang="en-US" dirty="0" smtClean="0">
                <a:solidFill>
                  <a:schemeClr val="bg1"/>
                </a:solidFill>
              </a:rPr>
              <a:t>in the fast wind</a:t>
            </a: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648200" y="1158377"/>
            <a:ext cx="40386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0" hangingPunct="0">
              <a:lnSpc>
                <a:spcPct val="92000"/>
              </a:lnSpc>
              <a:spcBef>
                <a:spcPts val="1200"/>
              </a:spcBef>
              <a:buSzPct val="115000"/>
              <a:buFont typeface="Arial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  <a:latin typeface="+mj-lt"/>
              </a:rPr>
              <a:t>The UVCS results brought about a resurgence of interest in </a:t>
            </a:r>
            <a:r>
              <a:rPr lang="en-US" sz="2000" b="1" i="0" smtClean="0">
                <a:solidFill>
                  <a:srgbClr val="FF7C80"/>
                </a:solidFill>
                <a:latin typeface="+mj-lt"/>
              </a:rPr>
              <a:t>ion cyclotron resonance </a:t>
            </a:r>
            <a:r>
              <a:rPr lang="en-US" sz="2000" i="0" smtClean="0">
                <a:solidFill>
                  <a:srgbClr val="FFFFCC"/>
                </a:solidFill>
                <a:latin typeface="+mj-lt"/>
              </a:rPr>
              <a:t>as a possible collisionless way of dissipating the cascading MHD turbulent energy.</a:t>
            </a:r>
            <a:endParaRPr lang="en-US" sz="2000" i="0" dirty="0" smtClean="0">
              <a:solidFill>
                <a:srgbClr val="FFFFCC"/>
              </a:solidFill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42900" y="1038225"/>
            <a:ext cx="4038600" cy="1949174"/>
            <a:chOff x="381000" y="2286000"/>
            <a:chExt cx="3048000" cy="1471075"/>
          </a:xfrm>
        </p:grpSpPr>
        <p:pic>
          <p:nvPicPr>
            <p:cNvPr id="20" name="Picture 3" descr="field_wide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2286000"/>
              <a:ext cx="3048000" cy="1471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209800" y="3014246"/>
              <a:ext cx="1219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0" dirty="0" smtClean="0">
                  <a:solidFill>
                    <a:srgbClr val="50C1FA"/>
                  </a:solidFill>
                  <a:latin typeface="Arial" pitchFamily="34" charset="0"/>
                  <a:cs typeface="Arial" pitchFamily="34" charset="0"/>
                </a:rPr>
                <a:t>UVCS</a:t>
              </a:r>
              <a:endParaRPr lang="en-US" sz="1600" b="1" i="0" dirty="0">
                <a:solidFill>
                  <a:srgbClr val="50C1FA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33350" y="3196679"/>
            <a:ext cx="8839200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1" hangingPunct="1">
              <a:lnSpc>
                <a:spcPct val="95000"/>
              </a:lnSpc>
              <a:spcBef>
                <a:spcPts val="6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However… the expected frequencies of turbulent eddies are in the </a:t>
            </a:r>
            <a:r>
              <a:rPr lang="en-US" sz="2000" b="1" i="0" smtClean="0">
                <a:solidFill>
                  <a:srgbClr val="FFFFCC"/>
                </a:solidFill>
                <a:latin typeface="Times New Roman" pitchFamily="18" charset="0"/>
              </a:rPr>
              <a:t>mHz</a:t>
            </a: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 range.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3350" y="3657600"/>
            <a:ext cx="8839200" cy="1791218"/>
            <a:chOff x="133350" y="4076182"/>
            <a:chExt cx="8839200" cy="1791218"/>
          </a:xfrm>
        </p:grpSpPr>
        <p:sp>
          <p:nvSpPr>
            <p:cNvPr id="25" name="AutoShape 16"/>
            <p:cNvSpPr>
              <a:spLocks noChangeArrowheads="1"/>
            </p:cNvSpPr>
            <p:nvPr/>
          </p:nvSpPr>
          <p:spPr bwMode="auto">
            <a:xfrm>
              <a:off x="2514600" y="5143500"/>
              <a:ext cx="533400" cy="304800"/>
            </a:xfrm>
            <a:prstGeom prst="rightArrow">
              <a:avLst>
                <a:gd name="adj1" fmla="val 33333"/>
                <a:gd name="adj2" fmla="val 52087"/>
              </a:avLst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grpSp>
          <p:nvGrpSpPr>
            <p:cNvPr id="26" name="Group 17"/>
            <p:cNvGrpSpPr>
              <a:grpSpLocks/>
            </p:cNvGrpSpPr>
            <p:nvPr/>
          </p:nvGrpSpPr>
          <p:grpSpPr bwMode="auto">
            <a:xfrm>
              <a:off x="3201194" y="4821238"/>
              <a:ext cx="2081212" cy="949325"/>
              <a:chOff x="2133" y="3292"/>
              <a:chExt cx="1311" cy="598"/>
            </a:xfrm>
          </p:grpSpPr>
          <p:pic>
            <p:nvPicPr>
              <p:cNvPr id="37" name="Picture 18" descr="cloud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133" y="3292"/>
                <a:ext cx="1311" cy="598"/>
              </a:xfrm>
              <a:prstGeom prst="rect">
                <a:avLst/>
              </a:prstGeom>
              <a:noFill/>
            </p:spPr>
          </p:pic>
          <p:sp>
            <p:nvSpPr>
              <p:cNvPr id="38" name="Text Box 19"/>
              <p:cNvSpPr txBox="1">
                <a:spLocks noChangeArrowheads="1"/>
              </p:cNvSpPr>
              <p:nvPr/>
            </p:nvSpPr>
            <p:spPr bwMode="auto">
              <a:xfrm>
                <a:off x="2373" y="3466"/>
                <a:ext cx="864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75000"/>
                  </a:lnSpc>
                </a:pP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something else?</a:t>
                </a:r>
              </a:p>
            </p:txBody>
          </p:sp>
        </p:grpSp>
        <p:pic>
          <p:nvPicPr>
            <p:cNvPr id="35" name="Picture 28" descr="turb2d_bartol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t="8225" b="12827"/>
            <a:stretch/>
          </p:blipFill>
          <p:spPr bwMode="auto">
            <a:xfrm>
              <a:off x="609600" y="4724400"/>
              <a:ext cx="16764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9" name="AutoShape 16"/>
            <p:cNvSpPr>
              <a:spLocks noChangeArrowheads="1"/>
            </p:cNvSpPr>
            <p:nvPr/>
          </p:nvSpPr>
          <p:spPr bwMode="auto">
            <a:xfrm>
              <a:off x="5499894" y="5143500"/>
              <a:ext cx="533400" cy="304800"/>
            </a:xfrm>
            <a:prstGeom prst="rightArrow">
              <a:avLst>
                <a:gd name="adj1" fmla="val 33333"/>
                <a:gd name="adj2" fmla="val 52087"/>
              </a:avLst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pic>
          <p:nvPicPr>
            <p:cNvPr id="41" name="Picture 3" descr="eqn_ion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48400" y="4654645"/>
              <a:ext cx="2323506" cy="121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Text Box 4"/>
            <p:cNvSpPr txBox="1">
              <a:spLocks noChangeArrowheads="1"/>
            </p:cNvSpPr>
            <p:nvPr/>
          </p:nvSpPr>
          <p:spPr bwMode="auto">
            <a:xfrm>
              <a:off x="133350" y="4076182"/>
              <a:ext cx="8839200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69863" indent="-169863" eaLnBrk="1" hangingPunct="1">
                <a:lnSpc>
                  <a:spcPct val="95000"/>
                </a:lnSpc>
                <a:spcBef>
                  <a:spcPts val="600"/>
                </a:spcBef>
                <a:buClr>
                  <a:schemeClr val="bg1"/>
                </a:buClr>
                <a:buSzPct val="115000"/>
                <a:buFontTx/>
                <a:buChar char="•"/>
              </a:pPr>
              <a:r>
                <a:rPr lang="en-US" sz="2000" i="0" smtClean="0">
                  <a:solidFill>
                    <a:srgbClr val="FFFFCC"/>
                  </a:solidFill>
                </a:rPr>
                <a:t>Ion cyclotron waves in the corona would have frequencies in the </a:t>
              </a:r>
              <a:r>
                <a:rPr lang="en-US" sz="2000" b="1" i="0" smtClean="0">
                  <a:solidFill>
                    <a:srgbClr val="FFFFCC"/>
                  </a:solidFill>
                </a:rPr>
                <a:t>kHz</a:t>
              </a:r>
              <a:r>
                <a:rPr lang="en-US" sz="2000" i="0" smtClean="0">
                  <a:solidFill>
                    <a:srgbClr val="FFFFCC"/>
                  </a:solidFill>
                </a:rPr>
                <a:t> range!</a:t>
              </a:r>
              <a:endParaRPr lang="en-US" sz="2000" i="0" smtClean="0">
                <a:solidFill>
                  <a:srgbClr val="FFFFCC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593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smtClean="0">
                <a:solidFill>
                  <a:schemeClr val="bg1"/>
                </a:solidFill>
              </a:rPr>
              <a:t>What is that “something else?”</a:t>
            </a:r>
            <a:endParaRPr lang="en-US" kern="0" dirty="0" smtClean="0">
              <a:solidFill>
                <a:schemeClr val="bg1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52400" y="838200"/>
            <a:ext cx="8839200" cy="505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 eaLnBrk="1" hangingPunct="1">
              <a:lnSpc>
                <a:spcPct val="95000"/>
              </a:lnSpc>
              <a:spcBef>
                <a:spcPct val="45000"/>
              </a:spcBef>
              <a:buSzPct val="115000"/>
              <a:buFontTx/>
              <a:buChar char="•"/>
            </a:pPr>
            <a:r>
              <a:rPr lang="en-US" sz="1800" i="0" dirty="0" err="1" smtClean="0">
                <a:solidFill>
                  <a:srgbClr val="FFFFCC"/>
                </a:solidFill>
                <a:latin typeface="Times New Roman" pitchFamily="18" charset="0"/>
              </a:rPr>
              <a:t>Alfvénic</a:t>
            </a:r>
            <a:r>
              <a:rPr lang="en-US" sz="1800" i="0" dirty="0" smtClean="0">
                <a:solidFill>
                  <a:srgbClr val="FFFFCC"/>
                </a:solidFill>
                <a:latin typeface="Times New Roman" pitchFamily="18" charset="0"/>
              </a:rPr>
              <a:t> turbulence </a:t>
            </a:r>
            <a:r>
              <a:rPr lang="en-US" sz="1800" i="0" dirty="0">
                <a:solidFill>
                  <a:srgbClr val="FFFFCC"/>
                </a:solidFill>
                <a:latin typeface="Times New Roman" pitchFamily="18" charset="0"/>
              </a:rPr>
              <a:t>may </a:t>
            </a:r>
            <a:r>
              <a:rPr lang="en-US" sz="1800" i="0" dirty="0" smtClean="0">
                <a:solidFill>
                  <a:srgbClr val="FFFFCC"/>
                </a:solidFill>
                <a:latin typeface="Times New Roman" pitchFamily="18" charset="0"/>
              </a:rPr>
              <a:t>induce some </a:t>
            </a:r>
            <a:r>
              <a:rPr lang="en-US" sz="1800" i="0" dirty="0">
                <a:solidFill>
                  <a:srgbClr val="FFFFCC"/>
                </a:solidFill>
                <a:latin typeface="Times New Roman" pitchFamily="18" charset="0"/>
              </a:rPr>
              <a:t>kind of </a:t>
            </a:r>
            <a:r>
              <a:rPr lang="en-US" sz="1800" b="1" i="0" dirty="0">
                <a:solidFill>
                  <a:srgbClr val="FFFFCC"/>
                </a:solidFill>
                <a:latin typeface="Times New Roman" pitchFamily="18" charset="0"/>
              </a:rPr>
              <a:t>“parallel cascade”</a:t>
            </a:r>
            <a:r>
              <a:rPr lang="en-US" sz="1800" i="0" dirty="0">
                <a:solidFill>
                  <a:srgbClr val="FFFFCC"/>
                </a:solidFill>
                <a:latin typeface="Times New Roman" pitchFamily="18" charset="0"/>
              </a:rPr>
              <a:t> that gradually produces ion cyclotron waves in the corona and solar wind.</a:t>
            </a:r>
          </a:p>
          <a:p>
            <a:pPr marL="169863" indent="-169863" eaLnBrk="1" hangingPunct="1">
              <a:lnSpc>
                <a:spcPct val="95000"/>
              </a:lnSpc>
              <a:spcBef>
                <a:spcPct val="45000"/>
              </a:spcBef>
              <a:buSzPct val="115000"/>
              <a:buFontTx/>
              <a:buChar char="•"/>
            </a:pPr>
            <a:r>
              <a:rPr lang="en-US" sz="1800" i="0" dirty="0">
                <a:solidFill>
                  <a:srgbClr val="FFFFCC"/>
                </a:solidFill>
                <a:latin typeface="Times New Roman" pitchFamily="18" charset="0"/>
              </a:rPr>
              <a:t>When MHD turbulence cascades to small perpendicular scales, the small-scale </a:t>
            </a:r>
            <a:r>
              <a:rPr lang="en-US" sz="1800" b="1" i="0" dirty="0">
                <a:solidFill>
                  <a:srgbClr val="FFFFCC"/>
                </a:solidFill>
                <a:latin typeface="Times New Roman" pitchFamily="18" charset="0"/>
              </a:rPr>
              <a:t>shearing motions</a:t>
            </a:r>
            <a:r>
              <a:rPr lang="en-US" sz="1800" i="0" dirty="0">
                <a:solidFill>
                  <a:srgbClr val="FFFFCC"/>
                </a:solidFill>
                <a:latin typeface="Times New Roman" pitchFamily="18" charset="0"/>
              </a:rPr>
              <a:t> may be unstable to generation of cyclotron waves (Markovskii et al. 2006).</a:t>
            </a:r>
          </a:p>
          <a:p>
            <a:pPr marL="169863" indent="-169863" eaLnBrk="1" hangingPunct="1">
              <a:lnSpc>
                <a:spcPct val="95000"/>
              </a:lnSpc>
              <a:spcBef>
                <a:spcPct val="45000"/>
              </a:spcBef>
              <a:buSzPct val="115000"/>
              <a:buFontTx/>
              <a:buChar char="•"/>
            </a:pPr>
            <a:r>
              <a:rPr lang="en-US" sz="1800" i="0" dirty="0">
                <a:solidFill>
                  <a:srgbClr val="FFFFCC"/>
                </a:solidFill>
                <a:latin typeface="Times New Roman" pitchFamily="18" charset="0"/>
              </a:rPr>
              <a:t>Dissipation-scale </a:t>
            </a:r>
            <a:r>
              <a:rPr lang="en-US" sz="1800" b="1" i="0" dirty="0">
                <a:solidFill>
                  <a:srgbClr val="FFFFCC"/>
                </a:solidFill>
                <a:latin typeface="Times New Roman" pitchFamily="18" charset="0"/>
              </a:rPr>
              <a:t>current sheets</a:t>
            </a:r>
            <a:r>
              <a:rPr lang="en-US" sz="1800" i="0" dirty="0">
                <a:solidFill>
                  <a:srgbClr val="FFFFCC"/>
                </a:solidFill>
                <a:latin typeface="Times New Roman" pitchFamily="18" charset="0"/>
              </a:rPr>
              <a:t> may preferentially spin up ions (Dmitruk et al. 2004).</a:t>
            </a:r>
          </a:p>
          <a:p>
            <a:pPr marL="169863" indent="-169863" eaLnBrk="1" hangingPunct="1">
              <a:lnSpc>
                <a:spcPct val="95000"/>
              </a:lnSpc>
              <a:spcBef>
                <a:spcPct val="45000"/>
              </a:spcBef>
              <a:buSzPct val="115000"/>
              <a:buFontTx/>
              <a:buChar char="•"/>
            </a:pPr>
            <a:r>
              <a:rPr lang="en-US" sz="1800" i="0" dirty="0">
                <a:solidFill>
                  <a:srgbClr val="FFFFCC"/>
                </a:solidFill>
                <a:latin typeface="Times New Roman" pitchFamily="18" charset="0"/>
              </a:rPr>
              <a:t>If MHD turbulence exists for both Alfv</a:t>
            </a:r>
            <a:r>
              <a:rPr lang="en-US" sz="1800" i="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é</a:t>
            </a:r>
            <a:r>
              <a:rPr lang="en-US" sz="1800" i="0" dirty="0">
                <a:solidFill>
                  <a:srgbClr val="FFFFCC"/>
                </a:solidFill>
                <a:latin typeface="Times New Roman" pitchFamily="18" charset="0"/>
              </a:rPr>
              <a:t>n and fast-mode waves, the two types of waves can </a:t>
            </a:r>
            <a:r>
              <a:rPr lang="en-US" sz="1800" b="1" i="0" dirty="0">
                <a:solidFill>
                  <a:srgbClr val="FFFFCC"/>
                </a:solidFill>
                <a:latin typeface="Times New Roman" pitchFamily="18" charset="0"/>
              </a:rPr>
              <a:t>nonlinearly couple</a:t>
            </a:r>
            <a:r>
              <a:rPr lang="en-US" sz="1800" i="0" dirty="0">
                <a:solidFill>
                  <a:srgbClr val="FFFFCC"/>
                </a:solidFill>
                <a:latin typeface="Times New Roman" pitchFamily="18" charset="0"/>
              </a:rPr>
              <a:t> with one another to produce high-frequency ion cyclotron waves (</a:t>
            </a:r>
            <a:r>
              <a:rPr lang="en-US" sz="1800" i="0" dirty="0" err="1">
                <a:solidFill>
                  <a:srgbClr val="FFFFCC"/>
                </a:solidFill>
                <a:latin typeface="Times New Roman" pitchFamily="18" charset="0"/>
              </a:rPr>
              <a:t>Chandran</a:t>
            </a:r>
            <a:r>
              <a:rPr lang="en-US" sz="1800" i="0" dirty="0">
                <a:solidFill>
                  <a:srgbClr val="FFFFCC"/>
                </a:solidFill>
                <a:latin typeface="Times New Roman" pitchFamily="18" charset="0"/>
              </a:rPr>
              <a:t> </a:t>
            </a:r>
            <a:r>
              <a:rPr lang="en-US" sz="1800" i="0" dirty="0" smtClean="0">
                <a:solidFill>
                  <a:srgbClr val="FFFFCC"/>
                </a:solidFill>
                <a:latin typeface="Times New Roman" pitchFamily="18" charset="0"/>
              </a:rPr>
              <a:t>2005; Cranmer &amp; van </a:t>
            </a:r>
            <a:r>
              <a:rPr lang="en-US" sz="1800" i="0" dirty="0" err="1" smtClean="0">
                <a:solidFill>
                  <a:srgbClr val="FFFFCC"/>
                </a:solidFill>
                <a:latin typeface="Times New Roman" pitchFamily="18" charset="0"/>
              </a:rPr>
              <a:t>Ballegooijen</a:t>
            </a:r>
            <a:r>
              <a:rPr lang="en-US" sz="1800" i="0" dirty="0" smtClean="0">
                <a:solidFill>
                  <a:srgbClr val="FFFFCC"/>
                </a:solidFill>
                <a:latin typeface="Times New Roman" pitchFamily="18" charset="0"/>
              </a:rPr>
              <a:t> 2012).</a:t>
            </a:r>
            <a:endParaRPr lang="en-US" sz="1800" i="0" dirty="0">
              <a:solidFill>
                <a:srgbClr val="FFFFCC"/>
              </a:solidFill>
              <a:latin typeface="Times New Roman" pitchFamily="18" charset="0"/>
            </a:endParaRPr>
          </a:p>
          <a:p>
            <a:pPr marL="169863" indent="-169863" eaLnBrk="1" hangingPunct="1">
              <a:lnSpc>
                <a:spcPct val="95000"/>
              </a:lnSpc>
              <a:spcBef>
                <a:spcPct val="45000"/>
              </a:spcBef>
              <a:buSzPct val="115000"/>
              <a:buFontTx/>
              <a:buChar char="•"/>
            </a:pPr>
            <a:r>
              <a:rPr lang="en-US" sz="1800" i="0" dirty="0">
                <a:solidFill>
                  <a:srgbClr val="FFFFCC"/>
                </a:solidFill>
                <a:latin typeface="Times New Roman" pitchFamily="18" charset="0"/>
              </a:rPr>
              <a:t>If </a:t>
            </a:r>
            <a:r>
              <a:rPr lang="en-US" sz="1800" b="1" i="0" dirty="0">
                <a:solidFill>
                  <a:srgbClr val="FFFFCC"/>
                </a:solidFill>
                <a:latin typeface="Times New Roman" pitchFamily="18" charset="0"/>
              </a:rPr>
              <a:t>nanoflare-like reconnection events</a:t>
            </a:r>
            <a:r>
              <a:rPr lang="en-US" sz="1800" i="0" dirty="0">
                <a:solidFill>
                  <a:srgbClr val="FFFFCC"/>
                </a:solidFill>
                <a:latin typeface="Times New Roman" pitchFamily="18" charset="0"/>
              </a:rPr>
              <a:t> in the low corona are frequent enough, they may fill the extended corona with electron beams that would become unstable and produce ion cyclotron waves (Markovskii 2007).</a:t>
            </a:r>
          </a:p>
          <a:p>
            <a:pPr marL="169863" indent="-169863" eaLnBrk="1" hangingPunct="1">
              <a:lnSpc>
                <a:spcPct val="95000"/>
              </a:lnSpc>
              <a:spcBef>
                <a:spcPct val="45000"/>
              </a:spcBef>
              <a:buSzPct val="115000"/>
              <a:buFontTx/>
              <a:buChar char="•"/>
            </a:pPr>
            <a:r>
              <a:rPr lang="en-US" sz="1800" i="0" dirty="0">
                <a:solidFill>
                  <a:srgbClr val="FFFFCC"/>
                </a:solidFill>
                <a:latin typeface="Times New Roman" pitchFamily="18" charset="0"/>
              </a:rPr>
              <a:t>If </a:t>
            </a:r>
            <a:r>
              <a:rPr lang="en-US" sz="1800" b="1" i="0" dirty="0">
                <a:solidFill>
                  <a:srgbClr val="FFFFCC"/>
                </a:solidFill>
                <a:latin typeface="Times New Roman" pitchFamily="18" charset="0"/>
              </a:rPr>
              <a:t>kinetic Alfv</a:t>
            </a:r>
            <a:r>
              <a:rPr lang="en-US" sz="1800" b="1" i="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é</a:t>
            </a:r>
            <a:r>
              <a:rPr lang="en-US" sz="1800" b="1" i="0" dirty="0">
                <a:solidFill>
                  <a:srgbClr val="FFFFCC"/>
                </a:solidFill>
                <a:latin typeface="Times New Roman" pitchFamily="18" charset="0"/>
              </a:rPr>
              <a:t>n waves</a:t>
            </a:r>
            <a:r>
              <a:rPr lang="en-US" sz="1800" i="0" dirty="0">
                <a:solidFill>
                  <a:srgbClr val="FFFFCC"/>
                </a:solidFill>
                <a:latin typeface="Times New Roman" pitchFamily="18" charset="0"/>
              </a:rPr>
              <a:t> reach large enough amplitudes, they can damp via wave-particle interactions and heat ions (Voitenko &amp; Goossens 2006; Wu &amp; Yang </a:t>
            </a:r>
            <a:r>
              <a:rPr lang="en-US" sz="1800" i="0" dirty="0" smtClean="0">
                <a:solidFill>
                  <a:srgbClr val="FFFFCC"/>
                </a:solidFill>
                <a:latin typeface="Times New Roman" pitchFamily="18" charset="0"/>
              </a:rPr>
              <a:t>2007; </a:t>
            </a:r>
            <a:r>
              <a:rPr lang="en-US" sz="1800" i="0" dirty="0" err="1" smtClean="0">
                <a:solidFill>
                  <a:srgbClr val="FFFFCC"/>
                </a:solidFill>
                <a:latin typeface="Times New Roman" pitchFamily="18" charset="0"/>
              </a:rPr>
              <a:t>Chandran</a:t>
            </a:r>
            <a:r>
              <a:rPr lang="en-US" sz="1800" i="0" dirty="0" smtClean="0">
                <a:solidFill>
                  <a:srgbClr val="FFFFCC"/>
                </a:solidFill>
                <a:latin typeface="Times New Roman" pitchFamily="18" charset="0"/>
              </a:rPr>
              <a:t> 2010).</a:t>
            </a:r>
            <a:endParaRPr lang="en-US" sz="1800" i="0" dirty="0">
              <a:solidFill>
                <a:srgbClr val="FFFFCC"/>
              </a:solidFill>
              <a:latin typeface="Times New Roman" pitchFamily="18" charset="0"/>
            </a:endParaRPr>
          </a:p>
          <a:p>
            <a:pPr marL="169863" indent="-169863" eaLnBrk="1" hangingPunct="1">
              <a:lnSpc>
                <a:spcPct val="95000"/>
              </a:lnSpc>
              <a:spcBef>
                <a:spcPct val="45000"/>
              </a:spcBef>
              <a:buSzPct val="115000"/>
              <a:buFontTx/>
              <a:buChar char="•"/>
            </a:pPr>
            <a:r>
              <a:rPr lang="en-US" sz="1800" i="0" dirty="0">
                <a:solidFill>
                  <a:srgbClr val="FFFFCC"/>
                </a:solidFill>
                <a:latin typeface="Times New Roman" pitchFamily="18" charset="0"/>
              </a:rPr>
              <a:t>Kinetic Alfv</a:t>
            </a:r>
            <a:r>
              <a:rPr lang="en-US" sz="1800" i="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é</a:t>
            </a:r>
            <a:r>
              <a:rPr lang="en-US" sz="1800" i="0" dirty="0">
                <a:solidFill>
                  <a:srgbClr val="FFFFCC"/>
                </a:solidFill>
                <a:latin typeface="Times New Roman" pitchFamily="18" charset="0"/>
              </a:rPr>
              <a:t>n wave damping in the extended corona could lead to electron beams, Langmuir turbulence, and Debye-scale </a:t>
            </a:r>
            <a:r>
              <a:rPr lang="en-US" sz="1800" b="1" i="0" dirty="0">
                <a:solidFill>
                  <a:srgbClr val="FFFFCC"/>
                </a:solidFill>
                <a:latin typeface="Times New Roman" pitchFamily="18" charset="0"/>
              </a:rPr>
              <a:t>electron phase space holes</a:t>
            </a:r>
            <a:r>
              <a:rPr lang="en-US" sz="1800" i="0" dirty="0">
                <a:solidFill>
                  <a:srgbClr val="FFFFCC"/>
                </a:solidFill>
                <a:latin typeface="Times New Roman" pitchFamily="18" charset="0"/>
              </a:rPr>
              <a:t> which could heat ions perpendicularly (Matthaeus et al. 2003; Cranmer &amp; van Ballegooijen 2003).</a:t>
            </a:r>
          </a:p>
        </p:txBody>
      </p:sp>
    </p:spTree>
    <p:extLst>
      <p:ext uri="{BB962C8B-B14F-4D97-AF65-F5344CB8AC3E}">
        <p14:creationId xmlns:p14="http://schemas.microsoft.com/office/powerpoint/2010/main" val="108836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smtClean="0">
                <a:solidFill>
                  <a:schemeClr val="bg1"/>
                </a:solidFill>
              </a:rPr>
              <a:t>What is that “something else?”</a:t>
            </a:r>
            <a:endParaRPr lang="en-US" kern="0" dirty="0" smtClean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895600" y="1295400"/>
            <a:ext cx="3431377" cy="4007388"/>
            <a:chOff x="2893223" y="1295400"/>
            <a:chExt cx="3431377" cy="4007388"/>
          </a:xfrm>
        </p:grpSpPr>
        <p:pic>
          <p:nvPicPr>
            <p:cNvPr id="2050" name="Picture 2" descr="http://sd.keepcalm-o-matic.co.uk/i/keep-calm-and-carry-on-8044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3223" y="1295400"/>
              <a:ext cx="3431377" cy="4007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2932511" y="3856238"/>
              <a:ext cx="3352800" cy="1446550"/>
            </a:xfrm>
            <a:prstGeom prst="rect">
              <a:avLst/>
            </a:prstGeom>
            <a:solidFill>
              <a:srgbClr val="C3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i="0" smtClean="0">
                  <a:solidFill>
                    <a:schemeClr val="bg1"/>
                  </a:solidFill>
                  <a:latin typeface="Arial" panose="020B0604020202020204" pitchFamily="34" charset="0"/>
                  <a:ea typeface="Segoe UI Black" panose="020B0A02040204020203" pitchFamily="34" charset="0"/>
                  <a:cs typeface="Arial" panose="020B0604020202020204" pitchFamily="34" charset="0"/>
                </a:rPr>
                <a:t>BACK THE TRUCK UP</a:t>
              </a:r>
              <a:endParaRPr lang="en-US" sz="4400" b="1" i="0">
                <a:solidFill>
                  <a:schemeClr val="bg1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219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ie 51"/>
          <p:cNvSpPr/>
          <p:nvPr/>
        </p:nvSpPr>
        <p:spPr bwMode="auto">
          <a:xfrm>
            <a:off x="954138" y="2203822"/>
            <a:ext cx="7099300" cy="7010400"/>
          </a:xfrm>
          <a:prstGeom prst="pie">
            <a:avLst>
              <a:gd name="adj1" fmla="val 16195889"/>
              <a:gd name="adj2" fmla="val 21598832"/>
            </a:avLst>
          </a:prstGeom>
          <a:blipFill>
            <a:blip r:embed="rId2" cstate="print">
              <a:lum bright="7000"/>
            </a:blip>
            <a:tile tx="0" ty="0" sx="100000" sy="100000" flip="none" algn="tl"/>
          </a:blipFill>
          <a:ln w="19050" cap="flat" cmpd="sng" algn="ctr">
            <a:noFill/>
            <a:prstDash val="solid"/>
            <a:round/>
            <a:headEnd type="none" w="med" len="med"/>
            <a:tailEnd type="arrow" w="med" len="lg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</a:rPr>
              <a:t>MHD turbulence is anisotropic</a:t>
            </a:r>
            <a:endParaRPr lang="en-US" sz="3200" b="1" baseline="30000" dirty="0">
              <a:solidFill>
                <a:schemeClr val="bg1"/>
              </a:solidFill>
            </a:endParaRPr>
          </a:p>
        </p:txBody>
      </p:sp>
      <p:sp>
        <p:nvSpPr>
          <p:cNvPr id="53" name="Pie 52"/>
          <p:cNvSpPr/>
          <p:nvPr/>
        </p:nvSpPr>
        <p:spPr bwMode="auto">
          <a:xfrm>
            <a:off x="3887788" y="5105400"/>
            <a:ext cx="1219200" cy="1219200"/>
          </a:xfrm>
          <a:prstGeom prst="pie">
            <a:avLst>
              <a:gd name="adj1" fmla="val 16202251"/>
              <a:gd name="adj2" fmla="val 21598625"/>
            </a:avLst>
          </a:prstGeom>
          <a:blipFill>
            <a:blip r:embed="rId2" cstate="print">
              <a:lum bright="-27000"/>
            </a:blip>
            <a:tile tx="0" ty="0" sx="100000" sy="100000" flip="none" algn="tl"/>
          </a:blipFill>
          <a:ln w="19050" cap="flat" cmpd="sng" algn="ctr">
            <a:noFill/>
            <a:prstDash val="solid"/>
            <a:round/>
            <a:headEnd type="none" w="med" len="med"/>
            <a:tailEnd type="arrow" w="med" len="lg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cxnSp>
        <p:nvCxnSpPr>
          <p:cNvPr id="54" name="Straight Arrow Connector 5"/>
          <p:cNvCxnSpPr>
            <a:cxnSpLocks noChangeShapeType="1"/>
          </p:cNvCxnSpPr>
          <p:nvPr/>
        </p:nvCxnSpPr>
        <p:spPr bwMode="auto">
          <a:xfrm rot="5400000" flipH="1" flipV="1">
            <a:off x="2172494" y="3620294"/>
            <a:ext cx="4648200" cy="1588"/>
          </a:xfrm>
          <a:prstGeom prst="straightConnector1">
            <a:avLst/>
          </a:prstGeom>
          <a:noFill/>
          <a:ln w="19050" algn="ctr">
            <a:solidFill>
              <a:srgbClr val="FFFFCC"/>
            </a:solidFill>
            <a:round/>
            <a:headEnd/>
            <a:tailEnd type="arrow" w="med" len="med"/>
          </a:ln>
        </p:spPr>
      </p:cxnSp>
      <p:cxnSp>
        <p:nvCxnSpPr>
          <p:cNvPr id="55" name="Straight Arrow Connector 7"/>
          <p:cNvCxnSpPr>
            <a:cxnSpLocks noChangeShapeType="1"/>
          </p:cNvCxnSpPr>
          <p:nvPr/>
        </p:nvCxnSpPr>
        <p:spPr bwMode="auto">
          <a:xfrm>
            <a:off x="4267200" y="5713413"/>
            <a:ext cx="4648200" cy="1587"/>
          </a:xfrm>
          <a:prstGeom prst="straightConnector1">
            <a:avLst/>
          </a:prstGeom>
          <a:noFill/>
          <a:ln w="19050" algn="ctr">
            <a:solidFill>
              <a:srgbClr val="FFFFCC"/>
            </a:solidFill>
            <a:round/>
            <a:headEnd/>
            <a:tailEnd type="arrow" w="med" len="med"/>
          </a:ln>
        </p:spPr>
      </p:cxnSp>
      <p:sp>
        <p:nvSpPr>
          <p:cNvPr id="56" name="TextBox 12"/>
          <p:cNvSpPr txBox="1">
            <a:spLocks noChangeArrowheads="1"/>
          </p:cNvSpPr>
          <p:nvPr/>
        </p:nvSpPr>
        <p:spPr bwMode="auto">
          <a:xfrm>
            <a:off x="4038600" y="1143000"/>
            <a:ext cx="91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FFCC"/>
                </a:solidFill>
              </a:rPr>
              <a:t>k</a:t>
            </a:r>
          </a:p>
        </p:txBody>
      </p:sp>
      <p:cxnSp>
        <p:nvCxnSpPr>
          <p:cNvPr id="57" name="Straight Connector 14"/>
          <p:cNvCxnSpPr>
            <a:cxnSpLocks noChangeShapeType="1"/>
          </p:cNvCxnSpPr>
          <p:nvPr/>
        </p:nvCxnSpPr>
        <p:spPr bwMode="auto">
          <a:xfrm rot="5400000">
            <a:off x="4229051" y="1517097"/>
            <a:ext cx="152498" cy="0"/>
          </a:xfrm>
          <a:prstGeom prst="line">
            <a:avLst/>
          </a:prstGeom>
          <a:noFill/>
          <a:ln w="19050" algn="ctr">
            <a:solidFill>
              <a:srgbClr val="FFFFCC"/>
            </a:solidFill>
            <a:round/>
            <a:headEnd/>
            <a:tailEnd type="none" w="med" len="lg"/>
          </a:ln>
        </p:spPr>
      </p:cxnSp>
      <p:cxnSp>
        <p:nvCxnSpPr>
          <p:cNvPr id="58" name="Straight Connector 15"/>
          <p:cNvCxnSpPr>
            <a:cxnSpLocks noChangeShapeType="1"/>
          </p:cNvCxnSpPr>
          <p:nvPr/>
        </p:nvCxnSpPr>
        <p:spPr bwMode="auto">
          <a:xfrm rot="5400000">
            <a:off x="4288583" y="1517097"/>
            <a:ext cx="152498" cy="0"/>
          </a:xfrm>
          <a:prstGeom prst="line">
            <a:avLst/>
          </a:prstGeom>
          <a:noFill/>
          <a:ln w="19050" algn="ctr">
            <a:solidFill>
              <a:srgbClr val="FFFFCC"/>
            </a:solidFill>
            <a:round/>
            <a:headEnd/>
            <a:tailEnd type="none" w="med" len="lg"/>
          </a:ln>
        </p:spPr>
      </p:cxnSp>
      <p:sp>
        <p:nvSpPr>
          <p:cNvPr id="59" name="TextBox 16"/>
          <p:cNvSpPr txBox="1">
            <a:spLocks noChangeArrowheads="1"/>
          </p:cNvSpPr>
          <p:nvPr/>
        </p:nvSpPr>
        <p:spPr bwMode="auto">
          <a:xfrm>
            <a:off x="8458200" y="5181600"/>
            <a:ext cx="596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FFCC"/>
                </a:solidFill>
              </a:rPr>
              <a:t>k</a:t>
            </a:r>
          </a:p>
        </p:txBody>
      </p:sp>
      <p:cxnSp>
        <p:nvCxnSpPr>
          <p:cNvPr id="60" name="Straight Connector 17"/>
          <p:cNvCxnSpPr>
            <a:cxnSpLocks noChangeShapeType="1"/>
          </p:cNvCxnSpPr>
          <p:nvPr/>
        </p:nvCxnSpPr>
        <p:spPr bwMode="auto">
          <a:xfrm rot="10800000">
            <a:off x="8680450" y="5588000"/>
            <a:ext cx="152400" cy="0"/>
          </a:xfrm>
          <a:prstGeom prst="line">
            <a:avLst/>
          </a:prstGeom>
          <a:noFill/>
          <a:ln w="19050" algn="ctr">
            <a:solidFill>
              <a:srgbClr val="FFFFCC"/>
            </a:solidFill>
            <a:round/>
            <a:headEnd/>
            <a:tailEnd type="none" w="med" len="lg"/>
          </a:ln>
        </p:spPr>
      </p:cxnSp>
      <p:cxnSp>
        <p:nvCxnSpPr>
          <p:cNvPr id="61" name="Straight Connector 18"/>
          <p:cNvCxnSpPr>
            <a:cxnSpLocks noChangeShapeType="1"/>
          </p:cNvCxnSpPr>
          <p:nvPr/>
        </p:nvCxnSpPr>
        <p:spPr bwMode="auto">
          <a:xfrm rot="5400000">
            <a:off x="8699500" y="5532438"/>
            <a:ext cx="114300" cy="0"/>
          </a:xfrm>
          <a:prstGeom prst="line">
            <a:avLst/>
          </a:prstGeom>
          <a:noFill/>
          <a:ln w="19050" algn="ctr">
            <a:solidFill>
              <a:srgbClr val="FFFFCC"/>
            </a:solidFill>
            <a:round/>
            <a:headEnd/>
            <a:tailEnd type="none" w="med" len="lg"/>
          </a:ln>
        </p:spPr>
      </p:cxnSp>
      <p:sp>
        <p:nvSpPr>
          <p:cNvPr id="62" name="Freeform 42"/>
          <p:cNvSpPr>
            <a:spLocks/>
          </p:cNvSpPr>
          <p:nvPr/>
        </p:nvSpPr>
        <p:spPr bwMode="auto">
          <a:xfrm rot="19744477">
            <a:off x="5675916" y="3914203"/>
            <a:ext cx="1389413" cy="390460"/>
          </a:xfrm>
          <a:custGeom>
            <a:avLst/>
            <a:gdLst>
              <a:gd name="T0" fmla="*/ 0 w 1905000"/>
              <a:gd name="T1" fmla="*/ 934517 h 929570"/>
              <a:gd name="T2" fmla="*/ 698500 w 1905000"/>
              <a:gd name="T3" fmla="*/ 640863 h 929570"/>
              <a:gd name="T4" fmla="*/ 1143000 w 1905000"/>
              <a:gd name="T5" fmla="*/ 102496 h 929570"/>
              <a:gd name="T6" fmla="*/ 1905000 w 1905000"/>
              <a:gd name="T7" fmla="*/ 25894 h 929570"/>
              <a:gd name="T8" fmla="*/ 0 60000 65536"/>
              <a:gd name="T9" fmla="*/ 0 60000 65536"/>
              <a:gd name="T10" fmla="*/ 0 60000 65536"/>
              <a:gd name="T11" fmla="*/ 0 60000 65536"/>
              <a:gd name="T12" fmla="*/ 0 w 1905000"/>
              <a:gd name="T13" fmla="*/ 0 h 929570"/>
              <a:gd name="T14" fmla="*/ 1905000 w 1905000"/>
              <a:gd name="T15" fmla="*/ 929570 h 9295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05000" h="929570">
                <a:moveTo>
                  <a:pt x="0" y="929570"/>
                </a:moveTo>
                <a:cubicBezTo>
                  <a:pt x="229658" y="784578"/>
                  <a:pt x="508000" y="775406"/>
                  <a:pt x="698500" y="637470"/>
                </a:cubicBezTo>
                <a:cubicBezTo>
                  <a:pt x="889000" y="499534"/>
                  <a:pt x="941917" y="203906"/>
                  <a:pt x="1143000" y="101953"/>
                </a:cubicBezTo>
                <a:cubicBezTo>
                  <a:pt x="1344083" y="0"/>
                  <a:pt x="1905000" y="25754"/>
                  <a:pt x="1905000" y="25754"/>
                </a:cubicBezTo>
              </a:path>
            </a:pathLst>
          </a:cu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lg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3" name="Freeform 43"/>
          <p:cNvSpPr>
            <a:spLocks/>
          </p:cNvSpPr>
          <p:nvPr/>
        </p:nvSpPr>
        <p:spPr bwMode="auto">
          <a:xfrm rot="21114987">
            <a:off x="6070600" y="5294313"/>
            <a:ext cx="1620838" cy="182562"/>
          </a:xfrm>
          <a:custGeom>
            <a:avLst/>
            <a:gdLst>
              <a:gd name="T0" fmla="*/ 0 w 1841500"/>
              <a:gd name="T1" fmla="*/ 5127 h 302684"/>
              <a:gd name="T2" fmla="*/ 251580 w 1841500"/>
              <a:gd name="T3" fmla="*/ 37 h 302684"/>
              <a:gd name="T4" fmla="*/ 516883 w 1841500"/>
              <a:gd name="T5" fmla="*/ 4905 h 302684"/>
              <a:gd name="T6" fmla="*/ 663256 w 1841500"/>
              <a:gd name="T7" fmla="*/ 2250 h 302684"/>
              <a:gd name="T8" fmla="*/ 0 60000 65536"/>
              <a:gd name="T9" fmla="*/ 0 60000 65536"/>
              <a:gd name="T10" fmla="*/ 0 60000 65536"/>
              <a:gd name="T11" fmla="*/ 0 60000 65536"/>
              <a:gd name="T12" fmla="*/ 0 w 1841500"/>
              <a:gd name="T13" fmla="*/ 0 h 302684"/>
              <a:gd name="T14" fmla="*/ 1841500 w 1841500"/>
              <a:gd name="T15" fmla="*/ 302684 h 3026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1500" h="302684">
                <a:moveTo>
                  <a:pt x="0" y="294217"/>
                </a:moveTo>
                <a:cubicBezTo>
                  <a:pt x="229658" y="149225"/>
                  <a:pt x="459317" y="4234"/>
                  <a:pt x="698500" y="2117"/>
                </a:cubicBezTo>
                <a:cubicBezTo>
                  <a:pt x="937683" y="0"/>
                  <a:pt x="1244600" y="260350"/>
                  <a:pt x="1435100" y="281517"/>
                </a:cubicBezTo>
                <a:cubicBezTo>
                  <a:pt x="1625600" y="302684"/>
                  <a:pt x="1841500" y="129117"/>
                  <a:pt x="1841500" y="129117"/>
                </a:cubicBezTo>
              </a:path>
            </a:pathLst>
          </a:cu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lg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" name="Text Box 14"/>
          <p:cNvSpPr txBox="1">
            <a:spLocks noChangeArrowheads="1"/>
          </p:cNvSpPr>
          <p:nvPr/>
        </p:nvSpPr>
        <p:spPr bwMode="auto">
          <a:xfrm>
            <a:off x="3365500" y="5049147"/>
            <a:ext cx="10668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90000"/>
              </a:lnSpc>
              <a:spcBef>
                <a:spcPct val="70000"/>
              </a:spcBef>
              <a:buSzPct val="115000"/>
            </a:pPr>
            <a:r>
              <a:rPr lang="en-US" sz="1800" i="0" dirty="0">
                <a:solidFill>
                  <a:srgbClr val="FFFFCC"/>
                </a:solidFill>
                <a:latin typeface="+mj-lt"/>
              </a:rPr>
              <a:t>Energy input</a:t>
            </a:r>
          </a:p>
        </p:txBody>
      </p:sp>
      <p:sp>
        <p:nvSpPr>
          <p:cNvPr id="76" name="Text Box 14"/>
          <p:cNvSpPr txBox="1">
            <a:spLocks noChangeArrowheads="1"/>
          </p:cNvSpPr>
          <p:nvPr/>
        </p:nvSpPr>
        <p:spPr bwMode="auto">
          <a:xfrm>
            <a:off x="76200" y="838200"/>
            <a:ext cx="3733800" cy="122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0" hangingPunct="0">
              <a:lnSpc>
                <a:spcPct val="92000"/>
              </a:lnSpc>
              <a:spcBef>
                <a:spcPts val="1200"/>
              </a:spcBef>
              <a:buSzPct val="115000"/>
              <a:buFont typeface="Arial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  <a:latin typeface="+mj-lt"/>
              </a:rPr>
              <a:t>Without a magnetic field, turbulence is isotropic in wave-number space… there is no preferred direction.</a:t>
            </a:r>
          </a:p>
        </p:txBody>
      </p:sp>
      <p:pic>
        <p:nvPicPr>
          <p:cNvPr id="30" name="Picture 21" descr="goldreich_cascad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l="44868" t="5106" r="8266" b="25525"/>
          <a:stretch>
            <a:fillRect/>
          </a:stretch>
        </p:blipFill>
        <p:spPr bwMode="auto">
          <a:xfrm>
            <a:off x="340064" y="2445637"/>
            <a:ext cx="2863078" cy="293995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31" name="Freeform 37"/>
          <p:cNvSpPr>
            <a:spLocks/>
          </p:cNvSpPr>
          <p:nvPr/>
        </p:nvSpPr>
        <p:spPr bwMode="auto">
          <a:xfrm rot="17023824">
            <a:off x="4020978" y="3548957"/>
            <a:ext cx="1841500" cy="172837"/>
          </a:xfrm>
          <a:custGeom>
            <a:avLst/>
            <a:gdLst>
              <a:gd name="T0" fmla="*/ 0 w 1841500"/>
              <a:gd name="T1" fmla="*/ 297836 h 302684"/>
              <a:gd name="T2" fmla="*/ 698500 w 1841500"/>
              <a:gd name="T3" fmla="*/ 2145 h 302684"/>
              <a:gd name="T4" fmla="*/ 1435100 w 1841500"/>
              <a:gd name="T5" fmla="*/ 284979 h 302684"/>
              <a:gd name="T6" fmla="*/ 1841500 w 1841500"/>
              <a:gd name="T7" fmla="*/ 130705 h 302684"/>
              <a:gd name="T8" fmla="*/ 0 60000 65536"/>
              <a:gd name="T9" fmla="*/ 0 60000 65536"/>
              <a:gd name="T10" fmla="*/ 0 60000 65536"/>
              <a:gd name="T11" fmla="*/ 0 60000 65536"/>
              <a:gd name="T12" fmla="*/ 0 w 1841500"/>
              <a:gd name="T13" fmla="*/ 0 h 302684"/>
              <a:gd name="T14" fmla="*/ 1841500 w 1841500"/>
              <a:gd name="T15" fmla="*/ 302684 h 3026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1500" h="302684">
                <a:moveTo>
                  <a:pt x="0" y="294217"/>
                </a:moveTo>
                <a:cubicBezTo>
                  <a:pt x="229658" y="149225"/>
                  <a:pt x="459317" y="4234"/>
                  <a:pt x="698500" y="2117"/>
                </a:cubicBezTo>
                <a:cubicBezTo>
                  <a:pt x="937683" y="0"/>
                  <a:pt x="1244600" y="260350"/>
                  <a:pt x="1435100" y="281517"/>
                </a:cubicBezTo>
                <a:cubicBezTo>
                  <a:pt x="1625600" y="302684"/>
                  <a:pt x="1841500" y="129117"/>
                  <a:pt x="1841500" y="129117"/>
                </a:cubicBezTo>
              </a:path>
            </a:pathLst>
          </a:cu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lg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Freeform 41"/>
          <p:cNvSpPr>
            <a:spLocks/>
          </p:cNvSpPr>
          <p:nvPr/>
        </p:nvSpPr>
        <p:spPr bwMode="auto">
          <a:xfrm rot="18830093">
            <a:off x="4973340" y="4433093"/>
            <a:ext cx="922337" cy="125413"/>
          </a:xfrm>
          <a:custGeom>
            <a:avLst/>
            <a:gdLst>
              <a:gd name="T0" fmla="*/ 0 w 921026"/>
              <a:gd name="T1" fmla="*/ 120682 h 126219"/>
              <a:gd name="T2" fmla="*/ 930242 w 921026"/>
              <a:gd name="T3" fmla="*/ 0 h 126219"/>
              <a:gd name="T4" fmla="*/ 0 60000 65536"/>
              <a:gd name="T5" fmla="*/ 0 60000 65536"/>
              <a:gd name="T6" fmla="*/ 0 w 921026"/>
              <a:gd name="T7" fmla="*/ 0 h 126219"/>
              <a:gd name="T8" fmla="*/ 921026 w 921026"/>
              <a:gd name="T9" fmla="*/ 126219 h 12621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21026" h="126219">
                <a:moveTo>
                  <a:pt x="0" y="126219"/>
                </a:moveTo>
                <a:lnTo>
                  <a:pt x="921026" y="0"/>
                </a:lnTo>
              </a:path>
            </a:pathLst>
          </a:cu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lg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3" name="Freeform 42"/>
          <p:cNvSpPr>
            <a:spLocks/>
          </p:cNvSpPr>
          <p:nvPr/>
        </p:nvSpPr>
        <p:spPr bwMode="auto">
          <a:xfrm rot="20284696">
            <a:off x="5418123" y="4913235"/>
            <a:ext cx="1905000" cy="45719"/>
          </a:xfrm>
          <a:custGeom>
            <a:avLst/>
            <a:gdLst>
              <a:gd name="T0" fmla="*/ 0 w 1905000"/>
              <a:gd name="T1" fmla="*/ 923414 h 929570"/>
              <a:gd name="T2" fmla="*/ 698500 w 1905000"/>
              <a:gd name="T3" fmla="*/ 633249 h 929570"/>
              <a:gd name="T4" fmla="*/ 1143000 w 1905000"/>
              <a:gd name="T5" fmla="*/ 101278 h 929570"/>
              <a:gd name="T6" fmla="*/ 1905000 w 1905000"/>
              <a:gd name="T7" fmla="*/ 25586 h 929570"/>
              <a:gd name="T8" fmla="*/ 0 60000 65536"/>
              <a:gd name="T9" fmla="*/ 0 60000 65536"/>
              <a:gd name="T10" fmla="*/ 0 60000 65536"/>
              <a:gd name="T11" fmla="*/ 0 60000 65536"/>
              <a:gd name="T12" fmla="*/ 0 w 1905000"/>
              <a:gd name="T13" fmla="*/ 0 h 929570"/>
              <a:gd name="T14" fmla="*/ 1905000 w 1905000"/>
              <a:gd name="T15" fmla="*/ 929570 h 9295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05000" h="929570">
                <a:moveTo>
                  <a:pt x="0" y="929570"/>
                </a:moveTo>
                <a:cubicBezTo>
                  <a:pt x="229658" y="784578"/>
                  <a:pt x="508000" y="775406"/>
                  <a:pt x="698500" y="637470"/>
                </a:cubicBezTo>
                <a:cubicBezTo>
                  <a:pt x="889000" y="499534"/>
                  <a:pt x="941917" y="203906"/>
                  <a:pt x="1143000" y="101953"/>
                </a:cubicBezTo>
                <a:cubicBezTo>
                  <a:pt x="1344083" y="0"/>
                  <a:pt x="1905000" y="25754"/>
                  <a:pt x="1905000" y="25754"/>
                </a:cubicBezTo>
              </a:path>
            </a:pathLst>
          </a:cu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lg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" name="Freeform 44"/>
          <p:cNvSpPr>
            <a:spLocks/>
          </p:cNvSpPr>
          <p:nvPr/>
        </p:nvSpPr>
        <p:spPr bwMode="auto">
          <a:xfrm rot="-2207428">
            <a:off x="5302457" y="3126232"/>
            <a:ext cx="889034" cy="333283"/>
          </a:xfrm>
          <a:custGeom>
            <a:avLst/>
            <a:gdLst>
              <a:gd name="T0" fmla="*/ 0 w 921026"/>
              <a:gd name="T1" fmla="*/ 120682 h 126219"/>
              <a:gd name="T2" fmla="*/ 919094 w 921026"/>
              <a:gd name="T3" fmla="*/ 0 h 126219"/>
              <a:gd name="T4" fmla="*/ 0 60000 65536"/>
              <a:gd name="T5" fmla="*/ 0 60000 65536"/>
              <a:gd name="T6" fmla="*/ 0 w 921026"/>
              <a:gd name="T7" fmla="*/ 0 h 126219"/>
              <a:gd name="T8" fmla="*/ 921026 w 921026"/>
              <a:gd name="T9" fmla="*/ 126219 h 12621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21026" h="126219">
                <a:moveTo>
                  <a:pt x="0" y="126219"/>
                </a:moveTo>
                <a:lnTo>
                  <a:pt x="921026" y="0"/>
                </a:lnTo>
              </a:path>
            </a:pathLst>
          </a:cu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lg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6120080" y="1612581"/>
            <a:ext cx="2730525" cy="37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92000"/>
              </a:lnSpc>
              <a:spcBef>
                <a:spcPts val="1200"/>
              </a:spcBef>
              <a:buSzPct val="115000"/>
            </a:pPr>
            <a:r>
              <a:rPr lang="en-US" sz="2000" i="0" smtClean="0">
                <a:solidFill>
                  <a:srgbClr val="FFFFCC"/>
                </a:solidFill>
                <a:latin typeface="+mj-lt"/>
              </a:rPr>
              <a:t>high </a:t>
            </a:r>
            <a:r>
              <a:rPr lang="en-US" sz="2000" smtClean="0">
                <a:solidFill>
                  <a:srgbClr val="FFFFCC"/>
                </a:solidFill>
                <a:latin typeface="+mj-lt"/>
              </a:rPr>
              <a:t>k</a:t>
            </a:r>
            <a:r>
              <a:rPr lang="en-US" sz="2000" i="0" smtClean="0">
                <a:solidFill>
                  <a:srgbClr val="FFFFCC"/>
                </a:solidFill>
                <a:latin typeface="+mj-lt"/>
              </a:rPr>
              <a:t> → high freq.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</a:rPr>
              <a:t>MHD turbulence is anisotropic</a:t>
            </a:r>
            <a:endParaRPr lang="en-US" sz="3200" b="1" baseline="30000" dirty="0">
              <a:solidFill>
                <a:schemeClr val="bg1"/>
              </a:solidFill>
            </a:endParaRPr>
          </a:p>
        </p:txBody>
      </p:sp>
      <p:sp>
        <p:nvSpPr>
          <p:cNvPr id="76" name="Text Box 14"/>
          <p:cNvSpPr txBox="1">
            <a:spLocks noChangeArrowheads="1"/>
          </p:cNvSpPr>
          <p:nvPr/>
        </p:nvSpPr>
        <p:spPr bwMode="auto">
          <a:xfrm>
            <a:off x="76200" y="838200"/>
            <a:ext cx="3733800" cy="260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0" hangingPunct="0">
              <a:lnSpc>
                <a:spcPct val="92000"/>
              </a:lnSpc>
              <a:spcBef>
                <a:spcPts val="1200"/>
              </a:spcBef>
              <a:buSzPct val="115000"/>
              <a:buFont typeface="Arial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  <a:latin typeface="+mj-lt"/>
              </a:rPr>
              <a:t>Without a magnetic field, turbulence is isotropic in wave-number space… there is no preferred direction.</a:t>
            </a:r>
          </a:p>
          <a:p>
            <a:pPr marL="169863" indent="-169863">
              <a:lnSpc>
                <a:spcPct val="92000"/>
              </a:lnSpc>
              <a:spcBef>
                <a:spcPts val="1200"/>
              </a:spcBef>
              <a:buSzPct val="115000"/>
              <a:buFont typeface="Arial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  <a:latin typeface="+mj-lt"/>
              </a:rPr>
              <a:t>However, when the background field is strong (</a:t>
            </a:r>
            <a:r>
              <a:rPr lang="el-GR" sz="2000" i="0" smtClean="0">
                <a:solidFill>
                  <a:srgbClr val="FFFFCC"/>
                </a:solidFill>
              </a:rPr>
              <a:t>β</a:t>
            </a:r>
            <a:r>
              <a:rPr lang="en-US" sz="2000" i="0" smtClean="0">
                <a:solidFill>
                  <a:srgbClr val="FFFFCC"/>
                </a:solidFill>
              </a:rPr>
              <a:t> &lt;&lt; 1), eddies are carried by </a:t>
            </a:r>
            <a:r>
              <a:rPr lang="en-US" sz="2000" b="1" i="0" smtClean="0">
                <a:solidFill>
                  <a:srgbClr val="23FDBA"/>
                </a:solidFill>
              </a:rPr>
              <a:t>Alfv</a:t>
            </a:r>
            <a:r>
              <a:rPr lang="en-US" sz="2000" b="1" i="0">
                <a:solidFill>
                  <a:srgbClr val="23FDBA"/>
                </a:solidFill>
              </a:rPr>
              <a:t>é</a:t>
            </a:r>
            <a:r>
              <a:rPr lang="en-US" sz="2000" b="1" i="0" smtClean="0">
                <a:solidFill>
                  <a:srgbClr val="23FDBA"/>
                </a:solidFill>
              </a:rPr>
              <a:t>n waves.</a:t>
            </a:r>
            <a:endParaRPr lang="en-US" sz="2000" b="1" i="0" smtClean="0">
              <a:solidFill>
                <a:srgbClr val="23FDBA"/>
              </a:solidFill>
              <a:latin typeface="+mj-lt"/>
            </a:endParaRPr>
          </a:p>
          <a:p>
            <a:pPr marL="169863" indent="-169863" eaLnBrk="0" hangingPunct="0">
              <a:lnSpc>
                <a:spcPct val="92000"/>
              </a:lnSpc>
              <a:spcBef>
                <a:spcPts val="1200"/>
              </a:spcBef>
              <a:buSzPct val="115000"/>
              <a:buFont typeface="Arial" pitchFamily="34" charset="0"/>
              <a:buChar char="•"/>
            </a:pPr>
            <a:endParaRPr lang="en-US" sz="1600" i="0" dirty="0" smtClean="0">
              <a:solidFill>
                <a:srgbClr val="FFFFCC"/>
              </a:solidFill>
              <a:latin typeface="+mj-lt"/>
            </a:endParaRPr>
          </a:p>
        </p:txBody>
      </p:sp>
      <p:pic>
        <p:nvPicPr>
          <p:cNvPr id="1026" name="Picture 2" descr="https://www.cfa.harvard.edu/~scranmer/Preprints/vb86_cartoon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6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355150" y="1148179"/>
            <a:ext cx="1524000" cy="1366059"/>
          </a:xfrm>
          <a:prstGeom prst="rect">
            <a:avLst/>
          </a:prstGeom>
          <a:noFill/>
        </p:spPr>
      </p:pic>
      <p:sp>
        <p:nvSpPr>
          <p:cNvPr id="51" name="Rectangle 22"/>
          <p:cNvSpPr>
            <a:spLocks noChangeArrowheads="1"/>
          </p:cNvSpPr>
          <p:nvPr/>
        </p:nvSpPr>
        <p:spPr bwMode="auto">
          <a:xfrm rot="20485383">
            <a:off x="4510088" y="4597400"/>
            <a:ext cx="3200400" cy="533400"/>
          </a:xfrm>
          <a:prstGeom prst="rect">
            <a:avLst/>
          </a:prstGeom>
          <a:blipFill dpi="0" rotWithShape="1">
            <a:blip r:embed="rId4" cstate="print">
              <a:lum bright="6000"/>
            </a:blip>
            <a:srcRect/>
            <a:tile tx="0" ty="0" sx="100000" sy="100000" flip="none" algn="tl"/>
          </a:blipFill>
          <a:ln w="19050" algn="ctr">
            <a:noFill/>
            <a:round/>
            <a:headEnd/>
            <a:tailEnd type="arrow" w="med" len="lg"/>
          </a:ln>
        </p:spPr>
        <p:txBody>
          <a:bodyPr wrap="none" anchor="ctr"/>
          <a:lstStyle/>
          <a:p>
            <a:pPr algn="ctr" eaLnBrk="0" hangingPunct="0"/>
            <a:endParaRPr lang="en-US" dirty="0"/>
          </a:p>
        </p:txBody>
      </p:sp>
      <p:sp>
        <p:nvSpPr>
          <p:cNvPr id="52" name="Pie 51"/>
          <p:cNvSpPr/>
          <p:nvPr/>
        </p:nvSpPr>
        <p:spPr bwMode="auto">
          <a:xfrm>
            <a:off x="914400" y="2209800"/>
            <a:ext cx="7099300" cy="7010400"/>
          </a:xfrm>
          <a:prstGeom prst="pie">
            <a:avLst>
              <a:gd name="adj1" fmla="val 19921258"/>
              <a:gd name="adj2" fmla="val 21598832"/>
            </a:avLst>
          </a:prstGeom>
          <a:blipFill>
            <a:blip r:embed="rId4" cstate="print">
              <a:lum bright="7000"/>
            </a:blip>
            <a:tile tx="0" ty="0" sx="100000" sy="100000" flip="none" algn="tl"/>
          </a:blipFill>
          <a:ln w="19050" cap="flat" cmpd="sng" algn="ctr">
            <a:noFill/>
            <a:prstDash val="solid"/>
            <a:round/>
            <a:headEnd type="none" w="med" len="med"/>
            <a:tailEnd type="arrow" w="med" len="lg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53" name="Pie 52"/>
          <p:cNvSpPr/>
          <p:nvPr/>
        </p:nvSpPr>
        <p:spPr bwMode="auto">
          <a:xfrm>
            <a:off x="3887788" y="5105400"/>
            <a:ext cx="1219200" cy="1219200"/>
          </a:xfrm>
          <a:prstGeom prst="pie">
            <a:avLst>
              <a:gd name="adj1" fmla="val 16202251"/>
              <a:gd name="adj2" fmla="val 21598625"/>
            </a:avLst>
          </a:prstGeom>
          <a:blipFill>
            <a:blip r:embed="rId4" cstate="print">
              <a:lum bright="-27000"/>
            </a:blip>
            <a:tile tx="0" ty="0" sx="100000" sy="100000" flip="none" algn="tl"/>
          </a:blipFill>
          <a:ln w="19050" cap="flat" cmpd="sng" algn="ctr">
            <a:noFill/>
            <a:prstDash val="solid"/>
            <a:round/>
            <a:headEnd type="none" w="med" len="med"/>
            <a:tailEnd type="arrow" w="med" len="lg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cxnSp>
        <p:nvCxnSpPr>
          <p:cNvPr id="54" name="Straight Arrow Connector 5"/>
          <p:cNvCxnSpPr>
            <a:cxnSpLocks noChangeShapeType="1"/>
          </p:cNvCxnSpPr>
          <p:nvPr/>
        </p:nvCxnSpPr>
        <p:spPr bwMode="auto">
          <a:xfrm rot="5400000" flipH="1" flipV="1">
            <a:off x="2172494" y="3620294"/>
            <a:ext cx="4648200" cy="1588"/>
          </a:xfrm>
          <a:prstGeom prst="straightConnector1">
            <a:avLst/>
          </a:prstGeom>
          <a:noFill/>
          <a:ln w="19050" algn="ctr">
            <a:solidFill>
              <a:srgbClr val="FFFFCC"/>
            </a:solidFill>
            <a:round/>
            <a:headEnd/>
            <a:tailEnd type="arrow" w="med" len="med"/>
          </a:ln>
        </p:spPr>
      </p:cxnSp>
      <p:cxnSp>
        <p:nvCxnSpPr>
          <p:cNvPr id="55" name="Straight Arrow Connector 7"/>
          <p:cNvCxnSpPr>
            <a:cxnSpLocks noChangeShapeType="1"/>
          </p:cNvCxnSpPr>
          <p:nvPr/>
        </p:nvCxnSpPr>
        <p:spPr bwMode="auto">
          <a:xfrm>
            <a:off x="4267200" y="5713413"/>
            <a:ext cx="4648200" cy="1587"/>
          </a:xfrm>
          <a:prstGeom prst="straightConnector1">
            <a:avLst/>
          </a:prstGeom>
          <a:noFill/>
          <a:ln w="19050" algn="ctr">
            <a:solidFill>
              <a:srgbClr val="FFFFCC"/>
            </a:solidFill>
            <a:round/>
            <a:headEnd/>
            <a:tailEnd type="arrow" w="med" len="med"/>
          </a:ln>
        </p:spPr>
      </p:cxnSp>
      <p:sp>
        <p:nvSpPr>
          <p:cNvPr id="56" name="TextBox 12"/>
          <p:cNvSpPr txBox="1">
            <a:spLocks noChangeArrowheads="1"/>
          </p:cNvSpPr>
          <p:nvPr/>
        </p:nvSpPr>
        <p:spPr bwMode="auto">
          <a:xfrm>
            <a:off x="4038600" y="1143000"/>
            <a:ext cx="91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FFCC"/>
                </a:solidFill>
              </a:rPr>
              <a:t>k</a:t>
            </a:r>
          </a:p>
        </p:txBody>
      </p:sp>
      <p:cxnSp>
        <p:nvCxnSpPr>
          <p:cNvPr id="57" name="Straight Connector 14"/>
          <p:cNvCxnSpPr>
            <a:cxnSpLocks noChangeShapeType="1"/>
          </p:cNvCxnSpPr>
          <p:nvPr/>
        </p:nvCxnSpPr>
        <p:spPr bwMode="auto">
          <a:xfrm rot="5400000">
            <a:off x="4229051" y="1517097"/>
            <a:ext cx="152498" cy="0"/>
          </a:xfrm>
          <a:prstGeom prst="line">
            <a:avLst/>
          </a:prstGeom>
          <a:noFill/>
          <a:ln w="19050" algn="ctr">
            <a:solidFill>
              <a:srgbClr val="FFFFCC"/>
            </a:solidFill>
            <a:round/>
            <a:headEnd/>
            <a:tailEnd type="none" w="med" len="lg"/>
          </a:ln>
        </p:spPr>
      </p:cxnSp>
      <p:cxnSp>
        <p:nvCxnSpPr>
          <p:cNvPr id="58" name="Straight Connector 15"/>
          <p:cNvCxnSpPr>
            <a:cxnSpLocks noChangeShapeType="1"/>
          </p:cNvCxnSpPr>
          <p:nvPr/>
        </p:nvCxnSpPr>
        <p:spPr bwMode="auto">
          <a:xfrm rot="5400000">
            <a:off x="4288583" y="1517097"/>
            <a:ext cx="152498" cy="0"/>
          </a:xfrm>
          <a:prstGeom prst="line">
            <a:avLst/>
          </a:prstGeom>
          <a:noFill/>
          <a:ln w="19050" algn="ctr">
            <a:solidFill>
              <a:srgbClr val="FFFFCC"/>
            </a:solidFill>
            <a:round/>
            <a:headEnd/>
            <a:tailEnd type="none" w="med" len="lg"/>
          </a:ln>
        </p:spPr>
      </p:cxnSp>
      <p:sp>
        <p:nvSpPr>
          <p:cNvPr id="59" name="TextBox 16"/>
          <p:cNvSpPr txBox="1">
            <a:spLocks noChangeArrowheads="1"/>
          </p:cNvSpPr>
          <p:nvPr/>
        </p:nvSpPr>
        <p:spPr bwMode="auto">
          <a:xfrm>
            <a:off x="8458200" y="5181600"/>
            <a:ext cx="596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FFCC"/>
                </a:solidFill>
              </a:rPr>
              <a:t>k</a:t>
            </a:r>
          </a:p>
        </p:txBody>
      </p:sp>
      <p:cxnSp>
        <p:nvCxnSpPr>
          <p:cNvPr id="60" name="Straight Connector 17"/>
          <p:cNvCxnSpPr>
            <a:cxnSpLocks noChangeShapeType="1"/>
          </p:cNvCxnSpPr>
          <p:nvPr/>
        </p:nvCxnSpPr>
        <p:spPr bwMode="auto">
          <a:xfrm rot="10800000">
            <a:off x="8680450" y="5588000"/>
            <a:ext cx="152400" cy="0"/>
          </a:xfrm>
          <a:prstGeom prst="line">
            <a:avLst/>
          </a:prstGeom>
          <a:noFill/>
          <a:ln w="19050" algn="ctr">
            <a:solidFill>
              <a:srgbClr val="FFFFCC"/>
            </a:solidFill>
            <a:round/>
            <a:headEnd/>
            <a:tailEnd type="none" w="med" len="lg"/>
          </a:ln>
        </p:spPr>
      </p:cxnSp>
      <p:cxnSp>
        <p:nvCxnSpPr>
          <p:cNvPr id="61" name="Straight Connector 18"/>
          <p:cNvCxnSpPr>
            <a:cxnSpLocks noChangeShapeType="1"/>
          </p:cNvCxnSpPr>
          <p:nvPr/>
        </p:nvCxnSpPr>
        <p:spPr bwMode="auto">
          <a:xfrm rot="5400000">
            <a:off x="8699500" y="5532438"/>
            <a:ext cx="114300" cy="0"/>
          </a:xfrm>
          <a:prstGeom prst="line">
            <a:avLst/>
          </a:prstGeom>
          <a:noFill/>
          <a:ln w="19050" algn="ctr">
            <a:solidFill>
              <a:srgbClr val="FFFFCC"/>
            </a:solidFill>
            <a:round/>
            <a:headEnd/>
            <a:tailEnd type="none" w="med" len="lg"/>
          </a:ln>
        </p:spPr>
      </p:cxnSp>
      <p:sp>
        <p:nvSpPr>
          <p:cNvPr id="62" name="Freeform 42"/>
          <p:cNvSpPr>
            <a:spLocks/>
          </p:cNvSpPr>
          <p:nvPr/>
        </p:nvSpPr>
        <p:spPr bwMode="auto">
          <a:xfrm rot="666537">
            <a:off x="5367764" y="4640263"/>
            <a:ext cx="1905000" cy="930275"/>
          </a:xfrm>
          <a:custGeom>
            <a:avLst/>
            <a:gdLst>
              <a:gd name="T0" fmla="*/ 0 w 1905000"/>
              <a:gd name="T1" fmla="*/ 934517 h 929570"/>
              <a:gd name="T2" fmla="*/ 698500 w 1905000"/>
              <a:gd name="T3" fmla="*/ 640863 h 929570"/>
              <a:gd name="T4" fmla="*/ 1143000 w 1905000"/>
              <a:gd name="T5" fmla="*/ 102496 h 929570"/>
              <a:gd name="T6" fmla="*/ 1905000 w 1905000"/>
              <a:gd name="T7" fmla="*/ 25894 h 929570"/>
              <a:gd name="T8" fmla="*/ 0 60000 65536"/>
              <a:gd name="T9" fmla="*/ 0 60000 65536"/>
              <a:gd name="T10" fmla="*/ 0 60000 65536"/>
              <a:gd name="T11" fmla="*/ 0 60000 65536"/>
              <a:gd name="T12" fmla="*/ 0 w 1905000"/>
              <a:gd name="T13" fmla="*/ 0 h 929570"/>
              <a:gd name="T14" fmla="*/ 1905000 w 1905000"/>
              <a:gd name="T15" fmla="*/ 929570 h 9295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05000" h="929570">
                <a:moveTo>
                  <a:pt x="0" y="929570"/>
                </a:moveTo>
                <a:cubicBezTo>
                  <a:pt x="229658" y="784578"/>
                  <a:pt x="508000" y="775406"/>
                  <a:pt x="698500" y="637470"/>
                </a:cubicBezTo>
                <a:cubicBezTo>
                  <a:pt x="889000" y="499534"/>
                  <a:pt x="941917" y="203906"/>
                  <a:pt x="1143000" y="101953"/>
                </a:cubicBezTo>
                <a:cubicBezTo>
                  <a:pt x="1344083" y="0"/>
                  <a:pt x="1905000" y="25754"/>
                  <a:pt x="1905000" y="25754"/>
                </a:cubicBezTo>
              </a:path>
            </a:pathLst>
          </a:cu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lg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3" name="Freeform 43"/>
          <p:cNvSpPr>
            <a:spLocks/>
          </p:cNvSpPr>
          <p:nvPr/>
        </p:nvSpPr>
        <p:spPr bwMode="auto">
          <a:xfrm rot="21114987">
            <a:off x="6070600" y="5294313"/>
            <a:ext cx="1620838" cy="182562"/>
          </a:xfrm>
          <a:custGeom>
            <a:avLst/>
            <a:gdLst>
              <a:gd name="T0" fmla="*/ 0 w 1841500"/>
              <a:gd name="T1" fmla="*/ 5127 h 302684"/>
              <a:gd name="T2" fmla="*/ 251580 w 1841500"/>
              <a:gd name="T3" fmla="*/ 37 h 302684"/>
              <a:gd name="T4" fmla="*/ 516883 w 1841500"/>
              <a:gd name="T5" fmla="*/ 4905 h 302684"/>
              <a:gd name="T6" fmla="*/ 663256 w 1841500"/>
              <a:gd name="T7" fmla="*/ 2250 h 302684"/>
              <a:gd name="T8" fmla="*/ 0 60000 65536"/>
              <a:gd name="T9" fmla="*/ 0 60000 65536"/>
              <a:gd name="T10" fmla="*/ 0 60000 65536"/>
              <a:gd name="T11" fmla="*/ 0 60000 65536"/>
              <a:gd name="T12" fmla="*/ 0 w 1841500"/>
              <a:gd name="T13" fmla="*/ 0 h 302684"/>
              <a:gd name="T14" fmla="*/ 1841500 w 1841500"/>
              <a:gd name="T15" fmla="*/ 302684 h 3026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1500" h="302684">
                <a:moveTo>
                  <a:pt x="0" y="294217"/>
                </a:moveTo>
                <a:cubicBezTo>
                  <a:pt x="229658" y="149225"/>
                  <a:pt x="459317" y="4234"/>
                  <a:pt x="698500" y="2117"/>
                </a:cubicBezTo>
                <a:cubicBezTo>
                  <a:pt x="937683" y="0"/>
                  <a:pt x="1244600" y="260350"/>
                  <a:pt x="1435100" y="281517"/>
                </a:cubicBezTo>
                <a:cubicBezTo>
                  <a:pt x="1625600" y="302684"/>
                  <a:pt x="1841500" y="129117"/>
                  <a:pt x="1841500" y="129117"/>
                </a:cubicBezTo>
              </a:path>
            </a:pathLst>
          </a:cu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lg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" name="Text Box 14"/>
          <p:cNvSpPr txBox="1">
            <a:spLocks noChangeArrowheads="1"/>
          </p:cNvSpPr>
          <p:nvPr/>
        </p:nvSpPr>
        <p:spPr bwMode="auto">
          <a:xfrm>
            <a:off x="4473633" y="4383232"/>
            <a:ext cx="10668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70000"/>
              </a:spcBef>
              <a:buSzPct val="115000"/>
            </a:pPr>
            <a:r>
              <a:rPr lang="en-US" sz="1800" i="0" dirty="0">
                <a:solidFill>
                  <a:srgbClr val="FFFFCC"/>
                </a:solidFill>
                <a:latin typeface="+mj-lt"/>
              </a:rPr>
              <a:t>Energy input</a:t>
            </a:r>
          </a:p>
        </p:txBody>
      </p:sp>
      <p:sp>
        <p:nvSpPr>
          <p:cNvPr id="77" name="Text Box 14"/>
          <p:cNvSpPr txBox="1">
            <a:spLocks noChangeArrowheads="1"/>
          </p:cNvSpPr>
          <p:nvPr/>
        </p:nvSpPr>
        <p:spPr bwMode="auto">
          <a:xfrm>
            <a:off x="5791200" y="3352800"/>
            <a:ext cx="1905000" cy="856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92000"/>
              </a:lnSpc>
              <a:spcBef>
                <a:spcPts val="1200"/>
              </a:spcBef>
              <a:buSzPct val="115000"/>
            </a:pPr>
            <a:r>
              <a:rPr lang="en-US" sz="1800" i="0" dirty="0" smtClean="0">
                <a:solidFill>
                  <a:srgbClr val="FFFFCC"/>
                </a:solidFill>
                <a:latin typeface="+mj-lt"/>
              </a:rPr>
              <a:t>Dominant perpendicular cascade?</a:t>
            </a:r>
            <a:endParaRPr lang="en-US" sz="1800" i="0" dirty="0">
              <a:solidFill>
                <a:srgbClr val="FFFFCC"/>
              </a:solidFill>
              <a:latin typeface="+mj-lt"/>
            </a:endParaRP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60940" y="3101903"/>
            <a:ext cx="3733800" cy="276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0" hangingPunct="0">
              <a:lnSpc>
                <a:spcPct val="92000"/>
              </a:lnSpc>
              <a:spcBef>
                <a:spcPts val="1200"/>
              </a:spcBef>
              <a:buSzPct val="115000"/>
              <a:buFontTx/>
              <a:buChar char="•"/>
            </a:pPr>
            <a:r>
              <a:rPr lang="en-US" sz="2000" i="0" dirty="0">
                <a:solidFill>
                  <a:srgbClr val="FFFFCC"/>
                </a:solidFill>
                <a:latin typeface="+mj-lt"/>
              </a:rPr>
              <a:t>Alfvén waves propagate ~</a:t>
            </a:r>
            <a:r>
              <a:rPr lang="en-US" sz="2000" i="0">
                <a:solidFill>
                  <a:srgbClr val="FFFFCC"/>
                </a:solidFill>
                <a:latin typeface="+mj-lt"/>
              </a:rPr>
              <a:t>freely </a:t>
            </a:r>
            <a:r>
              <a:rPr lang="en-US" sz="2000" i="0" smtClean="0">
                <a:solidFill>
                  <a:srgbClr val="FFFFCC"/>
                </a:solidFill>
                <a:latin typeface="+mj-lt"/>
              </a:rPr>
              <a:t>along </a:t>
            </a:r>
            <a:r>
              <a:rPr lang="en-US" sz="2000" b="1" smtClean="0">
                <a:solidFill>
                  <a:srgbClr val="FFFFCC"/>
                </a:solidFill>
                <a:latin typeface="+mj-lt"/>
              </a:rPr>
              <a:t>B</a:t>
            </a:r>
            <a:r>
              <a:rPr lang="en-US" sz="2000" i="0" smtClean="0">
                <a:solidFill>
                  <a:srgbClr val="FFFFCC"/>
                </a:solidFill>
                <a:latin typeface="+mj-lt"/>
              </a:rPr>
              <a:t> (and </a:t>
            </a:r>
            <a:r>
              <a:rPr lang="en-US" sz="2000" i="0" dirty="0">
                <a:solidFill>
                  <a:srgbClr val="FFFFCC"/>
                </a:solidFill>
                <a:latin typeface="+mj-lt"/>
              </a:rPr>
              <a:t>don’t interact easily with one another), but field lines can “shuffle” in the </a:t>
            </a:r>
            <a:r>
              <a:rPr lang="en-US" sz="2000" b="1" i="0" dirty="0">
                <a:solidFill>
                  <a:srgbClr val="FFFFCC"/>
                </a:solidFill>
                <a:latin typeface="+mj-lt"/>
              </a:rPr>
              <a:t>perpendicular</a:t>
            </a:r>
            <a:r>
              <a:rPr lang="en-US" sz="2000" i="0" dirty="0">
                <a:solidFill>
                  <a:srgbClr val="FFFFCC"/>
                </a:solidFill>
                <a:latin typeface="+mj-lt"/>
              </a:rPr>
              <a:t> direction.</a:t>
            </a:r>
          </a:p>
          <a:p>
            <a:pPr marL="169863" indent="-169863" eaLnBrk="0" hangingPunct="0">
              <a:lnSpc>
                <a:spcPct val="92000"/>
              </a:lnSpc>
              <a:spcBef>
                <a:spcPts val="1200"/>
              </a:spcBef>
              <a:buSzPct val="115000"/>
              <a:buFontTx/>
              <a:buChar char="•"/>
            </a:pPr>
            <a:r>
              <a:rPr lang="en-US" sz="2000" i="0" dirty="0">
                <a:solidFill>
                  <a:srgbClr val="FFFFCC"/>
                </a:solidFill>
                <a:latin typeface="+mj-lt"/>
              </a:rPr>
              <a:t>Thus</a:t>
            </a:r>
            <a:r>
              <a:rPr lang="en-US" sz="2000" i="0">
                <a:solidFill>
                  <a:srgbClr val="FFFFCC"/>
                </a:solidFill>
                <a:latin typeface="+mj-lt"/>
              </a:rPr>
              <a:t>, </a:t>
            </a:r>
            <a:r>
              <a:rPr lang="en-US" sz="2000" i="0" smtClean="0">
                <a:solidFill>
                  <a:srgbClr val="FFFFCC"/>
                </a:solidFill>
                <a:latin typeface="+mj-lt"/>
              </a:rPr>
              <a:t>MHD cascade </a:t>
            </a:r>
            <a:r>
              <a:rPr lang="en-US" sz="2000" i="0" dirty="0">
                <a:solidFill>
                  <a:srgbClr val="FFFFCC"/>
                </a:solidFill>
                <a:latin typeface="+mj-lt"/>
              </a:rPr>
              <a:t>proceeds mainly in the plane perpendicular to field </a:t>
            </a:r>
            <a:r>
              <a:rPr lang="en-US" sz="2000" i="0" dirty="0" smtClean="0">
                <a:solidFill>
                  <a:srgbClr val="FFFFCC"/>
                </a:solidFill>
                <a:latin typeface="+mj-lt"/>
              </a:rPr>
              <a:t> </a:t>
            </a:r>
            <a:r>
              <a:rPr lang="en-US" sz="1800" i="0" dirty="0" smtClean="0">
                <a:solidFill>
                  <a:srgbClr val="FFFFCC"/>
                </a:solidFill>
                <a:latin typeface="+mj-lt"/>
              </a:rPr>
              <a:t>(</a:t>
            </a:r>
            <a:r>
              <a:rPr lang="en-US" sz="1800" i="0" dirty="0">
                <a:solidFill>
                  <a:srgbClr val="FFFFCC"/>
                </a:solidFill>
                <a:latin typeface="+mj-lt"/>
              </a:rPr>
              <a:t>Strauss 1976; Montgomery 1982).</a:t>
            </a:r>
          </a:p>
        </p:txBody>
      </p:sp>
    </p:spTree>
    <p:extLst>
      <p:ext uri="{BB962C8B-B14F-4D97-AF65-F5344CB8AC3E}">
        <p14:creationId xmlns:p14="http://schemas.microsoft.com/office/powerpoint/2010/main" val="106980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</a:rPr>
              <a:t>MHD turbulence is anisotropic</a:t>
            </a:r>
            <a:endParaRPr lang="en-US" sz="3200" b="1" baseline="30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www.cfa.harvard.edu/~scranmer/Preprints/vb86_cartoon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6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355150" y="1148179"/>
            <a:ext cx="1524000" cy="1366059"/>
          </a:xfrm>
          <a:prstGeom prst="rect">
            <a:avLst/>
          </a:prstGeom>
          <a:noFill/>
        </p:spPr>
      </p:pic>
      <p:sp>
        <p:nvSpPr>
          <p:cNvPr id="51" name="Rectangle 22"/>
          <p:cNvSpPr>
            <a:spLocks noChangeArrowheads="1"/>
          </p:cNvSpPr>
          <p:nvPr/>
        </p:nvSpPr>
        <p:spPr bwMode="auto">
          <a:xfrm rot="20485383">
            <a:off x="4510088" y="4597400"/>
            <a:ext cx="3200400" cy="533400"/>
          </a:xfrm>
          <a:prstGeom prst="rect">
            <a:avLst/>
          </a:prstGeom>
          <a:blipFill dpi="0" rotWithShape="1">
            <a:blip r:embed="rId4" cstate="print">
              <a:lum bright="6000"/>
            </a:blip>
            <a:srcRect/>
            <a:tile tx="0" ty="0" sx="100000" sy="100000" flip="none" algn="tl"/>
          </a:blipFill>
          <a:ln w="19050" algn="ctr">
            <a:noFill/>
            <a:round/>
            <a:headEnd/>
            <a:tailEnd type="arrow" w="med" len="lg"/>
          </a:ln>
        </p:spPr>
        <p:txBody>
          <a:bodyPr wrap="none" anchor="ctr"/>
          <a:lstStyle/>
          <a:p>
            <a:pPr algn="ctr" eaLnBrk="0" hangingPunct="0"/>
            <a:endParaRPr lang="en-US" dirty="0"/>
          </a:p>
        </p:txBody>
      </p:sp>
      <p:sp>
        <p:nvSpPr>
          <p:cNvPr id="52" name="Pie 51"/>
          <p:cNvSpPr/>
          <p:nvPr/>
        </p:nvSpPr>
        <p:spPr bwMode="auto">
          <a:xfrm>
            <a:off x="914400" y="2209800"/>
            <a:ext cx="7099300" cy="7010400"/>
          </a:xfrm>
          <a:prstGeom prst="pie">
            <a:avLst>
              <a:gd name="adj1" fmla="val 19921258"/>
              <a:gd name="adj2" fmla="val 21598832"/>
            </a:avLst>
          </a:prstGeom>
          <a:blipFill>
            <a:blip r:embed="rId4" cstate="print">
              <a:lum bright="7000"/>
            </a:blip>
            <a:tile tx="0" ty="0" sx="100000" sy="100000" flip="none" algn="tl"/>
          </a:blipFill>
          <a:ln w="19050" cap="flat" cmpd="sng" algn="ctr">
            <a:noFill/>
            <a:prstDash val="solid"/>
            <a:round/>
            <a:headEnd type="none" w="med" len="med"/>
            <a:tailEnd type="arrow" w="med" len="lg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53" name="Pie 52"/>
          <p:cNvSpPr/>
          <p:nvPr/>
        </p:nvSpPr>
        <p:spPr bwMode="auto">
          <a:xfrm>
            <a:off x="3887788" y="5105400"/>
            <a:ext cx="1219200" cy="1219200"/>
          </a:xfrm>
          <a:prstGeom prst="pie">
            <a:avLst>
              <a:gd name="adj1" fmla="val 16202251"/>
              <a:gd name="adj2" fmla="val 21598625"/>
            </a:avLst>
          </a:prstGeom>
          <a:blipFill>
            <a:blip r:embed="rId4" cstate="print">
              <a:lum bright="-27000"/>
            </a:blip>
            <a:tile tx="0" ty="0" sx="100000" sy="100000" flip="none" algn="tl"/>
          </a:blipFill>
          <a:ln w="19050" cap="flat" cmpd="sng" algn="ctr">
            <a:noFill/>
            <a:prstDash val="solid"/>
            <a:round/>
            <a:headEnd type="none" w="med" len="med"/>
            <a:tailEnd type="arrow" w="med" len="lg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cxnSp>
        <p:nvCxnSpPr>
          <p:cNvPr id="54" name="Straight Arrow Connector 5"/>
          <p:cNvCxnSpPr>
            <a:cxnSpLocks noChangeShapeType="1"/>
          </p:cNvCxnSpPr>
          <p:nvPr/>
        </p:nvCxnSpPr>
        <p:spPr bwMode="auto">
          <a:xfrm rot="5400000" flipH="1" flipV="1">
            <a:off x="2172494" y="3620294"/>
            <a:ext cx="4648200" cy="1588"/>
          </a:xfrm>
          <a:prstGeom prst="straightConnector1">
            <a:avLst/>
          </a:prstGeom>
          <a:noFill/>
          <a:ln w="19050" algn="ctr">
            <a:solidFill>
              <a:srgbClr val="FFFFCC"/>
            </a:solidFill>
            <a:round/>
            <a:headEnd/>
            <a:tailEnd type="arrow" w="med" len="med"/>
          </a:ln>
        </p:spPr>
      </p:cxnSp>
      <p:cxnSp>
        <p:nvCxnSpPr>
          <p:cNvPr id="55" name="Straight Arrow Connector 7"/>
          <p:cNvCxnSpPr>
            <a:cxnSpLocks noChangeShapeType="1"/>
          </p:cNvCxnSpPr>
          <p:nvPr/>
        </p:nvCxnSpPr>
        <p:spPr bwMode="auto">
          <a:xfrm>
            <a:off x="4267200" y="5713413"/>
            <a:ext cx="4648200" cy="1587"/>
          </a:xfrm>
          <a:prstGeom prst="straightConnector1">
            <a:avLst/>
          </a:prstGeom>
          <a:noFill/>
          <a:ln w="19050" algn="ctr">
            <a:solidFill>
              <a:srgbClr val="FFFFCC"/>
            </a:solidFill>
            <a:round/>
            <a:headEnd/>
            <a:tailEnd type="arrow" w="med" len="med"/>
          </a:ln>
        </p:spPr>
      </p:cxnSp>
      <p:sp>
        <p:nvSpPr>
          <p:cNvPr id="56" name="TextBox 12"/>
          <p:cNvSpPr txBox="1">
            <a:spLocks noChangeArrowheads="1"/>
          </p:cNvSpPr>
          <p:nvPr/>
        </p:nvSpPr>
        <p:spPr bwMode="auto">
          <a:xfrm>
            <a:off x="4038600" y="1143000"/>
            <a:ext cx="91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FFCC"/>
                </a:solidFill>
              </a:rPr>
              <a:t>k</a:t>
            </a:r>
          </a:p>
        </p:txBody>
      </p:sp>
      <p:cxnSp>
        <p:nvCxnSpPr>
          <p:cNvPr id="57" name="Straight Connector 14"/>
          <p:cNvCxnSpPr>
            <a:cxnSpLocks noChangeShapeType="1"/>
          </p:cNvCxnSpPr>
          <p:nvPr/>
        </p:nvCxnSpPr>
        <p:spPr bwMode="auto">
          <a:xfrm rot="5400000">
            <a:off x="4229051" y="1517097"/>
            <a:ext cx="152498" cy="0"/>
          </a:xfrm>
          <a:prstGeom prst="line">
            <a:avLst/>
          </a:prstGeom>
          <a:noFill/>
          <a:ln w="19050" algn="ctr">
            <a:solidFill>
              <a:srgbClr val="FFFFCC"/>
            </a:solidFill>
            <a:round/>
            <a:headEnd/>
            <a:tailEnd type="none" w="med" len="lg"/>
          </a:ln>
        </p:spPr>
      </p:cxnSp>
      <p:cxnSp>
        <p:nvCxnSpPr>
          <p:cNvPr id="58" name="Straight Connector 15"/>
          <p:cNvCxnSpPr>
            <a:cxnSpLocks noChangeShapeType="1"/>
          </p:cNvCxnSpPr>
          <p:nvPr/>
        </p:nvCxnSpPr>
        <p:spPr bwMode="auto">
          <a:xfrm rot="5400000">
            <a:off x="4288583" y="1517097"/>
            <a:ext cx="152498" cy="0"/>
          </a:xfrm>
          <a:prstGeom prst="line">
            <a:avLst/>
          </a:prstGeom>
          <a:noFill/>
          <a:ln w="19050" algn="ctr">
            <a:solidFill>
              <a:srgbClr val="FFFFCC"/>
            </a:solidFill>
            <a:round/>
            <a:headEnd/>
            <a:tailEnd type="none" w="med" len="lg"/>
          </a:ln>
        </p:spPr>
      </p:cxnSp>
      <p:sp>
        <p:nvSpPr>
          <p:cNvPr id="59" name="TextBox 16"/>
          <p:cNvSpPr txBox="1">
            <a:spLocks noChangeArrowheads="1"/>
          </p:cNvSpPr>
          <p:nvPr/>
        </p:nvSpPr>
        <p:spPr bwMode="auto">
          <a:xfrm>
            <a:off x="8458200" y="5181600"/>
            <a:ext cx="596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FFCC"/>
                </a:solidFill>
              </a:rPr>
              <a:t>k</a:t>
            </a:r>
          </a:p>
        </p:txBody>
      </p:sp>
      <p:cxnSp>
        <p:nvCxnSpPr>
          <p:cNvPr id="60" name="Straight Connector 17"/>
          <p:cNvCxnSpPr>
            <a:cxnSpLocks noChangeShapeType="1"/>
          </p:cNvCxnSpPr>
          <p:nvPr/>
        </p:nvCxnSpPr>
        <p:spPr bwMode="auto">
          <a:xfrm rot="10800000">
            <a:off x="8680450" y="5588000"/>
            <a:ext cx="152400" cy="0"/>
          </a:xfrm>
          <a:prstGeom prst="line">
            <a:avLst/>
          </a:prstGeom>
          <a:noFill/>
          <a:ln w="19050" algn="ctr">
            <a:solidFill>
              <a:srgbClr val="FFFFCC"/>
            </a:solidFill>
            <a:round/>
            <a:headEnd/>
            <a:tailEnd type="none" w="med" len="lg"/>
          </a:ln>
        </p:spPr>
      </p:cxnSp>
      <p:cxnSp>
        <p:nvCxnSpPr>
          <p:cNvPr id="61" name="Straight Connector 18"/>
          <p:cNvCxnSpPr>
            <a:cxnSpLocks noChangeShapeType="1"/>
          </p:cNvCxnSpPr>
          <p:nvPr/>
        </p:nvCxnSpPr>
        <p:spPr bwMode="auto">
          <a:xfrm rot="5400000">
            <a:off x="8699500" y="5532438"/>
            <a:ext cx="114300" cy="0"/>
          </a:xfrm>
          <a:prstGeom prst="line">
            <a:avLst/>
          </a:prstGeom>
          <a:noFill/>
          <a:ln w="19050" algn="ctr">
            <a:solidFill>
              <a:srgbClr val="FFFFCC"/>
            </a:solidFill>
            <a:round/>
            <a:headEnd/>
            <a:tailEnd type="none" w="med" len="lg"/>
          </a:ln>
        </p:spPr>
      </p:cxnSp>
      <p:sp>
        <p:nvSpPr>
          <p:cNvPr id="62" name="Freeform 42"/>
          <p:cNvSpPr>
            <a:spLocks/>
          </p:cNvSpPr>
          <p:nvPr/>
        </p:nvSpPr>
        <p:spPr bwMode="auto">
          <a:xfrm rot="666537">
            <a:off x="5367764" y="4640263"/>
            <a:ext cx="1905000" cy="930275"/>
          </a:xfrm>
          <a:custGeom>
            <a:avLst/>
            <a:gdLst>
              <a:gd name="T0" fmla="*/ 0 w 1905000"/>
              <a:gd name="T1" fmla="*/ 934517 h 929570"/>
              <a:gd name="T2" fmla="*/ 698500 w 1905000"/>
              <a:gd name="T3" fmla="*/ 640863 h 929570"/>
              <a:gd name="T4" fmla="*/ 1143000 w 1905000"/>
              <a:gd name="T5" fmla="*/ 102496 h 929570"/>
              <a:gd name="T6" fmla="*/ 1905000 w 1905000"/>
              <a:gd name="T7" fmla="*/ 25894 h 929570"/>
              <a:gd name="T8" fmla="*/ 0 60000 65536"/>
              <a:gd name="T9" fmla="*/ 0 60000 65536"/>
              <a:gd name="T10" fmla="*/ 0 60000 65536"/>
              <a:gd name="T11" fmla="*/ 0 60000 65536"/>
              <a:gd name="T12" fmla="*/ 0 w 1905000"/>
              <a:gd name="T13" fmla="*/ 0 h 929570"/>
              <a:gd name="T14" fmla="*/ 1905000 w 1905000"/>
              <a:gd name="T15" fmla="*/ 929570 h 9295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05000" h="929570">
                <a:moveTo>
                  <a:pt x="0" y="929570"/>
                </a:moveTo>
                <a:cubicBezTo>
                  <a:pt x="229658" y="784578"/>
                  <a:pt x="508000" y="775406"/>
                  <a:pt x="698500" y="637470"/>
                </a:cubicBezTo>
                <a:cubicBezTo>
                  <a:pt x="889000" y="499534"/>
                  <a:pt x="941917" y="203906"/>
                  <a:pt x="1143000" y="101953"/>
                </a:cubicBezTo>
                <a:cubicBezTo>
                  <a:pt x="1344083" y="0"/>
                  <a:pt x="1905000" y="25754"/>
                  <a:pt x="1905000" y="25754"/>
                </a:cubicBezTo>
              </a:path>
            </a:pathLst>
          </a:cu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lg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3" name="Freeform 43"/>
          <p:cNvSpPr>
            <a:spLocks/>
          </p:cNvSpPr>
          <p:nvPr/>
        </p:nvSpPr>
        <p:spPr bwMode="auto">
          <a:xfrm rot="21114987">
            <a:off x="6070600" y="5294313"/>
            <a:ext cx="1620838" cy="182562"/>
          </a:xfrm>
          <a:custGeom>
            <a:avLst/>
            <a:gdLst>
              <a:gd name="T0" fmla="*/ 0 w 1841500"/>
              <a:gd name="T1" fmla="*/ 5127 h 302684"/>
              <a:gd name="T2" fmla="*/ 251580 w 1841500"/>
              <a:gd name="T3" fmla="*/ 37 h 302684"/>
              <a:gd name="T4" fmla="*/ 516883 w 1841500"/>
              <a:gd name="T5" fmla="*/ 4905 h 302684"/>
              <a:gd name="T6" fmla="*/ 663256 w 1841500"/>
              <a:gd name="T7" fmla="*/ 2250 h 302684"/>
              <a:gd name="T8" fmla="*/ 0 60000 65536"/>
              <a:gd name="T9" fmla="*/ 0 60000 65536"/>
              <a:gd name="T10" fmla="*/ 0 60000 65536"/>
              <a:gd name="T11" fmla="*/ 0 60000 65536"/>
              <a:gd name="T12" fmla="*/ 0 w 1841500"/>
              <a:gd name="T13" fmla="*/ 0 h 302684"/>
              <a:gd name="T14" fmla="*/ 1841500 w 1841500"/>
              <a:gd name="T15" fmla="*/ 302684 h 3026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1500" h="302684">
                <a:moveTo>
                  <a:pt x="0" y="294217"/>
                </a:moveTo>
                <a:cubicBezTo>
                  <a:pt x="229658" y="149225"/>
                  <a:pt x="459317" y="4234"/>
                  <a:pt x="698500" y="2117"/>
                </a:cubicBezTo>
                <a:cubicBezTo>
                  <a:pt x="937683" y="0"/>
                  <a:pt x="1244600" y="260350"/>
                  <a:pt x="1435100" y="281517"/>
                </a:cubicBezTo>
                <a:cubicBezTo>
                  <a:pt x="1625600" y="302684"/>
                  <a:pt x="1841500" y="129117"/>
                  <a:pt x="1841500" y="129117"/>
                </a:cubicBezTo>
              </a:path>
            </a:pathLst>
          </a:cu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lg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" name="Text Box 14"/>
          <p:cNvSpPr txBox="1">
            <a:spLocks noChangeArrowheads="1"/>
          </p:cNvSpPr>
          <p:nvPr/>
        </p:nvSpPr>
        <p:spPr bwMode="auto">
          <a:xfrm>
            <a:off x="4473633" y="4383232"/>
            <a:ext cx="10668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70000"/>
              </a:spcBef>
              <a:buSzPct val="115000"/>
            </a:pPr>
            <a:r>
              <a:rPr lang="en-US" sz="1800" i="0" dirty="0">
                <a:solidFill>
                  <a:srgbClr val="FFFFCC"/>
                </a:solidFill>
                <a:latin typeface="+mj-lt"/>
              </a:rPr>
              <a:t>Energy input</a:t>
            </a:r>
          </a:p>
        </p:txBody>
      </p:sp>
      <p:sp>
        <p:nvSpPr>
          <p:cNvPr id="77" name="Text Box 14"/>
          <p:cNvSpPr txBox="1">
            <a:spLocks noChangeArrowheads="1"/>
          </p:cNvSpPr>
          <p:nvPr/>
        </p:nvSpPr>
        <p:spPr bwMode="auto">
          <a:xfrm>
            <a:off x="5791200" y="3352800"/>
            <a:ext cx="1905000" cy="856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92000"/>
              </a:lnSpc>
              <a:spcBef>
                <a:spcPts val="1200"/>
              </a:spcBef>
              <a:buSzPct val="115000"/>
            </a:pPr>
            <a:r>
              <a:rPr lang="en-US" sz="1800" i="0" dirty="0" smtClean="0">
                <a:solidFill>
                  <a:srgbClr val="FFFFCC"/>
                </a:solidFill>
                <a:latin typeface="+mj-lt"/>
              </a:rPr>
              <a:t>Dominant perpendicular cascade?</a:t>
            </a:r>
            <a:endParaRPr lang="en-US" sz="1800" i="0" dirty="0">
              <a:solidFill>
                <a:srgbClr val="FFFFCC"/>
              </a:solidFill>
              <a:latin typeface="+mj-lt"/>
            </a:endParaRPr>
          </a:p>
        </p:txBody>
      </p:sp>
      <p:cxnSp>
        <p:nvCxnSpPr>
          <p:cNvPr id="21" name="Straight Arrow Connector 23"/>
          <p:cNvCxnSpPr>
            <a:cxnSpLocks noChangeShapeType="1"/>
          </p:cNvCxnSpPr>
          <p:nvPr/>
        </p:nvCxnSpPr>
        <p:spPr bwMode="auto">
          <a:xfrm flipV="1">
            <a:off x="8153400" y="3124200"/>
            <a:ext cx="0" cy="2711450"/>
          </a:xfrm>
          <a:prstGeom prst="straightConnector1">
            <a:avLst/>
          </a:prstGeom>
          <a:noFill/>
          <a:ln w="38100" algn="ctr">
            <a:solidFill>
              <a:srgbClr val="50C1FA"/>
            </a:solidFill>
            <a:prstDash val="sysDash"/>
            <a:round/>
            <a:headEnd/>
            <a:tailEnd/>
          </a:ln>
        </p:spPr>
      </p:cxnSp>
      <p:cxnSp>
        <p:nvCxnSpPr>
          <p:cNvPr id="22" name="Straight Arrow Connector 24"/>
          <p:cNvCxnSpPr>
            <a:cxnSpLocks noChangeShapeType="1"/>
          </p:cNvCxnSpPr>
          <p:nvPr/>
        </p:nvCxnSpPr>
        <p:spPr bwMode="auto">
          <a:xfrm>
            <a:off x="4267200" y="2133600"/>
            <a:ext cx="2667000" cy="0"/>
          </a:xfrm>
          <a:prstGeom prst="straightConnector1">
            <a:avLst/>
          </a:prstGeom>
          <a:noFill/>
          <a:ln w="38100" algn="ctr">
            <a:solidFill>
              <a:srgbClr val="FF7C80"/>
            </a:solidFill>
            <a:prstDash val="sysDash"/>
            <a:round/>
            <a:headEnd/>
            <a:tailEnd/>
          </a:ln>
        </p:spPr>
      </p:cxnSp>
      <p:sp>
        <p:nvSpPr>
          <p:cNvPr id="23" name="Up Arrow 25"/>
          <p:cNvSpPr>
            <a:spLocks noChangeArrowheads="1"/>
          </p:cNvSpPr>
          <p:nvPr/>
        </p:nvSpPr>
        <p:spPr bwMode="auto">
          <a:xfrm>
            <a:off x="5181600" y="1905000"/>
            <a:ext cx="723900" cy="2286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7C80"/>
          </a:solidFill>
          <a:ln w="19050" algn="ctr">
            <a:noFill/>
            <a:round/>
            <a:headEnd/>
            <a:tailEnd type="arrow" w="med" len="lg"/>
          </a:ln>
        </p:spPr>
        <p:txBody>
          <a:bodyPr wrap="none" anchor="ctr"/>
          <a:lstStyle/>
          <a:p>
            <a:pPr algn="ctr" eaLnBrk="0" hangingPunct="0"/>
            <a:endParaRPr lang="en-US" dirty="0">
              <a:solidFill>
                <a:srgbClr val="FF7C80"/>
              </a:solidFill>
            </a:endParaRPr>
          </a:p>
        </p:txBody>
      </p:sp>
      <p:sp>
        <p:nvSpPr>
          <p:cNvPr id="24" name="TextBox 26"/>
          <p:cNvSpPr txBox="1">
            <a:spLocks noChangeArrowheads="1"/>
          </p:cNvSpPr>
          <p:nvPr/>
        </p:nvSpPr>
        <p:spPr bwMode="auto">
          <a:xfrm>
            <a:off x="4495800" y="1295400"/>
            <a:ext cx="2057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i="0" dirty="0">
                <a:solidFill>
                  <a:srgbClr val="FF7C80"/>
                </a:solidFill>
                <a:latin typeface="Arial" charset="0"/>
                <a:cs typeface="Arial" charset="0"/>
              </a:rPr>
              <a:t>ion cyclotron waves</a:t>
            </a:r>
          </a:p>
        </p:txBody>
      </p:sp>
      <p:sp>
        <p:nvSpPr>
          <p:cNvPr id="25" name="Up Arrow 27"/>
          <p:cNvSpPr>
            <a:spLocks noChangeArrowheads="1"/>
          </p:cNvSpPr>
          <p:nvPr/>
        </p:nvSpPr>
        <p:spPr bwMode="auto">
          <a:xfrm rot="5400000">
            <a:off x="7916863" y="4095750"/>
            <a:ext cx="723900" cy="2286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50C1FA"/>
          </a:solidFill>
          <a:ln w="19050" algn="ctr">
            <a:noFill/>
            <a:round/>
            <a:headEnd/>
            <a:tailEnd type="arrow" w="med" len="lg"/>
          </a:ln>
        </p:spPr>
        <p:txBody>
          <a:bodyPr wrap="none" anchor="ctr"/>
          <a:lstStyle/>
          <a:p>
            <a:pPr algn="ctr" eaLnBrk="0" hangingPunct="0"/>
            <a:endParaRPr lang="en-US" dirty="0"/>
          </a:p>
        </p:txBody>
      </p:sp>
      <p:sp>
        <p:nvSpPr>
          <p:cNvPr id="26" name="TextBox 28"/>
          <p:cNvSpPr txBox="1">
            <a:spLocks noChangeArrowheads="1"/>
          </p:cNvSpPr>
          <p:nvPr/>
        </p:nvSpPr>
        <p:spPr bwMode="auto">
          <a:xfrm rot="5400000">
            <a:off x="6993732" y="3983831"/>
            <a:ext cx="3124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i="0" dirty="0">
                <a:solidFill>
                  <a:srgbClr val="50C1FA"/>
                </a:solidFill>
                <a:latin typeface="Arial" charset="0"/>
                <a:cs typeface="Arial" charset="0"/>
              </a:rPr>
              <a:t>kinetic Alfvén waves</a:t>
            </a:r>
          </a:p>
        </p:txBody>
      </p:sp>
      <p:sp>
        <p:nvSpPr>
          <p:cNvPr id="27" name="TextBox 26"/>
          <p:cNvSpPr txBox="1"/>
          <p:nvPr/>
        </p:nvSpPr>
        <p:spPr>
          <a:xfrm rot="16200000">
            <a:off x="3571875" y="1971675"/>
            <a:ext cx="990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000" b="1" i="0" dirty="0">
                <a:solidFill>
                  <a:srgbClr val="FF7C80"/>
                </a:solidFill>
                <a:latin typeface="+mj-lt"/>
                <a:cs typeface="Arial" pitchFamily="34" charset="0"/>
              </a:rPr>
              <a:t>Ω</a:t>
            </a:r>
            <a:r>
              <a:rPr lang="en-US" b="1" i="0" baseline="-24000" dirty="0">
                <a:solidFill>
                  <a:srgbClr val="FF7C80"/>
                </a:solidFill>
                <a:latin typeface="+mj-lt"/>
                <a:cs typeface="Arial" pitchFamily="34" charset="0"/>
              </a:rPr>
              <a:t>p</a:t>
            </a:r>
            <a:r>
              <a:rPr lang="en-US" sz="2000" b="1" i="0" dirty="0">
                <a:solidFill>
                  <a:srgbClr val="FF7C80"/>
                </a:solidFill>
                <a:latin typeface="+mj-lt"/>
                <a:cs typeface="Arial" pitchFamily="34" charset="0"/>
              </a:rPr>
              <a:t>/V</a:t>
            </a:r>
            <a:r>
              <a:rPr lang="en-US" b="1" i="0" baseline="-24000" dirty="0">
                <a:solidFill>
                  <a:srgbClr val="FF7C80"/>
                </a:solidFill>
                <a:latin typeface="+mj-lt"/>
                <a:cs typeface="Arial" pitchFamily="34" charset="0"/>
              </a:rPr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700963" y="5767388"/>
            <a:ext cx="990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000" b="1" i="0" dirty="0">
                <a:solidFill>
                  <a:srgbClr val="50C1FA"/>
                </a:solidFill>
                <a:latin typeface="+mj-lt"/>
                <a:cs typeface="Arial" pitchFamily="34" charset="0"/>
              </a:rPr>
              <a:t>Ω</a:t>
            </a:r>
            <a:r>
              <a:rPr lang="en-US" b="1" i="0" baseline="-24000" dirty="0">
                <a:solidFill>
                  <a:srgbClr val="50C1FA"/>
                </a:solidFill>
                <a:latin typeface="+mj-lt"/>
                <a:cs typeface="Arial" pitchFamily="34" charset="0"/>
              </a:rPr>
              <a:t>p</a:t>
            </a:r>
            <a:r>
              <a:rPr lang="en-US" sz="2000" b="1" i="0" dirty="0">
                <a:solidFill>
                  <a:srgbClr val="50C1FA"/>
                </a:solidFill>
                <a:latin typeface="+mj-lt"/>
                <a:cs typeface="Arial" pitchFamily="34" charset="0"/>
              </a:rPr>
              <a:t>/c</a:t>
            </a:r>
            <a:r>
              <a:rPr lang="en-US" sz="2800" b="1" i="0" baseline="-24000" dirty="0">
                <a:solidFill>
                  <a:srgbClr val="50C1FA"/>
                </a:solidFill>
                <a:latin typeface="+mj-lt"/>
                <a:cs typeface="Arial" pitchFamily="34" charset="0"/>
              </a:rPr>
              <a:t>s</a:t>
            </a: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137723" y="2121763"/>
            <a:ext cx="3637790" cy="310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0" hangingPunct="0">
              <a:lnSpc>
                <a:spcPct val="92000"/>
              </a:lnSpc>
              <a:spcBef>
                <a:spcPts val="1800"/>
              </a:spcBef>
              <a:buSzPct val="115000"/>
              <a:buFontTx/>
              <a:buChar char="•"/>
            </a:pPr>
            <a:r>
              <a:rPr lang="en-US" sz="2000" i="0" smtClean="0">
                <a:solidFill>
                  <a:srgbClr val="FFFFCC"/>
                </a:solidFill>
                <a:latin typeface="+mj-lt"/>
              </a:rPr>
              <a:t>This is unfortunate for </a:t>
            </a:r>
            <a:r>
              <a:rPr lang="en-US" sz="2000" i="0" smtClean="0">
                <a:solidFill>
                  <a:srgbClr val="FFFFCC"/>
                </a:solidFill>
                <a:latin typeface="+mj-lt"/>
              </a:rPr>
              <a:t>fans</a:t>
            </a:r>
            <a:br>
              <a:rPr lang="en-US" sz="2000" i="0" smtClean="0">
                <a:solidFill>
                  <a:srgbClr val="FFFFCC"/>
                </a:solidFill>
                <a:latin typeface="+mj-lt"/>
              </a:rPr>
            </a:br>
            <a:r>
              <a:rPr lang="en-US" sz="2000" i="0" smtClean="0">
                <a:solidFill>
                  <a:srgbClr val="FFFFCC"/>
                </a:solidFill>
                <a:latin typeface="+mj-lt"/>
              </a:rPr>
              <a:t>of </a:t>
            </a:r>
            <a:r>
              <a:rPr lang="en-US" sz="2000" i="0" smtClean="0">
                <a:solidFill>
                  <a:srgbClr val="FFFFCC"/>
                </a:solidFill>
                <a:latin typeface="+mj-lt"/>
              </a:rPr>
              <a:t>ion cyclotron resonance</a:t>
            </a:r>
            <a:r>
              <a:rPr lang="en-US" sz="2000" i="0" smtClean="0">
                <a:solidFill>
                  <a:srgbClr val="FFFFCC"/>
                </a:solidFill>
                <a:latin typeface="+mj-lt"/>
              </a:rPr>
              <a:t>!</a:t>
            </a:r>
          </a:p>
          <a:p>
            <a:pPr>
              <a:lnSpc>
                <a:spcPct val="92000"/>
              </a:lnSpc>
              <a:spcBef>
                <a:spcPts val="1800"/>
              </a:spcBef>
              <a:buSzPct val="115000"/>
            </a:pPr>
            <a:r>
              <a:rPr lang="en-US" sz="2000" i="0" smtClean="0">
                <a:solidFill>
                  <a:srgbClr val="FFFFCC"/>
                </a:solidFill>
                <a:latin typeface="+mj-lt"/>
              </a:rPr>
              <a:t>                 </a:t>
            </a:r>
            <a:r>
              <a:rPr lang="el-GR" sz="2000" i="0" smtClean="0">
                <a:solidFill>
                  <a:srgbClr val="FFFFCC"/>
                </a:solidFill>
                <a:latin typeface="+mj-lt"/>
              </a:rPr>
              <a:t>ω</a:t>
            </a:r>
            <a:r>
              <a:rPr lang="en-US" sz="2000" i="0" smtClean="0">
                <a:solidFill>
                  <a:srgbClr val="FFFFCC"/>
                </a:solidFill>
                <a:latin typeface="+mj-lt"/>
              </a:rPr>
              <a:t> = </a:t>
            </a:r>
            <a:r>
              <a:rPr lang="en-US" sz="2000" smtClean="0">
                <a:solidFill>
                  <a:srgbClr val="FFFFCC"/>
                </a:solidFill>
                <a:latin typeface="+mj-lt"/>
              </a:rPr>
              <a:t>V</a:t>
            </a:r>
            <a:r>
              <a:rPr lang="en-US" sz="2000" i="0" baseline="-25000" smtClean="0">
                <a:solidFill>
                  <a:srgbClr val="FFFFCC"/>
                </a:solidFill>
                <a:latin typeface="+mj-lt"/>
              </a:rPr>
              <a:t>A</a:t>
            </a:r>
            <a:r>
              <a:rPr lang="en-US" sz="2000" i="0" smtClean="0">
                <a:solidFill>
                  <a:srgbClr val="FFFFCC"/>
                </a:solidFill>
                <a:latin typeface="+mj-lt"/>
              </a:rPr>
              <a:t> </a:t>
            </a:r>
            <a:r>
              <a:rPr lang="en-US" sz="2000" smtClean="0">
                <a:solidFill>
                  <a:srgbClr val="FFFFCC"/>
                </a:solidFill>
                <a:latin typeface="+mj-lt"/>
              </a:rPr>
              <a:t>k</a:t>
            </a:r>
            <a:r>
              <a:rPr lang="en-US" sz="2000" i="0" baseline="-40000" smtClean="0">
                <a:solidFill>
                  <a:srgbClr val="FFFFCC"/>
                </a:solidFill>
              </a:rPr>
              <a:t>║</a:t>
            </a:r>
            <a:r>
              <a:rPr lang="en-US" sz="2000" i="0" smtClean="0">
                <a:solidFill>
                  <a:srgbClr val="FFFFCC"/>
                </a:solidFill>
                <a:latin typeface="+mj-lt"/>
              </a:rPr>
              <a:t> </a:t>
            </a:r>
            <a:endParaRPr lang="en-US" sz="2000" i="0" smtClean="0">
              <a:solidFill>
                <a:srgbClr val="FFFFCC"/>
              </a:solidFill>
              <a:latin typeface="+mj-lt"/>
            </a:endParaRPr>
          </a:p>
          <a:p>
            <a:pPr marL="169863" indent="-169863" eaLnBrk="0" hangingPunct="0">
              <a:lnSpc>
                <a:spcPct val="92000"/>
              </a:lnSpc>
              <a:spcBef>
                <a:spcPts val="1800"/>
              </a:spcBef>
              <a:buSzPct val="115000"/>
              <a:buFontTx/>
              <a:buChar char="•"/>
            </a:pPr>
            <a:r>
              <a:rPr lang="en-US" sz="2000" i="0" smtClean="0">
                <a:solidFill>
                  <a:srgbClr val="FFFFCC"/>
                </a:solidFill>
                <a:latin typeface="+mj-lt"/>
              </a:rPr>
              <a:t>In </a:t>
            </a:r>
            <a:r>
              <a:rPr lang="en-US" sz="2000" i="0" dirty="0">
                <a:solidFill>
                  <a:srgbClr val="FFFFCC"/>
                </a:solidFill>
                <a:latin typeface="+mj-lt"/>
              </a:rPr>
              <a:t>a low-</a:t>
            </a:r>
            <a:r>
              <a:rPr lang="el-GR" sz="2000" i="0" dirty="0">
                <a:solidFill>
                  <a:srgbClr val="FFFFCC"/>
                </a:solidFill>
                <a:latin typeface="+mj-lt"/>
              </a:rPr>
              <a:t>β</a:t>
            </a:r>
            <a:r>
              <a:rPr lang="en-US" sz="2000" i="0" dirty="0">
                <a:solidFill>
                  <a:srgbClr val="FFFFCC"/>
                </a:solidFill>
                <a:latin typeface="+mj-lt"/>
              </a:rPr>
              <a:t> plasma, cyclotron waves heat </a:t>
            </a:r>
            <a:r>
              <a:rPr lang="en-US" sz="2000" b="1" i="0" dirty="0">
                <a:solidFill>
                  <a:srgbClr val="FF7C80"/>
                </a:solidFill>
                <a:latin typeface="+mj-lt"/>
              </a:rPr>
              <a:t>ions &amp; protons</a:t>
            </a:r>
            <a:r>
              <a:rPr lang="en-US" sz="2000" i="0" dirty="0">
                <a:solidFill>
                  <a:srgbClr val="FF7C80"/>
                </a:solidFill>
                <a:latin typeface="+mj-lt"/>
              </a:rPr>
              <a:t> </a:t>
            </a:r>
            <a:r>
              <a:rPr lang="en-US" sz="2000" i="0" dirty="0">
                <a:solidFill>
                  <a:srgbClr val="FFFFCC"/>
                </a:solidFill>
                <a:latin typeface="+mj-lt"/>
              </a:rPr>
              <a:t>when they damp, but kinetic Alfvén waves are Landau-damped</a:t>
            </a:r>
            <a:r>
              <a:rPr lang="en-US" sz="2000" i="0">
                <a:solidFill>
                  <a:srgbClr val="FFFFCC"/>
                </a:solidFill>
                <a:latin typeface="+mj-lt"/>
              </a:rPr>
              <a:t>, </a:t>
            </a:r>
            <a:r>
              <a:rPr lang="en-US" sz="2000" i="0" smtClean="0">
                <a:solidFill>
                  <a:srgbClr val="FFFFCC"/>
                </a:solidFill>
                <a:latin typeface="+mj-lt"/>
              </a:rPr>
              <a:t>mainly heating </a:t>
            </a:r>
            <a:r>
              <a:rPr lang="en-US" sz="2000" b="1" i="0" dirty="0">
                <a:solidFill>
                  <a:srgbClr val="50C1FA"/>
                </a:solidFill>
                <a:latin typeface="+mj-lt"/>
              </a:rPr>
              <a:t>electrons.</a:t>
            </a:r>
            <a:endParaRPr lang="en-US" sz="2000" i="0" dirty="0">
              <a:solidFill>
                <a:srgbClr val="50C1F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616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</a:rPr>
              <a:t>How bad is the mismatch?</a:t>
            </a:r>
            <a:endParaRPr lang="en-US" sz="3200" b="1" baseline="30000" dirty="0">
              <a:solidFill>
                <a:schemeClr val="bg1"/>
              </a:solidFill>
            </a:endParaRPr>
          </a:p>
        </p:txBody>
      </p:sp>
      <p:cxnSp>
        <p:nvCxnSpPr>
          <p:cNvPr id="29" name="Straight Connector 36"/>
          <p:cNvCxnSpPr>
            <a:cxnSpLocks noChangeShapeType="1"/>
          </p:cNvCxnSpPr>
          <p:nvPr/>
        </p:nvCxnSpPr>
        <p:spPr bwMode="auto">
          <a:xfrm flipV="1">
            <a:off x="6858000" y="1109663"/>
            <a:ext cx="1128713" cy="719137"/>
          </a:xfrm>
          <a:prstGeom prst="line">
            <a:avLst/>
          </a:prstGeom>
          <a:noFill/>
          <a:ln w="31750" algn="ctr">
            <a:solidFill>
              <a:srgbClr val="D546FC"/>
            </a:solidFill>
            <a:round/>
            <a:headEnd/>
            <a:tailEnd type="none" w="med" len="lg"/>
          </a:ln>
        </p:spPr>
      </p:cxn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28600" y="838200"/>
            <a:ext cx="58674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 eaLnBrk="0" hangingPunct="0">
              <a:lnSpc>
                <a:spcPct val="90000"/>
              </a:lnSpc>
              <a:spcBef>
                <a:spcPts val="1100"/>
              </a:spcBef>
              <a:buSzPct val="115000"/>
              <a:buFontTx/>
              <a:buChar char="•"/>
              <a:defRPr/>
            </a:pPr>
            <a:r>
              <a:rPr lang="en-US" sz="2000" i="0" dirty="0">
                <a:solidFill>
                  <a:srgbClr val="FFFFCC"/>
                </a:solidFill>
              </a:rPr>
              <a:t>What </a:t>
            </a:r>
            <a:r>
              <a:rPr lang="en-US" sz="2000" i="0" dirty="0" err="1">
                <a:solidFill>
                  <a:srgbClr val="FFFFCC"/>
                </a:solidFill>
              </a:rPr>
              <a:t>wavenumber</a:t>
            </a:r>
            <a:r>
              <a:rPr lang="en-US" sz="2000" i="0" dirty="0">
                <a:solidFill>
                  <a:srgbClr val="FFFFCC"/>
                </a:solidFill>
              </a:rPr>
              <a:t> angles are “filled” by anisotropic </a:t>
            </a:r>
            <a:r>
              <a:rPr lang="en-US" sz="2000" i="0" dirty="0" err="1">
                <a:solidFill>
                  <a:srgbClr val="FFFFCC"/>
                </a:solidFill>
              </a:rPr>
              <a:t>Alfvén</a:t>
            </a:r>
            <a:r>
              <a:rPr lang="en-US" sz="2000" i="0" dirty="0">
                <a:solidFill>
                  <a:srgbClr val="FFFFCC"/>
                </a:solidFill>
              </a:rPr>
              <a:t>-wave turbulence in the solar wind?   </a:t>
            </a:r>
            <a:r>
              <a:rPr lang="en-US" sz="2000" b="1" i="0" dirty="0">
                <a:solidFill>
                  <a:schemeClr val="bg1">
                    <a:lumMod val="50000"/>
                  </a:schemeClr>
                </a:solidFill>
              </a:rPr>
              <a:t>(gray)</a:t>
            </a:r>
          </a:p>
          <a:p>
            <a:pPr marL="169863" indent="-169863" eaLnBrk="0" hangingPunct="0">
              <a:lnSpc>
                <a:spcPct val="90000"/>
              </a:lnSpc>
              <a:spcBef>
                <a:spcPts val="1100"/>
              </a:spcBef>
              <a:buSzPct val="115000"/>
              <a:buFontTx/>
              <a:buChar char="•"/>
              <a:defRPr/>
            </a:pPr>
            <a:r>
              <a:rPr lang="en-US" sz="2000" i="0" dirty="0">
                <a:solidFill>
                  <a:srgbClr val="FFFFCC"/>
                </a:solidFill>
              </a:rPr>
              <a:t>What is the angle that separates ion/proton heating from electron heating?  </a:t>
            </a:r>
            <a:r>
              <a:rPr lang="en-US" sz="2000" b="1" i="0" dirty="0">
                <a:solidFill>
                  <a:srgbClr val="D546FC"/>
                </a:solidFill>
              </a:rPr>
              <a:t>(purple curve)</a:t>
            </a:r>
          </a:p>
        </p:txBody>
      </p:sp>
      <p:cxnSp>
        <p:nvCxnSpPr>
          <p:cNvPr id="32" name="Straight Arrow Connector 7"/>
          <p:cNvCxnSpPr>
            <a:cxnSpLocks noChangeShapeType="1"/>
          </p:cNvCxnSpPr>
          <p:nvPr/>
        </p:nvCxnSpPr>
        <p:spPr bwMode="auto">
          <a:xfrm>
            <a:off x="6718300" y="1828800"/>
            <a:ext cx="1524000" cy="1588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34" name="TextBox 12"/>
          <p:cNvSpPr txBox="1">
            <a:spLocks noChangeArrowheads="1"/>
          </p:cNvSpPr>
          <p:nvPr/>
        </p:nvSpPr>
        <p:spPr bwMode="auto">
          <a:xfrm>
            <a:off x="6324600" y="762000"/>
            <a:ext cx="91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k</a:t>
            </a:r>
          </a:p>
        </p:txBody>
      </p:sp>
      <p:cxnSp>
        <p:nvCxnSpPr>
          <p:cNvPr id="35" name="Straight Connector 14"/>
          <p:cNvCxnSpPr>
            <a:cxnSpLocks noChangeShapeType="1"/>
          </p:cNvCxnSpPr>
          <p:nvPr/>
        </p:nvCxnSpPr>
        <p:spPr bwMode="auto">
          <a:xfrm rot="5400000">
            <a:off x="6515051" y="1136097"/>
            <a:ext cx="152498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 type="none" w="med" len="lg"/>
          </a:ln>
        </p:spPr>
      </p:cxnSp>
      <p:cxnSp>
        <p:nvCxnSpPr>
          <p:cNvPr id="36" name="Straight Connector 15"/>
          <p:cNvCxnSpPr>
            <a:cxnSpLocks noChangeShapeType="1"/>
          </p:cNvCxnSpPr>
          <p:nvPr/>
        </p:nvCxnSpPr>
        <p:spPr bwMode="auto">
          <a:xfrm rot="5400000">
            <a:off x="6574583" y="1136097"/>
            <a:ext cx="152498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 type="none" w="med" len="lg"/>
          </a:ln>
        </p:spPr>
      </p:cxnSp>
      <p:sp>
        <p:nvSpPr>
          <p:cNvPr id="37" name="TextBox 16"/>
          <p:cNvSpPr txBox="1">
            <a:spLocks noChangeArrowheads="1"/>
          </p:cNvSpPr>
          <p:nvPr/>
        </p:nvSpPr>
        <p:spPr bwMode="auto">
          <a:xfrm>
            <a:off x="8242300" y="1676400"/>
            <a:ext cx="596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k</a:t>
            </a:r>
          </a:p>
        </p:txBody>
      </p:sp>
      <p:cxnSp>
        <p:nvCxnSpPr>
          <p:cNvPr id="38" name="Straight Connector 17"/>
          <p:cNvCxnSpPr>
            <a:cxnSpLocks noChangeShapeType="1"/>
          </p:cNvCxnSpPr>
          <p:nvPr/>
        </p:nvCxnSpPr>
        <p:spPr bwMode="auto">
          <a:xfrm rot="10800000">
            <a:off x="8464550" y="2082800"/>
            <a:ext cx="152400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 type="none" w="med" len="lg"/>
          </a:ln>
        </p:spPr>
      </p:cxnSp>
      <p:cxnSp>
        <p:nvCxnSpPr>
          <p:cNvPr id="39" name="Straight Connector 18"/>
          <p:cNvCxnSpPr>
            <a:cxnSpLocks noChangeShapeType="1"/>
          </p:cNvCxnSpPr>
          <p:nvPr/>
        </p:nvCxnSpPr>
        <p:spPr bwMode="auto">
          <a:xfrm rot="5400000">
            <a:off x="8483600" y="2027238"/>
            <a:ext cx="114300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 type="none" w="med" len="lg"/>
          </a:ln>
        </p:spPr>
      </p:cxnSp>
      <p:sp>
        <p:nvSpPr>
          <p:cNvPr id="40" name="Arc 39"/>
          <p:cNvSpPr/>
          <p:nvPr/>
        </p:nvSpPr>
        <p:spPr bwMode="auto">
          <a:xfrm>
            <a:off x="6019800" y="1219200"/>
            <a:ext cx="1676400" cy="914400"/>
          </a:xfrm>
          <a:prstGeom prst="arc">
            <a:avLst>
              <a:gd name="adj1" fmla="val 16200000"/>
              <a:gd name="adj2" fmla="val 20255549"/>
            </a:avLst>
          </a:prstGeom>
          <a:noFill/>
          <a:ln w="19050" cap="flat" cmpd="sng" algn="ctr">
            <a:solidFill>
              <a:srgbClr val="D546FC"/>
            </a:solidFill>
            <a:prstDash val="solid"/>
            <a:round/>
            <a:headEnd type="none" w="med" len="med"/>
            <a:tailEnd type="arrow" w="med" len="lg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7108033" y="797719"/>
            <a:ext cx="30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>
                <a:solidFill>
                  <a:srgbClr val="D546FC"/>
                </a:solidFill>
              </a:rPr>
              <a:t>θ</a:t>
            </a:r>
            <a:endParaRPr lang="en-US" b="1">
              <a:solidFill>
                <a:srgbClr val="D546FC"/>
              </a:solidFill>
            </a:endParaRPr>
          </a:p>
        </p:txBody>
      </p:sp>
      <p:cxnSp>
        <p:nvCxnSpPr>
          <p:cNvPr id="42" name="Straight Arrow Connector 5"/>
          <p:cNvCxnSpPr>
            <a:cxnSpLocks noChangeShapeType="1"/>
          </p:cNvCxnSpPr>
          <p:nvPr/>
        </p:nvCxnSpPr>
        <p:spPr bwMode="auto">
          <a:xfrm rot="5400000" flipH="1" flipV="1">
            <a:off x="6324600" y="1447800"/>
            <a:ext cx="1068388" cy="1588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arrow" w="med" len="med"/>
          </a:ln>
        </p:spPr>
      </p:cxnSp>
      <p:pic>
        <p:nvPicPr>
          <p:cNvPr id="43" name="Picture 15" descr="theta_compare.jpg"/>
          <p:cNvPicPr>
            <a:picLocks noChangeAspect="1"/>
          </p:cNvPicPr>
          <p:nvPr/>
        </p:nvPicPr>
        <p:blipFill>
          <a:blip r:embed="rId2" cstate="print"/>
          <a:srcRect b="1695"/>
          <a:stretch>
            <a:fillRect/>
          </a:stretch>
        </p:blipFill>
        <p:spPr bwMode="auto">
          <a:xfrm>
            <a:off x="342900" y="2286000"/>
            <a:ext cx="8458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16"/>
          <p:cNvSpPr txBox="1">
            <a:spLocks noChangeArrowheads="1"/>
          </p:cNvSpPr>
          <p:nvPr/>
        </p:nvSpPr>
        <p:spPr bwMode="auto">
          <a:xfrm>
            <a:off x="2819400" y="27432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Goldreich </a:t>
            </a:r>
            <a:r>
              <a:rPr lang="en-US" sz="1800" smtClean="0"/>
              <a:t>&amp; Sridhar </a:t>
            </a:r>
            <a:r>
              <a:rPr lang="en-US" sz="1800"/>
              <a:t>(1995)</a:t>
            </a:r>
          </a:p>
        </p:txBody>
      </p:sp>
      <p:cxnSp>
        <p:nvCxnSpPr>
          <p:cNvPr id="45" name="Straight Arrow Connector 18"/>
          <p:cNvCxnSpPr>
            <a:cxnSpLocks noChangeShapeType="1"/>
          </p:cNvCxnSpPr>
          <p:nvPr/>
        </p:nvCxnSpPr>
        <p:spPr bwMode="auto">
          <a:xfrm flipV="1">
            <a:off x="5715000" y="2540000"/>
            <a:ext cx="800100" cy="31750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46" name="Up Arrow 20"/>
          <p:cNvSpPr>
            <a:spLocks noChangeArrowheads="1"/>
          </p:cNvSpPr>
          <p:nvPr/>
        </p:nvSpPr>
        <p:spPr bwMode="auto">
          <a:xfrm rot="-1828277">
            <a:off x="3995738" y="4037013"/>
            <a:ext cx="457200" cy="358775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9050" algn="ctr">
            <a:noFill/>
            <a:round/>
            <a:headEnd/>
            <a:tailEnd type="arrow" w="med" len="lg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47" name="Up Arrow 21"/>
          <p:cNvSpPr>
            <a:spLocks noChangeArrowheads="1"/>
          </p:cNvSpPr>
          <p:nvPr/>
        </p:nvSpPr>
        <p:spPr bwMode="auto">
          <a:xfrm rot="8931307">
            <a:off x="4748213" y="4075113"/>
            <a:ext cx="457200" cy="35877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9050" algn="ctr">
            <a:noFill/>
            <a:round/>
            <a:headEnd/>
            <a:tailEnd type="arrow" w="med" len="lg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48" name="TextBox 22"/>
          <p:cNvSpPr txBox="1">
            <a:spLocks noChangeArrowheads="1"/>
          </p:cNvSpPr>
          <p:nvPr/>
        </p:nvSpPr>
        <p:spPr bwMode="auto">
          <a:xfrm>
            <a:off x="2819400" y="3581400"/>
            <a:ext cx="152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i="0">
                <a:solidFill>
                  <a:srgbClr val="0000CC"/>
                </a:solidFill>
              </a:rPr>
              <a:t>electron heating</a:t>
            </a:r>
          </a:p>
        </p:txBody>
      </p:sp>
      <p:sp>
        <p:nvSpPr>
          <p:cNvPr id="49" name="TextBox 23"/>
          <p:cNvSpPr txBox="1">
            <a:spLocks noChangeArrowheads="1"/>
          </p:cNvSpPr>
          <p:nvPr/>
        </p:nvSpPr>
        <p:spPr bwMode="auto">
          <a:xfrm>
            <a:off x="5105400" y="4114800"/>
            <a:ext cx="1600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i="0">
                <a:solidFill>
                  <a:srgbClr val="FF0000"/>
                </a:solidFill>
              </a:rPr>
              <a:t>proton &amp; ion heating</a:t>
            </a:r>
          </a:p>
        </p:txBody>
      </p:sp>
    </p:spTree>
    <p:extLst>
      <p:ext uri="{BB962C8B-B14F-4D97-AF65-F5344CB8AC3E}">
        <p14:creationId xmlns:p14="http://schemas.microsoft.com/office/powerpoint/2010/main" val="272200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</a:rPr>
              <a:t>Apply linear damping to anisotropic spectrum</a:t>
            </a:r>
            <a:endParaRPr lang="en-US" sz="3200" b="1" baseline="30000" dirty="0">
              <a:solidFill>
                <a:schemeClr val="bg1"/>
              </a:solidFill>
            </a:endParaRP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101600" y="838200"/>
            <a:ext cx="891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 eaLnBrk="0" hangingPunct="0">
              <a:lnSpc>
                <a:spcPct val="90000"/>
              </a:lnSpc>
              <a:spcBef>
                <a:spcPts val="1000"/>
              </a:spcBef>
              <a:buSzPct val="115000"/>
              <a:buFontTx/>
              <a:buChar char="•"/>
            </a:pPr>
            <a:r>
              <a:rPr lang="en-US" sz="2000" i="0" smtClean="0">
                <a:solidFill>
                  <a:srgbClr val="FFFFCC"/>
                </a:solidFill>
                <a:latin typeface="+mj-lt"/>
              </a:rPr>
              <a:t>Howes (2010) and Cranmer </a:t>
            </a:r>
            <a:r>
              <a:rPr lang="en-US" sz="2000" i="0" dirty="0" smtClean="0">
                <a:solidFill>
                  <a:srgbClr val="FFFFCC"/>
                </a:solidFill>
                <a:latin typeface="+mj-lt"/>
              </a:rPr>
              <a:t>&amp; van Ballegooijen (2012) computed heating rates for protons &amp; </a:t>
            </a:r>
            <a:r>
              <a:rPr lang="en-US" sz="2000" i="0" smtClean="0">
                <a:solidFill>
                  <a:srgbClr val="FFFFCC"/>
                </a:solidFill>
                <a:latin typeface="+mj-lt"/>
              </a:rPr>
              <a:t>electrons assuming just the “expected” anisotropic spectrum.</a:t>
            </a:r>
            <a:endParaRPr lang="en-US" sz="2000" b="1" i="0" dirty="0">
              <a:solidFill>
                <a:srgbClr val="FFFFCC"/>
              </a:solidFill>
              <a:latin typeface="+mj-lt"/>
            </a:endParaRPr>
          </a:p>
        </p:txBody>
      </p:sp>
      <p:pic>
        <p:nvPicPr>
          <p:cNvPr id="5" name="Picture 4" descr="QpQe_agu_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58291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H="1" flipV="1">
            <a:off x="7010400" y="2741832"/>
            <a:ext cx="0" cy="55794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848484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5924836" y="3299780"/>
            <a:ext cx="222856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smtClean="0">
                <a:solidFill>
                  <a:srgbClr val="737373"/>
                </a:solidFill>
                <a:latin typeface="+mj-lt"/>
              </a:rPr>
              <a:t>Helios </a:t>
            </a:r>
            <a:r>
              <a:rPr lang="en-US" sz="1800" b="1" i="1" smtClean="0">
                <a:solidFill>
                  <a:srgbClr val="737373"/>
                </a:solidFill>
                <a:latin typeface="+mj-lt"/>
              </a:rPr>
              <a:t>&amp; Ulysses</a:t>
            </a:r>
          </a:p>
          <a:p>
            <a:pPr algn="ctr"/>
            <a:r>
              <a:rPr lang="en-US" sz="1600" i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(Cranmer et al. 2009)</a:t>
            </a:r>
            <a:endParaRPr lang="en-US" sz="1600" i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5715000" y="4800600"/>
            <a:ext cx="914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905000"/>
            <a:ext cx="3276102" cy="1752600"/>
          </a:xfrm>
          <a:prstGeom prst="rect">
            <a:avLst/>
          </a:prstGeom>
        </p:spPr>
      </p:pic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600200" y="3773269"/>
            <a:ext cx="3029236" cy="925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2000"/>
              </a:lnSpc>
              <a:spcBef>
                <a:spcPts val="1200"/>
              </a:spcBef>
              <a:buSzPct val="115000"/>
            </a:pPr>
            <a:r>
              <a:rPr lang="en-US" sz="1600" i="0" smtClean="0">
                <a:latin typeface="+mj-lt"/>
              </a:rPr>
              <a:t>→  (</a:t>
            </a:r>
            <a:r>
              <a:rPr lang="el-GR" sz="1600" i="0" smtClean="0">
                <a:latin typeface="+mj-lt"/>
              </a:rPr>
              <a:t>ω</a:t>
            </a:r>
            <a:r>
              <a:rPr lang="en-US" sz="1600" i="0" baseline="-25000" smtClean="0">
                <a:latin typeface="+mj-lt"/>
              </a:rPr>
              <a:t>r</a:t>
            </a:r>
            <a:r>
              <a:rPr lang="en-US" sz="1600" i="0" smtClean="0">
                <a:latin typeface="+mj-lt"/>
              </a:rPr>
              <a:t> + i</a:t>
            </a:r>
            <a:r>
              <a:rPr lang="el-GR" sz="1600" i="0" smtClean="0">
                <a:latin typeface="+mj-lt"/>
              </a:rPr>
              <a:t>γ</a:t>
            </a:r>
            <a:r>
              <a:rPr lang="en-US" sz="1600" i="0" smtClean="0">
                <a:latin typeface="+mj-lt"/>
              </a:rPr>
              <a:t>)  for each </a:t>
            </a:r>
            <a:r>
              <a:rPr lang="en-US" sz="1600" b="1" smtClean="0">
                <a:latin typeface="+mj-lt"/>
              </a:rPr>
              <a:t>k</a:t>
            </a:r>
          </a:p>
          <a:p>
            <a:pPr marL="284163" indent="-284163">
              <a:lnSpc>
                <a:spcPct val="92000"/>
              </a:lnSpc>
              <a:spcBef>
                <a:spcPts val="1200"/>
              </a:spcBef>
              <a:buSzPct val="115000"/>
            </a:pPr>
            <a:r>
              <a:rPr lang="en-US" sz="1600" i="0" smtClean="0"/>
              <a:t>→  convolve </a:t>
            </a:r>
            <a:r>
              <a:rPr lang="el-GR" sz="1600" i="0" smtClean="0"/>
              <a:t>γ</a:t>
            </a:r>
            <a:r>
              <a:rPr lang="en-US" sz="1600" i="0" smtClean="0"/>
              <a:t> with wave power spectrum to get heating rates</a:t>
            </a:r>
            <a:endParaRPr lang="en-US" sz="1600" b="1" smtClean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9302" y="4338935"/>
            <a:ext cx="1828800" cy="923330"/>
          </a:xfrm>
          <a:prstGeom prst="rect">
            <a:avLst/>
          </a:prstGeom>
          <a:solidFill>
            <a:srgbClr val="FFC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i="0" smtClean="0"/>
              <a:t>What’s “needed” in the corona?</a:t>
            </a:r>
          </a:p>
          <a:p>
            <a:pPr algn="ctr"/>
            <a:r>
              <a:rPr lang="en-US" sz="1800" smtClean="0"/>
              <a:t>Q</a:t>
            </a:r>
            <a:r>
              <a:rPr lang="en-US" sz="2000" i="0" baseline="-25000" smtClean="0"/>
              <a:t>p</a:t>
            </a:r>
            <a:r>
              <a:rPr lang="en-US" sz="1800" i="0" smtClean="0"/>
              <a:t> ≈ </a:t>
            </a:r>
            <a:r>
              <a:rPr lang="en-US" sz="1800" smtClean="0"/>
              <a:t>Q</a:t>
            </a:r>
            <a:r>
              <a:rPr lang="en-US" sz="2000" i="0" baseline="-25000" smtClean="0"/>
              <a:t>e</a:t>
            </a:r>
            <a:endParaRPr lang="en-US" sz="2000" i="0" baseline="-25000"/>
          </a:p>
        </p:txBody>
      </p:sp>
    </p:spTree>
    <p:extLst>
      <p:ext uri="{BB962C8B-B14F-4D97-AF65-F5344CB8AC3E}">
        <p14:creationId xmlns:p14="http://schemas.microsoft.com/office/powerpoint/2010/main" val="101586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druck_nice_background.jpg"/>
          <p:cNvPicPr>
            <a:picLocks/>
          </p:cNvPicPr>
          <p:nvPr/>
        </p:nvPicPr>
        <p:blipFill>
          <a:blip r:embed="rId2" cstate="print"/>
          <a:srcRect t="1696"/>
          <a:stretch>
            <a:fillRect/>
          </a:stretch>
        </p:blipFill>
        <p:spPr>
          <a:xfrm>
            <a:off x="0" y="-36051"/>
            <a:ext cx="9144000" cy="6741651"/>
          </a:xfrm>
          <a:prstGeom prst="rect">
            <a:avLst/>
          </a:prstGeom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81000"/>
            <a:ext cx="9144000" cy="1905000"/>
          </a:xfrm>
          <a:noFill/>
        </p:spPr>
        <p:txBody>
          <a:bodyPr anchor="t"/>
          <a:lstStyle/>
          <a:p>
            <a:pPr>
              <a:lnSpc>
                <a:spcPct val="90000"/>
              </a:lnSpc>
            </a:pPr>
            <a:r>
              <a:rPr lang="en-US" sz="4000" smtClean="0">
                <a:solidFill>
                  <a:schemeClr val="bg1"/>
                </a:solidFill>
                <a:latin typeface="Arial" charset="0"/>
                <a:cs typeface="Arial" charset="0"/>
              </a:rPr>
              <a:t>Solar Wind Turbulent Dissipation:</a:t>
            </a:r>
            <a:br>
              <a:rPr lang="en-US" sz="400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sz="4000" smtClean="0">
                <a:solidFill>
                  <a:schemeClr val="bg1"/>
                </a:solidFill>
                <a:latin typeface="Arial" charset="0"/>
                <a:cs typeface="Arial" charset="0"/>
              </a:rPr>
              <a:t>A Collisionless Zoo</a:t>
            </a:r>
            <a:endParaRPr lang="en-US" sz="28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800100" y="4945062"/>
            <a:ext cx="75438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5000"/>
              </a:lnSpc>
              <a:spcBef>
                <a:spcPts val="0"/>
              </a:spcBef>
            </a:pPr>
            <a:r>
              <a:rPr lang="en-US" sz="2000" b="1" i="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Steven R. </a:t>
            </a:r>
            <a:r>
              <a:rPr lang="en-US" sz="2000" b="1" i="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Cranmer</a:t>
            </a:r>
            <a:endParaRPr lang="en-US" sz="2000" b="1" i="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5000"/>
              </a:lnSpc>
              <a:spcBef>
                <a:spcPts val="0"/>
              </a:spcBef>
            </a:pPr>
            <a:r>
              <a:rPr lang="en-US" sz="180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University of Colorado Boulder, LASP</a:t>
            </a:r>
            <a:endParaRPr lang="en-US" sz="18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57225" y="5715000"/>
            <a:ext cx="78295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15000"/>
              </a:lnSpc>
            </a:pPr>
            <a:r>
              <a:rPr lang="en-US" sz="1600" b="1" i="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A. van </a:t>
            </a:r>
            <a:r>
              <a:rPr lang="en-US" sz="1600" b="1" i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Ballegooijen</a:t>
            </a:r>
            <a:r>
              <a:rPr lang="en-US" sz="1600" b="1" i="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, L. Woolsey, J. Kohl</a:t>
            </a:r>
            <a:r>
              <a:rPr lang="en-US" sz="1600" b="1" i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, B. Chandran, J. Kasper, G. Field</a:t>
            </a:r>
            <a:endParaRPr lang="en-US" sz="1600" b="1" i="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8" y="4979894"/>
            <a:ext cx="864855" cy="8467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7E807D"/>
              </a:clrFrom>
              <a:clrTo>
                <a:srgbClr val="7E807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170" y="4998565"/>
            <a:ext cx="694144" cy="8195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" y="1613255"/>
            <a:ext cx="3850102" cy="1809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3000"/>
              </a:lnSpc>
            </a:pPr>
            <a:r>
              <a:rPr lang="en-US" sz="40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~Collisionless</a:t>
            </a:r>
            <a:endParaRPr lang="en-US" sz="4000" b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3000"/>
              </a:lnSpc>
            </a:pPr>
            <a:r>
              <a:rPr lang="en-US" sz="40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Space</a:t>
            </a:r>
            <a:endParaRPr lang="en-US" sz="4000" b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3000"/>
              </a:lnSpc>
            </a:pPr>
            <a:r>
              <a:rPr lang="en-US" sz="40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Plasma</a:t>
            </a:r>
            <a:endParaRPr lang="en-US" sz="40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54367" y="698014"/>
            <a:ext cx="2895600" cy="0"/>
          </a:xfrm>
          <a:prstGeom prst="line">
            <a:avLst/>
          </a:prstGeom>
          <a:solidFill>
            <a:schemeClr val="accent1"/>
          </a:solidFill>
          <a:ln w="95250" cap="flat" cmpd="sng" algn="ctr">
            <a:solidFill>
              <a:srgbClr val="FFFF00">
                <a:alpha val="81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8612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</a:rPr>
              <a:t>What to do for the corona?</a:t>
            </a:r>
            <a:endParaRPr lang="en-US" sz="3200" b="1" baseline="30000" dirty="0">
              <a:solidFill>
                <a:schemeClr val="bg1"/>
              </a:solidFill>
            </a:endParaRP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609600" y="1066800"/>
            <a:ext cx="7543800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2000"/>
              </a:lnSpc>
              <a:spcBef>
                <a:spcPts val="1200"/>
              </a:spcBef>
              <a:buSzPct val="115000"/>
            </a:pPr>
            <a:r>
              <a:rPr lang="en-US" sz="2000" i="0" smtClean="0">
                <a:solidFill>
                  <a:srgbClr val="FFFFCC"/>
                </a:solidFill>
                <a:latin typeface="+mj-lt"/>
              </a:rPr>
              <a:t>Two practical options:</a:t>
            </a:r>
          </a:p>
          <a:p>
            <a:pPr eaLnBrk="0" hangingPunct="0">
              <a:lnSpc>
                <a:spcPct val="92000"/>
              </a:lnSpc>
              <a:spcBef>
                <a:spcPts val="1200"/>
              </a:spcBef>
              <a:buSzPct val="115000"/>
            </a:pPr>
            <a:endParaRPr lang="en-US" sz="2000" i="0" smtClean="0">
              <a:solidFill>
                <a:srgbClr val="FFFFCC"/>
              </a:solidFill>
              <a:latin typeface="+mj-lt"/>
            </a:endParaRPr>
          </a:p>
          <a:p>
            <a:pPr marL="284163" indent="-284163" eaLnBrk="0" hangingPunct="0">
              <a:lnSpc>
                <a:spcPct val="92000"/>
              </a:lnSpc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sz="2000" i="0" smtClean="0">
                <a:solidFill>
                  <a:srgbClr val="FFFFCC"/>
                </a:solidFill>
                <a:latin typeface="+mj-lt"/>
              </a:rPr>
              <a:t>Rescue </a:t>
            </a:r>
            <a:r>
              <a:rPr lang="en-US" sz="2000" b="1" i="0" smtClean="0">
                <a:solidFill>
                  <a:srgbClr val="FF7C80"/>
                </a:solidFill>
                <a:latin typeface="+mj-lt"/>
              </a:rPr>
              <a:t>ion cyclotron resonance!  </a:t>
            </a:r>
            <a:r>
              <a:rPr lang="en-US" sz="2000" i="0" smtClean="0">
                <a:solidFill>
                  <a:srgbClr val="FFFFCC"/>
                </a:solidFill>
                <a:latin typeface="+mj-lt"/>
              </a:rPr>
              <a:t>i.e., figure out what </a:t>
            </a:r>
            <a:r>
              <a:rPr lang="en-US" sz="2000" i="0" u="sng" smtClean="0">
                <a:solidFill>
                  <a:srgbClr val="FFFFCC"/>
                </a:solidFill>
                <a:latin typeface="+mj-lt"/>
              </a:rPr>
              <a:t>else</a:t>
            </a:r>
            <a:r>
              <a:rPr lang="en-US" sz="2000" i="0" smtClean="0">
                <a:solidFill>
                  <a:srgbClr val="FFFFCC"/>
                </a:solidFill>
                <a:latin typeface="+mj-lt"/>
              </a:rPr>
              <a:t> might “populate” the high-frequency part of the spectrum.</a:t>
            </a:r>
          </a:p>
          <a:p>
            <a:pPr marL="284163" indent="-284163" eaLnBrk="0" hangingPunct="0">
              <a:lnSpc>
                <a:spcPct val="92000"/>
              </a:lnSpc>
              <a:spcBef>
                <a:spcPts val="1200"/>
              </a:spcBef>
              <a:buSzPct val="100000"/>
              <a:buFont typeface="+mj-lt"/>
              <a:buAutoNum type="arabicPeriod"/>
            </a:pPr>
            <a:endParaRPr lang="en-US" sz="2000" i="0">
              <a:solidFill>
                <a:srgbClr val="FFFFCC"/>
              </a:solidFill>
              <a:latin typeface="+mj-lt"/>
            </a:endParaRPr>
          </a:p>
          <a:p>
            <a:pPr marL="284163" indent="-284163" eaLnBrk="0" hangingPunct="0">
              <a:lnSpc>
                <a:spcPct val="92000"/>
              </a:lnSpc>
              <a:spcBef>
                <a:spcPts val="1200"/>
              </a:spcBef>
              <a:buSzPct val="100000"/>
              <a:buFont typeface="+mj-lt"/>
              <a:buAutoNum type="arabicPeriod"/>
            </a:pPr>
            <a:endParaRPr lang="en-US" sz="2000" i="0" smtClean="0">
              <a:solidFill>
                <a:srgbClr val="FFFFCC"/>
              </a:solidFill>
              <a:latin typeface="+mj-lt"/>
            </a:endParaRPr>
          </a:p>
          <a:p>
            <a:pPr marL="284163" indent="-284163" eaLnBrk="0" hangingPunct="0">
              <a:lnSpc>
                <a:spcPct val="92000"/>
              </a:lnSpc>
              <a:spcBef>
                <a:spcPts val="1200"/>
              </a:spcBef>
              <a:buSzPct val="100000"/>
              <a:buFont typeface="+mj-lt"/>
              <a:buAutoNum type="arabicPeriod"/>
            </a:pPr>
            <a:endParaRPr lang="en-US" sz="2000" i="0" smtClean="0">
              <a:solidFill>
                <a:srgbClr val="FFFFCC"/>
              </a:solidFill>
              <a:latin typeface="+mj-lt"/>
            </a:endParaRPr>
          </a:p>
          <a:p>
            <a:pPr marL="284163" indent="-284163" eaLnBrk="0" hangingPunct="0">
              <a:lnSpc>
                <a:spcPct val="92000"/>
              </a:lnSpc>
              <a:spcBef>
                <a:spcPts val="1200"/>
              </a:spcBef>
              <a:buSzPct val="100000"/>
              <a:buFont typeface="+mj-lt"/>
              <a:buAutoNum type="arabicPeriod"/>
            </a:pPr>
            <a:endParaRPr lang="en-US" sz="2000" i="0">
              <a:solidFill>
                <a:srgbClr val="FFFFCC"/>
              </a:solidFill>
              <a:latin typeface="+mj-lt"/>
            </a:endParaRPr>
          </a:p>
          <a:p>
            <a:pPr marL="284163" indent="-284163" eaLnBrk="0" hangingPunct="0">
              <a:lnSpc>
                <a:spcPct val="92000"/>
              </a:lnSpc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sz="2000" i="0" smtClean="0">
                <a:solidFill>
                  <a:srgbClr val="FFFFCC"/>
                </a:solidFill>
                <a:latin typeface="+mj-lt"/>
              </a:rPr>
              <a:t>Figure out whether there may be some conditions under which the </a:t>
            </a:r>
            <a:r>
              <a:rPr lang="en-US" sz="2000" b="1" i="0" smtClean="0">
                <a:solidFill>
                  <a:srgbClr val="50C1FA"/>
                </a:solidFill>
                <a:latin typeface="+mj-lt"/>
              </a:rPr>
              <a:t>low-frequency KAWs </a:t>
            </a:r>
            <a:r>
              <a:rPr lang="en-US" sz="2000" i="0" smtClean="0">
                <a:solidFill>
                  <a:srgbClr val="FFFFCC"/>
                </a:solidFill>
                <a:latin typeface="+mj-lt"/>
              </a:rPr>
              <a:t>might end up heating protons &amp; heavy ions?</a:t>
            </a:r>
            <a:endParaRPr lang="en-US" sz="2000" i="0" dirty="0">
              <a:solidFill>
                <a:srgbClr val="50C1FA"/>
              </a:solidFill>
              <a:latin typeface="+mj-lt"/>
            </a:endParaRP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1981200" y="2743200"/>
            <a:ext cx="640080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>
              <a:lnSpc>
                <a:spcPct val="95000"/>
              </a:lnSpc>
              <a:spcBef>
                <a:spcPts val="1200"/>
              </a:spcBef>
              <a:buSzPct val="115000"/>
              <a:buFont typeface="Arial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  <a:latin typeface="+mj-lt"/>
              </a:rPr>
              <a:t>There are several </a:t>
            </a:r>
            <a:r>
              <a:rPr lang="en-US" sz="2000" smtClean="0">
                <a:solidFill>
                  <a:srgbClr val="FFFFCC"/>
                </a:solidFill>
                <a:latin typeface="+mj-lt"/>
              </a:rPr>
              <a:t>in situ </a:t>
            </a:r>
            <a:r>
              <a:rPr lang="en-US" sz="2000" i="0" smtClean="0">
                <a:solidFill>
                  <a:srgbClr val="FFFFCC"/>
                </a:solidFill>
                <a:latin typeface="+mj-lt"/>
              </a:rPr>
              <a:t>lines of </a:t>
            </a:r>
            <a:r>
              <a:rPr lang="en-US" sz="2000" i="0" dirty="0" smtClean="0">
                <a:solidFill>
                  <a:srgbClr val="FFFFCC"/>
                </a:solidFill>
                <a:latin typeface="+mj-lt"/>
              </a:rPr>
              <a:t>evidence in favor of </a:t>
            </a:r>
            <a:r>
              <a:rPr lang="en-US" sz="2000" b="1" dirty="0" smtClean="0">
                <a:solidFill>
                  <a:srgbClr val="FFFFCC"/>
                </a:solidFill>
                <a:latin typeface="+mj-lt"/>
              </a:rPr>
              <a:t>some</a:t>
            </a:r>
            <a:r>
              <a:rPr lang="en-US" sz="2000" i="0" dirty="0" smtClean="0">
                <a:solidFill>
                  <a:srgbClr val="FFFFCC"/>
                </a:solidFill>
                <a:latin typeface="+mj-lt"/>
              </a:rPr>
              <a:t> waves with high </a:t>
            </a:r>
            <a:r>
              <a:rPr lang="en-US" sz="2000" smtClean="0">
                <a:solidFill>
                  <a:srgbClr val="FFFFCC"/>
                </a:solidFill>
              </a:rPr>
              <a:t>k</a:t>
            </a:r>
            <a:r>
              <a:rPr lang="en-US" sz="2000" i="0" baseline="-40000" smtClean="0">
                <a:solidFill>
                  <a:srgbClr val="FFFFCC"/>
                </a:solidFill>
              </a:rPr>
              <a:t>║</a:t>
            </a:r>
            <a:r>
              <a:rPr lang="en-US" sz="2000" i="0" smtClean="0">
                <a:solidFill>
                  <a:srgbClr val="FFFFCC"/>
                </a:solidFill>
              </a:rPr>
              <a:t>   (</a:t>
            </a:r>
            <a:r>
              <a:rPr lang="en-US" sz="2000" i="0" dirty="0" smtClean="0">
                <a:solidFill>
                  <a:srgbClr val="FFFFCC"/>
                </a:solidFill>
              </a:rPr>
              <a:t>e.g., MacBride et al. 2008; Jian et al. 2009, 2010; Smith et al. 2012)</a:t>
            </a:r>
            <a:endParaRPr lang="en-US" sz="2000" i="0" baseline="-40000" dirty="0" smtClean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84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2"/>
          <p:cNvSpPr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200" b="1">
                <a:solidFill>
                  <a:schemeClr val="bg1"/>
                </a:solidFill>
                <a:latin typeface="+mj-lt"/>
              </a:rPr>
              <a:t>K</a:t>
            </a:r>
            <a:r>
              <a:rPr lang="en-US" sz="3200" b="1" i="1" smtClean="0">
                <a:solidFill>
                  <a:schemeClr val="bg1"/>
                </a:solidFill>
                <a:latin typeface="+mj-lt"/>
              </a:rPr>
              <a:t>inetic Alfvén waves:  </a:t>
            </a:r>
            <a:r>
              <a:rPr lang="en-US" sz="3200" b="1" i="0" smtClean="0">
                <a:solidFill>
                  <a:schemeClr val="bg1"/>
                </a:solidFill>
                <a:latin typeface="+mj-lt"/>
              </a:rPr>
              <a:t>4</a:t>
            </a:r>
            <a:r>
              <a:rPr lang="en-US" sz="3200" b="1" i="1" smtClean="0">
                <a:solidFill>
                  <a:schemeClr val="bg1"/>
                </a:solidFill>
                <a:latin typeface="+mj-lt"/>
              </a:rPr>
              <a:t> ideas</a:t>
            </a:r>
            <a:endParaRPr lang="en-US" sz="32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152400" y="893191"/>
            <a:ext cx="8229600" cy="37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2000"/>
              </a:lnSpc>
              <a:spcBef>
                <a:spcPts val="0"/>
              </a:spcBef>
              <a:buSzPct val="115000"/>
            </a:pPr>
            <a:r>
              <a:rPr lang="en-US" sz="2000" b="1" i="0" u="sng" dirty="0" smtClean="0">
                <a:solidFill>
                  <a:srgbClr val="50C1FA"/>
                </a:solidFill>
                <a:latin typeface="+mj-lt"/>
              </a:rPr>
              <a:t>Nonlinear</a:t>
            </a:r>
            <a:r>
              <a:rPr lang="en-US" sz="2000" b="1" i="0" dirty="0" smtClean="0">
                <a:solidFill>
                  <a:srgbClr val="50C1FA"/>
                </a:solidFill>
                <a:latin typeface="+mj-lt"/>
              </a:rPr>
              <a:t> </a:t>
            </a:r>
            <a:r>
              <a:rPr lang="en-US" sz="2000" b="1" i="0" smtClean="0">
                <a:solidFill>
                  <a:srgbClr val="50C1FA"/>
                </a:solidFill>
                <a:latin typeface="+mj-lt"/>
              </a:rPr>
              <a:t>structures arise in low-frequency</a:t>
            </a:r>
            <a:r>
              <a:rPr lang="en-US" sz="2000" b="1" i="0" dirty="0" smtClean="0">
                <a:solidFill>
                  <a:srgbClr val="50C1FA"/>
                </a:solidFill>
                <a:latin typeface="+mj-lt"/>
              </a:rPr>
              <a:t>, high-</a:t>
            </a:r>
            <a:r>
              <a:rPr lang="en-US" sz="2000" b="1" dirty="0" smtClean="0">
                <a:solidFill>
                  <a:srgbClr val="50C1FA"/>
                </a:solidFill>
                <a:latin typeface="+mj-lt"/>
              </a:rPr>
              <a:t>k</a:t>
            </a:r>
            <a:r>
              <a:rPr lang="en-US" sz="2000" b="1" i="0" baseline="-40000" smtClean="0">
                <a:solidFill>
                  <a:srgbClr val="50C1FA"/>
                </a:solidFill>
                <a:latin typeface="Times New Roman"/>
                <a:cs typeface="Times New Roman"/>
              </a:rPr>
              <a:t>┴</a:t>
            </a:r>
            <a:r>
              <a:rPr lang="en-US" sz="2000" b="1" i="0" baseline="-40000" smtClean="0">
                <a:solidFill>
                  <a:srgbClr val="50C1FA"/>
                </a:solidFill>
                <a:latin typeface="+mj-lt"/>
              </a:rPr>
              <a:t> </a:t>
            </a:r>
            <a:r>
              <a:rPr lang="en-US" sz="2000" b="1" i="0" smtClean="0">
                <a:solidFill>
                  <a:srgbClr val="50C1FA"/>
                </a:solidFill>
                <a:latin typeface="+mj-lt"/>
              </a:rPr>
              <a:t> turbulence:</a:t>
            </a:r>
            <a:endParaRPr lang="en-US" sz="2000" b="1" i="0" dirty="0">
              <a:solidFill>
                <a:srgbClr val="50C1FA"/>
              </a:solidFill>
              <a:latin typeface="+mj-lt"/>
            </a:endParaRPr>
          </a:p>
        </p:txBody>
      </p: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153880" y="1459837"/>
            <a:ext cx="5561120" cy="425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4163" indent="-284163" eaLnBrk="0" hangingPunct="0">
              <a:lnSpc>
                <a:spcPct val="92000"/>
              </a:lnSpc>
              <a:spcBef>
                <a:spcPts val="3000"/>
              </a:spcBef>
              <a:buSzPct val="100000"/>
              <a:buFont typeface="+mj-lt"/>
              <a:buAutoNum type="arabicPeriod"/>
            </a:pPr>
            <a:r>
              <a:rPr lang="en-US" sz="2000" i="0" dirty="0" smtClean="0">
                <a:solidFill>
                  <a:srgbClr val="FFFFCC"/>
                </a:solidFill>
                <a:latin typeface="+mj-lt"/>
              </a:rPr>
              <a:t>If the velocity perturbation amplitudes are large enough</a:t>
            </a:r>
            <a:r>
              <a:rPr lang="en-US" sz="2000" i="0" smtClean="0">
                <a:solidFill>
                  <a:srgbClr val="FFFFCC"/>
                </a:solidFill>
                <a:latin typeface="+mj-lt"/>
              </a:rPr>
              <a:t>, </a:t>
            </a:r>
            <a:r>
              <a:rPr lang="en-US" sz="2000" i="0" smtClean="0">
                <a:solidFill>
                  <a:srgbClr val="FFFFCC"/>
                </a:solidFill>
                <a:latin typeface="+mj-lt"/>
              </a:rPr>
              <a:t>ions </a:t>
            </a:r>
            <a:r>
              <a:rPr lang="en-US" sz="2000" i="0" dirty="0" smtClean="0">
                <a:solidFill>
                  <a:srgbClr val="FFFFCC"/>
                </a:solidFill>
                <a:latin typeface="+mj-lt"/>
              </a:rPr>
              <a:t>undergo nonlinear </a:t>
            </a:r>
            <a:r>
              <a:rPr lang="en-US" sz="2000" b="1" i="0" smtClean="0">
                <a:solidFill>
                  <a:srgbClr val="FFFFCC"/>
                </a:solidFill>
                <a:latin typeface="+mj-lt"/>
              </a:rPr>
              <a:t>stochastic </a:t>
            </a:r>
            <a:r>
              <a:rPr lang="en-US" sz="2000" b="1" i="0" smtClean="0">
                <a:solidFill>
                  <a:srgbClr val="FFFFCC"/>
                </a:solidFill>
                <a:latin typeface="+mj-lt"/>
              </a:rPr>
              <a:t>motions </a:t>
            </a:r>
            <a:r>
              <a:rPr lang="en-US" sz="2000" i="0" smtClean="0">
                <a:solidFill>
                  <a:srgbClr val="FFFFCC"/>
                </a:solidFill>
                <a:latin typeface="+mj-lt"/>
              </a:rPr>
              <a:t>(i.e., magnetic moment non-conservation within individual gyro-orbits!) </a:t>
            </a:r>
            <a:r>
              <a:rPr lang="en-US" sz="2000" i="0" dirty="0" smtClean="0">
                <a:solidFill>
                  <a:srgbClr val="FFFFCC"/>
                </a:solidFill>
                <a:latin typeface="+mj-lt"/>
              </a:rPr>
              <a:t>and can be heated </a:t>
            </a:r>
            <a:r>
              <a:rPr lang="en-US" sz="2000" i="0" smtClean="0">
                <a:solidFill>
                  <a:srgbClr val="FFFFCC"/>
                </a:solidFill>
                <a:latin typeface="+mj-lt"/>
              </a:rPr>
              <a:t>strongly</a:t>
            </a:r>
            <a:r>
              <a:rPr lang="en-US" sz="2000" i="0" smtClean="0">
                <a:solidFill>
                  <a:srgbClr val="FFFFCC"/>
                </a:solidFill>
                <a:latin typeface="+mj-lt"/>
              </a:rPr>
              <a:t>.</a:t>
            </a:r>
            <a:endParaRPr lang="en-US" sz="2000" i="0" dirty="0" smtClean="0">
              <a:solidFill>
                <a:srgbClr val="FFFFCC"/>
              </a:solidFill>
              <a:latin typeface="+mj-lt"/>
            </a:endParaRPr>
          </a:p>
          <a:p>
            <a:pPr marL="284163" indent="-284163" eaLnBrk="0" hangingPunct="0">
              <a:lnSpc>
                <a:spcPct val="92000"/>
              </a:lnSpc>
              <a:spcBef>
                <a:spcPts val="3000"/>
              </a:spcBef>
              <a:buSzPct val="100000"/>
              <a:buFont typeface="+mj-lt"/>
              <a:buAutoNum type="arabicPeriod"/>
            </a:pPr>
            <a:r>
              <a:rPr lang="en-US" sz="2000" i="0" dirty="0" smtClean="0">
                <a:solidFill>
                  <a:srgbClr val="FFFFCC"/>
                </a:solidFill>
                <a:latin typeface="+mj-lt"/>
              </a:rPr>
              <a:t>KAW turbulence isn’t just made of incoherent wave packets, but is organized into small dissipative </a:t>
            </a:r>
            <a:r>
              <a:rPr lang="en-US" sz="2000" b="1" i="0" dirty="0" smtClean="0">
                <a:solidFill>
                  <a:srgbClr val="FFFFCC"/>
                </a:solidFill>
                <a:latin typeface="+mj-lt"/>
              </a:rPr>
              <a:t>current sheets.</a:t>
            </a:r>
            <a:r>
              <a:rPr lang="en-US" sz="2000" i="0" dirty="0" smtClean="0">
                <a:solidFill>
                  <a:srgbClr val="FFFFCC"/>
                </a:solidFill>
                <a:latin typeface="+mj-lt"/>
              </a:rPr>
              <a:t>  (Test </a:t>
            </a:r>
            <a:r>
              <a:rPr lang="en-US" sz="2000" i="0" smtClean="0">
                <a:solidFill>
                  <a:srgbClr val="FFFFCC"/>
                </a:solidFill>
                <a:latin typeface="+mj-lt"/>
              </a:rPr>
              <a:t>particle </a:t>
            </a:r>
            <a:r>
              <a:rPr lang="en-US" sz="2000" i="0" smtClean="0">
                <a:solidFill>
                  <a:srgbClr val="FFFFCC"/>
                </a:solidFill>
                <a:latin typeface="+mj-lt"/>
              </a:rPr>
              <a:t>simulations show some extra ion </a:t>
            </a:r>
            <a:r>
              <a:rPr lang="en-US" sz="2000" i="0" smtClean="0">
                <a:solidFill>
                  <a:srgbClr val="FFFFCC"/>
                </a:solidFill>
                <a:latin typeface="+mj-lt"/>
              </a:rPr>
              <a:t>heating</a:t>
            </a:r>
            <a:r>
              <a:rPr lang="en-US" sz="2000" i="0" smtClean="0">
                <a:solidFill>
                  <a:srgbClr val="FFFFCC"/>
                </a:solidFill>
                <a:latin typeface="+mj-lt"/>
              </a:rPr>
              <a:t>.)</a:t>
            </a:r>
            <a:endParaRPr lang="en-US" sz="2000" i="0" dirty="0" smtClean="0">
              <a:solidFill>
                <a:srgbClr val="FFFFCC"/>
              </a:solidFill>
              <a:latin typeface="+mj-lt"/>
            </a:endParaRPr>
          </a:p>
          <a:p>
            <a:pPr marL="284163" indent="-284163">
              <a:lnSpc>
                <a:spcPct val="92000"/>
              </a:lnSpc>
              <a:spcBef>
                <a:spcPts val="3000"/>
              </a:spcBef>
              <a:buSzPct val="100000"/>
              <a:buFont typeface="+mj-lt"/>
              <a:buAutoNum type="arabicPeriod"/>
            </a:pPr>
            <a:r>
              <a:rPr lang="en-US" sz="2000" i="0" dirty="0" smtClean="0">
                <a:solidFill>
                  <a:srgbClr val="FFFFCC"/>
                </a:solidFill>
              </a:rPr>
              <a:t>KAWs undergo strong perpendicular shear motions, which may be unstable to spontaneous growth of high-freq. </a:t>
            </a:r>
            <a:r>
              <a:rPr lang="en-US" sz="2000" i="0" smtClean="0">
                <a:solidFill>
                  <a:srgbClr val="FFFFCC"/>
                </a:solidFill>
              </a:rPr>
              <a:t>waves.</a:t>
            </a:r>
            <a:endParaRPr lang="en-US" sz="2000" i="0" dirty="0" smtClean="0">
              <a:solidFill>
                <a:srgbClr val="FFFFCC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891517" y="1600200"/>
            <a:ext cx="2922233" cy="849578"/>
            <a:chOff x="5763827" y="1817422"/>
            <a:chExt cx="2922233" cy="849578"/>
          </a:xfrm>
        </p:grpSpPr>
        <p:sp>
          <p:nvSpPr>
            <p:cNvPr id="2" name="Arc 1"/>
            <p:cNvSpPr/>
            <p:nvPr/>
          </p:nvSpPr>
          <p:spPr bwMode="auto">
            <a:xfrm>
              <a:off x="5763827" y="2134850"/>
              <a:ext cx="914400" cy="228600"/>
            </a:xfrm>
            <a:prstGeom prst="arc">
              <a:avLst>
                <a:gd name="adj1" fmla="val 16200000"/>
                <a:gd name="adj2" fmla="val 14372054"/>
              </a:avLst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arrow" w="sm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" name="Arc 5"/>
            <p:cNvSpPr/>
            <p:nvPr/>
          </p:nvSpPr>
          <p:spPr bwMode="auto">
            <a:xfrm>
              <a:off x="6248400" y="2438400"/>
              <a:ext cx="914400" cy="228600"/>
            </a:xfrm>
            <a:prstGeom prst="arc">
              <a:avLst>
                <a:gd name="adj1" fmla="val 16200000"/>
                <a:gd name="adj2" fmla="val 14372054"/>
              </a:avLst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arrow" w="sm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Arc 6"/>
            <p:cNvSpPr/>
            <p:nvPr/>
          </p:nvSpPr>
          <p:spPr bwMode="auto">
            <a:xfrm>
              <a:off x="6749988" y="2134850"/>
              <a:ext cx="914400" cy="228600"/>
            </a:xfrm>
            <a:prstGeom prst="arc">
              <a:avLst>
                <a:gd name="adj1" fmla="val 16200000"/>
                <a:gd name="adj2" fmla="val 14372054"/>
              </a:avLst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arrow" w="sm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Arc 7"/>
            <p:cNvSpPr/>
            <p:nvPr/>
          </p:nvSpPr>
          <p:spPr bwMode="auto">
            <a:xfrm>
              <a:off x="7217545" y="2414286"/>
              <a:ext cx="914400" cy="228600"/>
            </a:xfrm>
            <a:prstGeom prst="arc">
              <a:avLst>
                <a:gd name="adj1" fmla="val 16200000"/>
                <a:gd name="adj2" fmla="val 14372054"/>
              </a:avLst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arrow" w="sm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Arc 8"/>
            <p:cNvSpPr/>
            <p:nvPr/>
          </p:nvSpPr>
          <p:spPr bwMode="auto">
            <a:xfrm>
              <a:off x="7771660" y="2134850"/>
              <a:ext cx="914400" cy="228600"/>
            </a:xfrm>
            <a:prstGeom prst="arc">
              <a:avLst>
                <a:gd name="adj1" fmla="val 16200000"/>
                <a:gd name="adj2" fmla="val 14372054"/>
              </a:avLst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arrow" w="sm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Arc 9"/>
            <p:cNvSpPr/>
            <p:nvPr/>
          </p:nvSpPr>
          <p:spPr bwMode="auto">
            <a:xfrm>
              <a:off x="6221767" y="1817422"/>
              <a:ext cx="914400" cy="228600"/>
            </a:xfrm>
            <a:prstGeom prst="arc">
              <a:avLst>
                <a:gd name="adj1" fmla="val 16200000"/>
                <a:gd name="adj2" fmla="val 14372054"/>
              </a:avLst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arrow" w="sm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Arc 11"/>
            <p:cNvSpPr/>
            <p:nvPr/>
          </p:nvSpPr>
          <p:spPr bwMode="auto">
            <a:xfrm>
              <a:off x="7224203" y="1831300"/>
              <a:ext cx="914400" cy="228600"/>
            </a:xfrm>
            <a:prstGeom prst="arc">
              <a:avLst>
                <a:gd name="adj1" fmla="val 16200000"/>
                <a:gd name="adj2" fmla="val 14372054"/>
              </a:avLst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arrow" w="sm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" name="Freeform 3"/>
            <p:cNvSpPr/>
            <p:nvPr/>
          </p:nvSpPr>
          <p:spPr bwMode="auto">
            <a:xfrm rot="21304645">
              <a:off x="6075657" y="1841099"/>
              <a:ext cx="2160528" cy="620048"/>
            </a:xfrm>
            <a:custGeom>
              <a:avLst/>
              <a:gdLst>
                <a:gd name="connsiteX0" fmla="*/ 0 w 1961965"/>
                <a:gd name="connsiteY0" fmla="*/ 858863 h 858863"/>
                <a:gd name="connsiteX1" fmla="*/ 443883 w 1961965"/>
                <a:gd name="connsiteY1" fmla="*/ 610288 h 858863"/>
                <a:gd name="connsiteX2" fmla="*/ 914400 w 1961965"/>
                <a:gd name="connsiteY2" fmla="*/ 823352 h 858863"/>
                <a:gd name="connsiteX3" fmla="*/ 1287262 w 1961965"/>
                <a:gd name="connsiteY3" fmla="*/ 636921 h 858863"/>
                <a:gd name="connsiteX4" fmla="*/ 870012 w 1961965"/>
                <a:gd name="connsiteY4" fmla="*/ 272936 h 858863"/>
                <a:gd name="connsiteX5" fmla="*/ 408373 w 1961965"/>
                <a:gd name="connsiteY5" fmla="*/ 441612 h 858863"/>
                <a:gd name="connsiteX6" fmla="*/ 639192 w 1961965"/>
                <a:gd name="connsiteY6" fmla="*/ 33239 h 858863"/>
                <a:gd name="connsiteX7" fmla="*/ 1278384 w 1961965"/>
                <a:gd name="connsiteY7" fmla="*/ 68750 h 858863"/>
                <a:gd name="connsiteX8" fmla="*/ 1438182 w 1961965"/>
                <a:gd name="connsiteY8" fmla="*/ 423857 h 858863"/>
                <a:gd name="connsiteX9" fmla="*/ 1961965 w 1961965"/>
                <a:gd name="connsiteY9" fmla="*/ 370591 h 858863"/>
                <a:gd name="connsiteX0" fmla="*/ 0 w 1961965"/>
                <a:gd name="connsiteY0" fmla="*/ 858863 h 858863"/>
                <a:gd name="connsiteX1" fmla="*/ 443883 w 1961965"/>
                <a:gd name="connsiteY1" fmla="*/ 610288 h 858863"/>
                <a:gd name="connsiteX2" fmla="*/ 914400 w 1961965"/>
                <a:gd name="connsiteY2" fmla="*/ 823352 h 858863"/>
                <a:gd name="connsiteX3" fmla="*/ 1287262 w 1961965"/>
                <a:gd name="connsiteY3" fmla="*/ 636921 h 858863"/>
                <a:gd name="connsiteX4" fmla="*/ 870012 w 1961965"/>
                <a:gd name="connsiteY4" fmla="*/ 272936 h 858863"/>
                <a:gd name="connsiteX5" fmla="*/ 408373 w 1961965"/>
                <a:gd name="connsiteY5" fmla="*/ 441612 h 858863"/>
                <a:gd name="connsiteX6" fmla="*/ 639192 w 1961965"/>
                <a:gd name="connsiteY6" fmla="*/ 33239 h 858863"/>
                <a:gd name="connsiteX7" fmla="*/ 1278384 w 1961965"/>
                <a:gd name="connsiteY7" fmla="*/ 68750 h 858863"/>
                <a:gd name="connsiteX8" fmla="*/ 1438182 w 1961965"/>
                <a:gd name="connsiteY8" fmla="*/ 423857 h 858863"/>
                <a:gd name="connsiteX9" fmla="*/ 1961965 w 1961965"/>
                <a:gd name="connsiteY9" fmla="*/ 370591 h 858863"/>
                <a:gd name="connsiteX0" fmla="*/ 0 w 1961965"/>
                <a:gd name="connsiteY0" fmla="*/ 858863 h 858863"/>
                <a:gd name="connsiteX1" fmla="*/ 443883 w 1961965"/>
                <a:gd name="connsiteY1" fmla="*/ 610288 h 858863"/>
                <a:gd name="connsiteX2" fmla="*/ 914400 w 1961965"/>
                <a:gd name="connsiteY2" fmla="*/ 823352 h 858863"/>
                <a:gd name="connsiteX3" fmla="*/ 1287262 w 1961965"/>
                <a:gd name="connsiteY3" fmla="*/ 636921 h 858863"/>
                <a:gd name="connsiteX4" fmla="*/ 870012 w 1961965"/>
                <a:gd name="connsiteY4" fmla="*/ 272936 h 858863"/>
                <a:gd name="connsiteX5" fmla="*/ 408373 w 1961965"/>
                <a:gd name="connsiteY5" fmla="*/ 441612 h 858863"/>
                <a:gd name="connsiteX6" fmla="*/ 639192 w 1961965"/>
                <a:gd name="connsiteY6" fmla="*/ 33239 h 858863"/>
                <a:gd name="connsiteX7" fmla="*/ 1278384 w 1961965"/>
                <a:gd name="connsiteY7" fmla="*/ 68750 h 858863"/>
                <a:gd name="connsiteX8" fmla="*/ 1438182 w 1961965"/>
                <a:gd name="connsiteY8" fmla="*/ 423857 h 858863"/>
                <a:gd name="connsiteX9" fmla="*/ 1961965 w 1961965"/>
                <a:gd name="connsiteY9" fmla="*/ 370591 h 858863"/>
                <a:gd name="connsiteX0" fmla="*/ 0 w 1961965"/>
                <a:gd name="connsiteY0" fmla="*/ 825624 h 825624"/>
                <a:gd name="connsiteX1" fmla="*/ 443883 w 1961965"/>
                <a:gd name="connsiteY1" fmla="*/ 577049 h 825624"/>
                <a:gd name="connsiteX2" fmla="*/ 914400 w 1961965"/>
                <a:gd name="connsiteY2" fmla="*/ 790113 h 825624"/>
                <a:gd name="connsiteX3" fmla="*/ 1287262 w 1961965"/>
                <a:gd name="connsiteY3" fmla="*/ 603682 h 825624"/>
                <a:gd name="connsiteX4" fmla="*/ 870012 w 1961965"/>
                <a:gd name="connsiteY4" fmla="*/ 239697 h 825624"/>
                <a:gd name="connsiteX5" fmla="*/ 408373 w 1961965"/>
                <a:gd name="connsiteY5" fmla="*/ 408373 h 825624"/>
                <a:gd name="connsiteX6" fmla="*/ 639192 w 1961965"/>
                <a:gd name="connsiteY6" fmla="*/ 0 h 825624"/>
                <a:gd name="connsiteX7" fmla="*/ 1278384 w 1961965"/>
                <a:gd name="connsiteY7" fmla="*/ 35511 h 825624"/>
                <a:gd name="connsiteX8" fmla="*/ 1438182 w 1961965"/>
                <a:gd name="connsiteY8" fmla="*/ 390618 h 825624"/>
                <a:gd name="connsiteX9" fmla="*/ 1961965 w 1961965"/>
                <a:gd name="connsiteY9" fmla="*/ 337352 h 825624"/>
                <a:gd name="connsiteX0" fmla="*/ 0 w 1961965"/>
                <a:gd name="connsiteY0" fmla="*/ 825624 h 825624"/>
                <a:gd name="connsiteX1" fmla="*/ 443883 w 1961965"/>
                <a:gd name="connsiteY1" fmla="*/ 577049 h 825624"/>
                <a:gd name="connsiteX2" fmla="*/ 914400 w 1961965"/>
                <a:gd name="connsiteY2" fmla="*/ 790113 h 825624"/>
                <a:gd name="connsiteX3" fmla="*/ 1287262 w 1961965"/>
                <a:gd name="connsiteY3" fmla="*/ 603682 h 825624"/>
                <a:gd name="connsiteX4" fmla="*/ 870012 w 1961965"/>
                <a:gd name="connsiteY4" fmla="*/ 239697 h 825624"/>
                <a:gd name="connsiteX5" fmla="*/ 408373 w 1961965"/>
                <a:gd name="connsiteY5" fmla="*/ 408373 h 825624"/>
                <a:gd name="connsiteX6" fmla="*/ 639192 w 1961965"/>
                <a:gd name="connsiteY6" fmla="*/ 0 h 825624"/>
                <a:gd name="connsiteX7" fmla="*/ 1278384 w 1961965"/>
                <a:gd name="connsiteY7" fmla="*/ 35511 h 825624"/>
                <a:gd name="connsiteX8" fmla="*/ 1438182 w 1961965"/>
                <a:gd name="connsiteY8" fmla="*/ 390618 h 825624"/>
                <a:gd name="connsiteX9" fmla="*/ 1961965 w 1961965"/>
                <a:gd name="connsiteY9" fmla="*/ 337352 h 825624"/>
                <a:gd name="connsiteX0" fmla="*/ 0 w 1961965"/>
                <a:gd name="connsiteY0" fmla="*/ 825624 h 825624"/>
                <a:gd name="connsiteX1" fmla="*/ 443883 w 1961965"/>
                <a:gd name="connsiteY1" fmla="*/ 577049 h 825624"/>
                <a:gd name="connsiteX2" fmla="*/ 914400 w 1961965"/>
                <a:gd name="connsiteY2" fmla="*/ 790113 h 825624"/>
                <a:gd name="connsiteX3" fmla="*/ 1287262 w 1961965"/>
                <a:gd name="connsiteY3" fmla="*/ 603682 h 825624"/>
                <a:gd name="connsiteX4" fmla="*/ 870012 w 1961965"/>
                <a:gd name="connsiteY4" fmla="*/ 239697 h 825624"/>
                <a:gd name="connsiteX5" fmla="*/ 408373 w 1961965"/>
                <a:gd name="connsiteY5" fmla="*/ 408373 h 825624"/>
                <a:gd name="connsiteX6" fmla="*/ 639192 w 1961965"/>
                <a:gd name="connsiteY6" fmla="*/ 0 h 825624"/>
                <a:gd name="connsiteX7" fmla="*/ 1278384 w 1961965"/>
                <a:gd name="connsiteY7" fmla="*/ 35511 h 825624"/>
                <a:gd name="connsiteX8" fmla="*/ 1438182 w 1961965"/>
                <a:gd name="connsiteY8" fmla="*/ 390618 h 825624"/>
                <a:gd name="connsiteX9" fmla="*/ 1961965 w 1961965"/>
                <a:gd name="connsiteY9" fmla="*/ 337352 h 825624"/>
                <a:gd name="connsiteX0" fmla="*/ 0 w 1961965"/>
                <a:gd name="connsiteY0" fmla="*/ 825624 h 825624"/>
                <a:gd name="connsiteX1" fmla="*/ 443883 w 1961965"/>
                <a:gd name="connsiteY1" fmla="*/ 577049 h 825624"/>
                <a:gd name="connsiteX2" fmla="*/ 914400 w 1961965"/>
                <a:gd name="connsiteY2" fmla="*/ 790113 h 825624"/>
                <a:gd name="connsiteX3" fmla="*/ 1287262 w 1961965"/>
                <a:gd name="connsiteY3" fmla="*/ 603682 h 825624"/>
                <a:gd name="connsiteX4" fmla="*/ 870012 w 1961965"/>
                <a:gd name="connsiteY4" fmla="*/ 239697 h 825624"/>
                <a:gd name="connsiteX5" fmla="*/ 408373 w 1961965"/>
                <a:gd name="connsiteY5" fmla="*/ 408373 h 825624"/>
                <a:gd name="connsiteX6" fmla="*/ 639192 w 1961965"/>
                <a:gd name="connsiteY6" fmla="*/ 0 h 825624"/>
                <a:gd name="connsiteX7" fmla="*/ 1278384 w 1961965"/>
                <a:gd name="connsiteY7" fmla="*/ 35511 h 825624"/>
                <a:gd name="connsiteX8" fmla="*/ 1438182 w 1961965"/>
                <a:gd name="connsiteY8" fmla="*/ 390618 h 825624"/>
                <a:gd name="connsiteX9" fmla="*/ 1961965 w 1961965"/>
                <a:gd name="connsiteY9" fmla="*/ 337352 h 825624"/>
                <a:gd name="connsiteX0" fmla="*/ 0 w 1961965"/>
                <a:gd name="connsiteY0" fmla="*/ 825624 h 825624"/>
                <a:gd name="connsiteX1" fmla="*/ 443883 w 1961965"/>
                <a:gd name="connsiteY1" fmla="*/ 577049 h 825624"/>
                <a:gd name="connsiteX2" fmla="*/ 914400 w 1961965"/>
                <a:gd name="connsiteY2" fmla="*/ 790113 h 825624"/>
                <a:gd name="connsiteX3" fmla="*/ 1287262 w 1961965"/>
                <a:gd name="connsiteY3" fmla="*/ 603682 h 825624"/>
                <a:gd name="connsiteX4" fmla="*/ 870012 w 1961965"/>
                <a:gd name="connsiteY4" fmla="*/ 239697 h 825624"/>
                <a:gd name="connsiteX5" fmla="*/ 408373 w 1961965"/>
                <a:gd name="connsiteY5" fmla="*/ 408373 h 825624"/>
                <a:gd name="connsiteX6" fmla="*/ 639192 w 1961965"/>
                <a:gd name="connsiteY6" fmla="*/ 0 h 825624"/>
                <a:gd name="connsiteX7" fmla="*/ 1278384 w 1961965"/>
                <a:gd name="connsiteY7" fmla="*/ 35511 h 825624"/>
                <a:gd name="connsiteX8" fmla="*/ 1438182 w 1961965"/>
                <a:gd name="connsiteY8" fmla="*/ 390618 h 825624"/>
                <a:gd name="connsiteX9" fmla="*/ 1961965 w 1961965"/>
                <a:gd name="connsiteY9" fmla="*/ 337352 h 825624"/>
                <a:gd name="connsiteX0" fmla="*/ 0 w 1961965"/>
                <a:gd name="connsiteY0" fmla="*/ 825624 h 825624"/>
                <a:gd name="connsiteX1" fmla="*/ 443883 w 1961965"/>
                <a:gd name="connsiteY1" fmla="*/ 577049 h 825624"/>
                <a:gd name="connsiteX2" fmla="*/ 914400 w 1961965"/>
                <a:gd name="connsiteY2" fmla="*/ 790113 h 825624"/>
                <a:gd name="connsiteX3" fmla="*/ 1287262 w 1961965"/>
                <a:gd name="connsiteY3" fmla="*/ 603682 h 825624"/>
                <a:gd name="connsiteX4" fmla="*/ 870012 w 1961965"/>
                <a:gd name="connsiteY4" fmla="*/ 239697 h 825624"/>
                <a:gd name="connsiteX5" fmla="*/ 408373 w 1961965"/>
                <a:gd name="connsiteY5" fmla="*/ 408373 h 825624"/>
                <a:gd name="connsiteX6" fmla="*/ 639192 w 1961965"/>
                <a:gd name="connsiteY6" fmla="*/ 0 h 825624"/>
                <a:gd name="connsiteX7" fmla="*/ 1278384 w 1961965"/>
                <a:gd name="connsiteY7" fmla="*/ 35511 h 825624"/>
                <a:gd name="connsiteX8" fmla="*/ 1438182 w 1961965"/>
                <a:gd name="connsiteY8" fmla="*/ 390618 h 825624"/>
                <a:gd name="connsiteX9" fmla="*/ 1961965 w 1961965"/>
                <a:gd name="connsiteY9" fmla="*/ 337352 h 825624"/>
                <a:gd name="connsiteX0" fmla="*/ 0 w 1961965"/>
                <a:gd name="connsiteY0" fmla="*/ 825624 h 825624"/>
                <a:gd name="connsiteX1" fmla="*/ 443883 w 1961965"/>
                <a:gd name="connsiteY1" fmla="*/ 577049 h 825624"/>
                <a:gd name="connsiteX2" fmla="*/ 914400 w 1961965"/>
                <a:gd name="connsiteY2" fmla="*/ 790113 h 825624"/>
                <a:gd name="connsiteX3" fmla="*/ 1287262 w 1961965"/>
                <a:gd name="connsiteY3" fmla="*/ 603682 h 825624"/>
                <a:gd name="connsiteX4" fmla="*/ 870012 w 1961965"/>
                <a:gd name="connsiteY4" fmla="*/ 239697 h 825624"/>
                <a:gd name="connsiteX5" fmla="*/ 408373 w 1961965"/>
                <a:gd name="connsiteY5" fmla="*/ 408373 h 825624"/>
                <a:gd name="connsiteX6" fmla="*/ 639192 w 1961965"/>
                <a:gd name="connsiteY6" fmla="*/ 0 h 825624"/>
                <a:gd name="connsiteX7" fmla="*/ 1278384 w 1961965"/>
                <a:gd name="connsiteY7" fmla="*/ 35511 h 825624"/>
                <a:gd name="connsiteX8" fmla="*/ 1438182 w 1961965"/>
                <a:gd name="connsiteY8" fmla="*/ 390618 h 825624"/>
                <a:gd name="connsiteX9" fmla="*/ 1961965 w 1961965"/>
                <a:gd name="connsiteY9" fmla="*/ 337352 h 825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1965" h="825624">
                  <a:moveTo>
                    <a:pt x="0" y="825624"/>
                  </a:moveTo>
                  <a:lnTo>
                    <a:pt x="443883" y="577049"/>
                  </a:lnTo>
                  <a:lnTo>
                    <a:pt x="914400" y="790113"/>
                  </a:lnTo>
                  <a:lnTo>
                    <a:pt x="1287262" y="603682"/>
                  </a:lnTo>
                  <a:lnTo>
                    <a:pt x="870012" y="239697"/>
                  </a:lnTo>
                  <a:lnTo>
                    <a:pt x="408373" y="408373"/>
                  </a:lnTo>
                  <a:lnTo>
                    <a:pt x="639192" y="0"/>
                  </a:lnTo>
                  <a:lnTo>
                    <a:pt x="1278384" y="35511"/>
                  </a:lnTo>
                  <a:lnTo>
                    <a:pt x="1438182" y="390618"/>
                  </a:lnTo>
                  <a:lnTo>
                    <a:pt x="1961965" y="337352"/>
                  </a:lnTo>
                </a:path>
              </a:pathLst>
            </a:custGeom>
            <a:noFill/>
            <a:ln w="50800" cap="flat" cmpd="sng" algn="ctr">
              <a:solidFill>
                <a:srgbClr val="FF7C80">
                  <a:alpha val="81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" name="Oval 2"/>
            <p:cNvSpPr/>
            <p:nvPr/>
          </p:nvSpPr>
          <p:spPr bwMode="auto">
            <a:xfrm>
              <a:off x="8202557" y="1917025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87" b="8218"/>
          <a:stretch/>
        </p:blipFill>
        <p:spPr>
          <a:xfrm>
            <a:off x="6019800" y="2752427"/>
            <a:ext cx="2727960" cy="14394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109" y="4419601"/>
            <a:ext cx="2279343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2"/>
          <p:cNvSpPr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200" b="1">
                <a:solidFill>
                  <a:schemeClr val="bg1"/>
                </a:solidFill>
                <a:latin typeface="+mj-lt"/>
              </a:rPr>
              <a:t>K</a:t>
            </a:r>
            <a:r>
              <a:rPr lang="en-US" sz="3200" b="1" i="1" smtClean="0">
                <a:solidFill>
                  <a:schemeClr val="bg1"/>
                </a:solidFill>
                <a:latin typeface="+mj-lt"/>
              </a:rPr>
              <a:t>inetic Alfvén waves:  </a:t>
            </a:r>
            <a:r>
              <a:rPr lang="en-US" sz="3200" b="1" i="0" smtClean="0">
                <a:solidFill>
                  <a:schemeClr val="bg1"/>
                </a:solidFill>
                <a:latin typeface="+mj-lt"/>
              </a:rPr>
              <a:t>4</a:t>
            </a:r>
            <a:r>
              <a:rPr lang="en-US" sz="3200" b="1" i="1" smtClean="0">
                <a:solidFill>
                  <a:schemeClr val="bg1"/>
                </a:solidFill>
                <a:latin typeface="+mj-lt"/>
              </a:rPr>
              <a:t> ideas</a:t>
            </a:r>
            <a:endParaRPr lang="en-US" sz="32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247650" y="815185"/>
            <a:ext cx="8610600" cy="1095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4163" indent="-284163">
              <a:lnSpc>
                <a:spcPct val="92000"/>
              </a:lnSpc>
              <a:spcBef>
                <a:spcPts val="1200"/>
              </a:spcBef>
              <a:buSzPct val="100000"/>
              <a:buFont typeface="+mj-lt"/>
              <a:buAutoNum type="arabicPeriod" startAt="4"/>
            </a:pPr>
            <a:r>
              <a:rPr lang="en-US" sz="2000" i="0" smtClean="0">
                <a:solidFill>
                  <a:srgbClr val="FFFFCC"/>
                </a:solidFill>
                <a:latin typeface="+mj-lt"/>
              </a:rPr>
              <a:t>Cranmer &amp; van Ballegooijen (2003) explored an idea first presented by Matthaeus et al. (2003), which I think came from discussions with Bob Ergun.</a:t>
            </a:r>
          </a:p>
          <a:p>
            <a:pPr defTabSz="288925">
              <a:lnSpc>
                <a:spcPct val="92000"/>
              </a:lnSpc>
              <a:spcBef>
                <a:spcPts val="1200"/>
              </a:spcBef>
              <a:buSzPct val="100000"/>
            </a:pPr>
            <a:r>
              <a:rPr lang="en-US" sz="2000" i="0">
                <a:solidFill>
                  <a:srgbClr val="FFFFCC"/>
                </a:solidFill>
                <a:latin typeface="+mj-lt"/>
              </a:rPr>
              <a:t>	</a:t>
            </a:r>
            <a:endParaRPr lang="en-US" sz="2000" i="0" dirty="0" smtClean="0">
              <a:solidFill>
                <a:srgbClr val="FFFFCC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23392" y="1534886"/>
            <a:ext cx="6304054" cy="2104053"/>
            <a:chOff x="1151708" y="3704253"/>
            <a:chExt cx="7154092" cy="2421294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1151708" y="3704253"/>
              <a:ext cx="7154092" cy="2421294"/>
            </a:xfrm>
            <a:prstGeom prst="roundRect">
              <a:avLst>
                <a:gd name="adj" fmla="val 12784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0491" y="3729446"/>
              <a:ext cx="6984883" cy="2346094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171450" y="3733800"/>
            <a:ext cx="8686800" cy="2139753"/>
            <a:chOff x="171450" y="3733800"/>
            <a:chExt cx="8686800" cy="2139753"/>
          </a:xfrm>
        </p:grpSpPr>
        <p:sp>
          <p:nvSpPr>
            <p:cNvPr id="7" name="Text Box 14"/>
            <p:cNvSpPr txBox="1">
              <a:spLocks noChangeArrowheads="1"/>
            </p:cNvSpPr>
            <p:nvPr/>
          </p:nvSpPr>
          <p:spPr bwMode="auto">
            <a:xfrm>
              <a:off x="171450" y="3733800"/>
              <a:ext cx="8686800" cy="2139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68275" indent="-168275" defTabSz="288925">
                <a:lnSpc>
                  <a:spcPct val="92000"/>
                </a:lnSpc>
                <a:spcBef>
                  <a:spcPts val="1200"/>
                </a:spcBef>
                <a:buSzPct val="100000"/>
                <a:buFont typeface="Arial" panose="020B0604020202020204" pitchFamily="34" charset="0"/>
                <a:buChar char="•"/>
              </a:pPr>
              <a:r>
                <a:rPr lang="en-US" sz="1600" i="0">
                  <a:solidFill>
                    <a:srgbClr val="FFFFCC"/>
                  </a:solidFill>
                </a:rPr>
                <a:t>KAWs (</a:t>
              </a:r>
              <a:r>
                <a:rPr lang="el-GR" sz="1600" i="0">
                  <a:solidFill>
                    <a:srgbClr val="FFFFCC"/>
                  </a:solidFill>
                </a:rPr>
                <a:t>δ</a:t>
              </a:r>
              <a:r>
                <a:rPr lang="en-US" sz="1600" i="0">
                  <a:solidFill>
                    <a:srgbClr val="FFFFCC"/>
                  </a:solidFill>
                </a:rPr>
                <a:t>v</a:t>
              </a:r>
              <a:r>
                <a:rPr lang="en-US" sz="1600" i="0" baseline="-40000">
                  <a:solidFill>
                    <a:srgbClr val="FFFFCC"/>
                  </a:solidFill>
                </a:rPr>
                <a:t>║</a:t>
              </a:r>
              <a:r>
                <a:rPr lang="en-US" sz="1600" i="0">
                  <a:solidFill>
                    <a:srgbClr val="FFFFCC"/>
                  </a:solidFill>
                </a:rPr>
                <a:t> &amp; </a:t>
              </a:r>
              <a:r>
                <a:rPr lang="el-GR" sz="1600" i="0">
                  <a:solidFill>
                    <a:srgbClr val="FFFFCC"/>
                  </a:solidFill>
                </a:rPr>
                <a:t>δ</a:t>
              </a:r>
              <a:r>
                <a:rPr lang="en-US" sz="1600" i="0">
                  <a:solidFill>
                    <a:srgbClr val="FFFFCC"/>
                  </a:solidFill>
                </a:rPr>
                <a:t>E</a:t>
              </a:r>
              <a:r>
                <a:rPr lang="en-US" sz="1600" i="0" baseline="-40000">
                  <a:solidFill>
                    <a:srgbClr val="FFFFCC"/>
                  </a:solidFill>
                </a:rPr>
                <a:t>║</a:t>
              </a:r>
              <a:r>
                <a:rPr lang="en-US" sz="1600" i="0">
                  <a:solidFill>
                    <a:srgbClr val="FFFFCC"/>
                  </a:solidFill>
                </a:rPr>
                <a:t>) </a:t>
              </a:r>
              <a:r>
                <a:rPr lang="en-US" sz="1600" i="0">
                  <a:solidFill>
                    <a:srgbClr val="FFFFCC"/>
                  </a:solidFill>
                </a:rPr>
                <a:t>accelerate </a:t>
              </a:r>
              <a:r>
                <a:rPr lang="en-US" sz="1600" i="0" smtClean="0">
                  <a:solidFill>
                    <a:srgbClr val="FFFFCC"/>
                  </a:solidFill>
                </a:rPr>
                <a:t>electrons into </a:t>
              </a:r>
              <a:r>
                <a:rPr lang="en-US" sz="1600" i="0">
                  <a:solidFill>
                    <a:srgbClr val="FFFFCC"/>
                  </a:solidFill>
                </a:rPr>
                <a:t>“bump </a:t>
              </a:r>
              <a:r>
                <a:rPr lang="en-US" sz="1600" i="0">
                  <a:solidFill>
                    <a:srgbClr val="FFFFCC"/>
                  </a:solidFill>
                </a:rPr>
                <a:t>on </a:t>
              </a:r>
              <a:r>
                <a:rPr lang="en-US" sz="1600" i="0" smtClean="0">
                  <a:solidFill>
                    <a:srgbClr val="FFFFCC"/>
                  </a:solidFill>
                </a:rPr>
                <a:t>tail;” unstable </a:t>
              </a:r>
              <a:r>
                <a:rPr lang="en-US" sz="1600" i="0">
                  <a:solidFill>
                    <a:srgbClr val="FFFFCC"/>
                  </a:solidFill>
                </a:rPr>
                <a:t>to growth of Langmuir waves.</a:t>
              </a:r>
            </a:p>
            <a:p>
              <a:pPr marL="168275" indent="-168275" defTabSz="288925">
                <a:lnSpc>
                  <a:spcPct val="92000"/>
                </a:lnSpc>
                <a:spcBef>
                  <a:spcPts val="1200"/>
                </a:spcBef>
                <a:buSzPct val="100000"/>
                <a:buFont typeface="Arial" panose="020B0604020202020204" pitchFamily="34" charset="0"/>
                <a:buChar char="•"/>
              </a:pPr>
              <a:r>
                <a:rPr lang="en-US" sz="1600" i="0" smtClean="0">
                  <a:solidFill>
                    <a:srgbClr val="FFFFCC"/>
                  </a:solidFill>
                  <a:latin typeface="+mj-lt"/>
                </a:rPr>
                <a:t>Evolved Langmuir wave trains exhibit periodic electrostatic potential wells, which can trap electrons, eventually forming</a:t>
              </a:r>
              <a:r>
                <a:rPr lang="en-US" sz="1600" i="0" smtClean="0">
                  <a:solidFill>
                    <a:srgbClr val="FFFFCC"/>
                  </a:solidFill>
                  <a:latin typeface="+mj-lt"/>
                </a:rPr>
                <a:t> </a:t>
              </a:r>
              <a:r>
                <a:rPr lang="en-US" sz="1600" b="1" i="0" smtClean="0">
                  <a:solidFill>
                    <a:srgbClr val="50C1FA"/>
                  </a:solidFill>
                  <a:latin typeface="+mj-lt"/>
                </a:rPr>
                <a:t>electron </a:t>
              </a:r>
              <a:r>
                <a:rPr lang="en-US" sz="1600" b="1" i="0" smtClean="0">
                  <a:solidFill>
                    <a:srgbClr val="50C1FA"/>
                  </a:solidFill>
                  <a:latin typeface="+mj-lt"/>
                </a:rPr>
                <a:t>phase space </a:t>
              </a:r>
              <a:r>
                <a:rPr lang="en-US" sz="1600" b="1" i="0" smtClean="0">
                  <a:solidFill>
                    <a:srgbClr val="50C1FA"/>
                  </a:solidFill>
                  <a:latin typeface="+mj-lt"/>
                </a:rPr>
                <a:t>holes. </a:t>
              </a:r>
            </a:p>
            <a:p>
              <a:pPr marL="168275" indent="-168275">
                <a:lnSpc>
                  <a:spcPct val="92000"/>
                </a:lnSpc>
                <a:spcBef>
                  <a:spcPts val="1200"/>
                </a:spcBef>
                <a:buSzPct val="100000"/>
                <a:buFont typeface="Arial" panose="020B0604020202020204" pitchFamily="34" charset="0"/>
                <a:buChar char="•"/>
              </a:pPr>
              <a:r>
                <a:rPr lang="en-US" sz="1600" i="0" smtClean="0">
                  <a:solidFill>
                    <a:srgbClr val="FFFFCC"/>
                  </a:solidFill>
                  <a:latin typeface="+mj-lt"/>
                </a:rPr>
                <a:t>Ergun </a:t>
              </a:r>
              <a:r>
                <a:rPr lang="en-US" sz="1600" i="0" smtClean="0">
                  <a:solidFill>
                    <a:srgbClr val="FFFFCC"/>
                  </a:solidFill>
                  <a:latin typeface="+mj-lt"/>
                </a:rPr>
                <a:t>et al. </a:t>
              </a:r>
              <a:r>
                <a:rPr lang="en-US" sz="1600" i="0" smtClean="0">
                  <a:solidFill>
                    <a:srgbClr val="FFFFCC"/>
                  </a:solidFill>
                  <a:latin typeface="+mj-lt"/>
                </a:rPr>
                <a:t>(1999) suggested EPSHs can act as “scattering centers” for ions, giving them a net perpendicular boost of randomized kinetic energy!</a:t>
              </a:r>
            </a:p>
            <a:p>
              <a:pPr marL="168275" indent="-168275">
                <a:lnSpc>
                  <a:spcPct val="92000"/>
                </a:lnSpc>
                <a:spcBef>
                  <a:spcPts val="1200"/>
                </a:spcBef>
                <a:buSzPct val="100000"/>
                <a:buFont typeface="Arial" panose="020B0604020202020204" pitchFamily="34" charset="0"/>
                <a:buChar char="•"/>
              </a:pPr>
              <a:r>
                <a:rPr lang="en-US" sz="1600" i="0" smtClean="0">
                  <a:solidFill>
                    <a:srgbClr val="FFFFCC"/>
                  </a:solidFill>
                  <a:latin typeface="+mj-lt"/>
                </a:rPr>
                <a:t>Cranmer &amp; van Ballegooijen (2003) showed that net ion heating rate</a:t>
              </a:r>
              <a:br>
                <a:rPr lang="en-US" sz="1600" i="0" smtClean="0">
                  <a:solidFill>
                    <a:srgbClr val="FFFFCC"/>
                  </a:solidFill>
                  <a:latin typeface="+mj-lt"/>
                </a:rPr>
              </a:br>
              <a:r>
                <a:rPr lang="en-US" sz="1600" i="0" smtClean="0">
                  <a:solidFill>
                    <a:srgbClr val="FFFFCC"/>
                  </a:solidFill>
                  <a:latin typeface="+mj-lt"/>
                </a:rPr>
                <a:t>depends </a:t>
              </a:r>
              <a:r>
                <a:rPr lang="en-US" sz="1600" smtClean="0">
                  <a:solidFill>
                    <a:srgbClr val="FFFFCC"/>
                  </a:solidFill>
                  <a:latin typeface="+mj-lt"/>
                </a:rPr>
                <a:t>extremely</a:t>
              </a:r>
              <a:r>
                <a:rPr lang="en-US" sz="1600" i="0" smtClean="0">
                  <a:solidFill>
                    <a:srgbClr val="FFFFCC"/>
                  </a:solidFill>
                  <a:latin typeface="+mj-lt"/>
                </a:rPr>
                <a:t> </a:t>
              </a:r>
              <a:r>
                <a:rPr lang="en-US" sz="1600" smtClean="0">
                  <a:solidFill>
                    <a:srgbClr val="FFFFCC"/>
                  </a:solidFill>
                  <a:latin typeface="+mj-lt"/>
                </a:rPr>
                <a:t>sensitively</a:t>
              </a:r>
              <a:r>
                <a:rPr lang="en-US" sz="1600" i="0" smtClean="0">
                  <a:solidFill>
                    <a:srgbClr val="FFFFCC"/>
                  </a:solidFill>
                  <a:latin typeface="+mj-lt"/>
                </a:rPr>
                <a:t> on the parallel size z</a:t>
              </a:r>
              <a:r>
                <a:rPr lang="en-US" sz="1600" i="0" baseline="-25000" smtClean="0">
                  <a:solidFill>
                    <a:srgbClr val="FFFFCC"/>
                  </a:solidFill>
                  <a:latin typeface="+mj-lt"/>
                </a:rPr>
                <a:t>0</a:t>
              </a:r>
              <a:r>
                <a:rPr lang="en-US" sz="1600" i="0" smtClean="0">
                  <a:solidFill>
                    <a:srgbClr val="FFFFCC"/>
                  </a:solidFill>
                  <a:latin typeface="+mj-lt"/>
                </a:rPr>
                <a:t> of average EPSHs:</a:t>
              </a:r>
              <a:endParaRPr lang="en-US" sz="1600" i="0" dirty="0" smtClean="0">
                <a:solidFill>
                  <a:srgbClr val="FFFFCC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315270" y="5322264"/>
              <a:ext cx="1676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>
                  <a:solidFill>
                    <a:srgbClr val="FFFFCC"/>
                  </a:solidFill>
                </a:rPr>
                <a:t>Q</a:t>
              </a:r>
              <a:r>
                <a:rPr lang="en-US" i="0" baseline="-25000" smtClean="0">
                  <a:solidFill>
                    <a:srgbClr val="FFFFCC"/>
                  </a:solidFill>
                </a:rPr>
                <a:t>ion</a:t>
              </a:r>
              <a:r>
                <a:rPr lang="en-US" smtClean="0">
                  <a:solidFill>
                    <a:srgbClr val="FFFFCC"/>
                  </a:solidFill>
                </a:rPr>
                <a:t> ~ </a:t>
              </a:r>
              <a:r>
                <a:rPr lang="en-US" i="0" smtClean="0">
                  <a:solidFill>
                    <a:srgbClr val="FFFFCC"/>
                  </a:solidFill>
                </a:rPr>
                <a:t>z</a:t>
              </a:r>
              <a:r>
                <a:rPr lang="en-US" i="0" baseline="-25000" smtClean="0">
                  <a:solidFill>
                    <a:srgbClr val="FFFFCC"/>
                  </a:solidFill>
                </a:rPr>
                <a:t>0</a:t>
              </a:r>
              <a:r>
                <a:rPr lang="en-US" sz="2800" b="1" i="0" baseline="44000" smtClean="0">
                  <a:solidFill>
                    <a:srgbClr val="FFFFCC"/>
                  </a:solidFill>
                </a:rPr>
                <a:t>13</a:t>
              </a:r>
              <a:endParaRPr lang="en-US" sz="2800" b="1" i="0" baseline="44000">
                <a:solidFill>
                  <a:srgbClr val="FFFF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958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2"/>
          <p:cNvSpPr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200" b="1" smtClean="0">
                <a:solidFill>
                  <a:schemeClr val="bg1"/>
                </a:solidFill>
                <a:latin typeface="+mj-lt"/>
              </a:rPr>
              <a:t>Rescuing the ion cyclotron wave?</a:t>
            </a:r>
            <a:endParaRPr lang="en-US" sz="3200" b="1" i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6200" y="801688"/>
            <a:ext cx="8915400" cy="2430462"/>
            <a:chOff x="76200" y="801688"/>
            <a:chExt cx="8915400" cy="2430462"/>
          </a:xfrm>
        </p:grpSpPr>
        <p:sp>
          <p:nvSpPr>
            <p:cNvPr id="4" name="Text Box 14"/>
            <p:cNvSpPr txBox="1">
              <a:spLocks noChangeArrowheads="1"/>
            </p:cNvSpPr>
            <p:nvPr/>
          </p:nvSpPr>
          <p:spPr bwMode="auto">
            <a:xfrm>
              <a:off x="76200" y="801688"/>
              <a:ext cx="89154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69863" indent="-169863" eaLnBrk="0" hangingPunct="0">
                <a:lnSpc>
                  <a:spcPct val="90000"/>
                </a:lnSpc>
                <a:spcBef>
                  <a:spcPct val="70000"/>
                </a:spcBef>
                <a:buSzPct val="115000"/>
                <a:buFontTx/>
                <a:buChar char="•"/>
              </a:pPr>
              <a:r>
                <a:rPr lang="en-US" sz="2000" i="0">
                  <a:solidFill>
                    <a:srgbClr val="FFFFCC"/>
                  </a:solidFill>
                </a:rPr>
                <a:t>There is observational evidence for compressive (non-Alfv</a:t>
              </a:r>
              <a:r>
                <a:rPr lang="en-US" sz="2000" i="0">
                  <a:solidFill>
                    <a:srgbClr val="FFFFCC"/>
                  </a:solidFill>
                  <a:cs typeface="Arial" charset="0"/>
                </a:rPr>
                <a:t>é</a:t>
              </a:r>
              <a:r>
                <a:rPr lang="en-US" sz="2000" i="0">
                  <a:solidFill>
                    <a:srgbClr val="FFFFCC"/>
                  </a:solidFill>
                </a:rPr>
                <a:t>n) waves, too </a:t>
              </a:r>
              <a:r>
                <a:rPr lang="en-US" sz="2000" b="1" i="0">
                  <a:solidFill>
                    <a:srgbClr val="FFFFCC"/>
                  </a:solidFill>
                </a:rPr>
                <a:t>. . .</a:t>
              </a:r>
            </a:p>
          </p:txBody>
        </p:sp>
        <p:pic>
          <p:nvPicPr>
            <p:cNvPr id="7" name="Picture 42" descr="krishna_parsad_2011.jpg"/>
            <p:cNvPicPr>
              <a:picLocks noChangeAspect="1"/>
            </p:cNvPicPr>
            <p:nvPr/>
          </p:nvPicPr>
          <p:blipFill>
            <a:blip r:embed="rId2" cstate="print"/>
            <a:srcRect r="34286" b="36923"/>
            <a:stretch>
              <a:fillRect/>
            </a:stretch>
          </p:blipFill>
          <p:spPr bwMode="auto">
            <a:xfrm>
              <a:off x="457200" y="1219200"/>
              <a:ext cx="3733800" cy="2012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3" descr="krishna_parsad_2011.jpg"/>
            <p:cNvPicPr>
              <a:picLocks noChangeAspect="1"/>
            </p:cNvPicPr>
            <p:nvPr/>
          </p:nvPicPr>
          <p:blipFill>
            <a:blip r:embed="rId2" cstate="print"/>
            <a:srcRect t="65324" r="49435"/>
            <a:stretch>
              <a:fillRect/>
            </a:stretch>
          </p:blipFill>
          <p:spPr bwMode="auto">
            <a:xfrm>
              <a:off x="4343400" y="1219200"/>
              <a:ext cx="2514600" cy="968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4" descr="krishna_parsad_2011.jpg"/>
            <p:cNvPicPr>
              <a:picLocks noChangeAspect="1"/>
            </p:cNvPicPr>
            <p:nvPr/>
          </p:nvPicPr>
          <p:blipFill>
            <a:blip r:embed="rId2" cstate="print"/>
            <a:srcRect l="49435" t="65324"/>
            <a:stretch>
              <a:fillRect/>
            </a:stretch>
          </p:blipFill>
          <p:spPr bwMode="auto">
            <a:xfrm>
              <a:off x="4343400" y="2263775"/>
              <a:ext cx="2514600" cy="968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6876910" y="1540793"/>
              <a:ext cx="1828800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000" i="0" dirty="0">
                  <a:solidFill>
                    <a:srgbClr val="FFFFCC"/>
                  </a:solidFill>
                  <a:latin typeface="+mn-lt"/>
                  <a:cs typeface="Arial" pitchFamily="34" charset="0"/>
                </a:rPr>
                <a:t>(e.g., Krishna Prasad et al. 2011)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14299" y="3489009"/>
            <a:ext cx="9013825" cy="4150070"/>
            <a:chOff x="114299" y="3489009"/>
            <a:chExt cx="9013825" cy="4150070"/>
          </a:xfrm>
        </p:grpSpPr>
        <p:sp>
          <p:nvSpPr>
            <p:cNvPr id="3" name="TextBox 2"/>
            <p:cNvSpPr txBox="1"/>
            <p:nvPr/>
          </p:nvSpPr>
          <p:spPr>
            <a:xfrm>
              <a:off x="114299" y="3505200"/>
              <a:ext cx="5705893" cy="2246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68275" indent="-168275">
                <a:spcBef>
                  <a:spcPts val="120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2000" i="0" smtClean="0">
                  <a:solidFill>
                    <a:srgbClr val="FFFFCC"/>
                  </a:solidFill>
                  <a:latin typeface="+mn-lt"/>
                  <a:cs typeface="Arial" pitchFamily="34" charset="0"/>
                </a:rPr>
                <a:t>When </a:t>
              </a:r>
              <a:r>
                <a:rPr lang="en-US" sz="2000" b="1" i="0" smtClean="0">
                  <a:solidFill>
                    <a:srgbClr val="00FF00"/>
                  </a:solidFill>
                  <a:latin typeface="+mn-lt"/>
                  <a:cs typeface="Arial" pitchFamily="34" charset="0"/>
                </a:rPr>
                <a:t>fast-mode</a:t>
              </a:r>
              <a:r>
                <a:rPr lang="en-US" sz="2000" i="0" smtClean="0">
                  <a:solidFill>
                    <a:srgbClr val="FFFFCC"/>
                  </a:solidFill>
                  <a:latin typeface="+mn-lt"/>
                  <a:cs typeface="Arial" pitchFamily="34" charset="0"/>
                </a:rPr>
                <a:t> waves cascade, their </a:t>
              </a:r>
              <a:r>
                <a:rPr lang="en-US" sz="2000" b="1" smtClean="0">
                  <a:solidFill>
                    <a:srgbClr val="FFFFCC"/>
                  </a:solidFill>
                  <a:latin typeface="+mn-lt"/>
                  <a:cs typeface="Arial" pitchFamily="34" charset="0"/>
                </a:rPr>
                <a:t>k</a:t>
              </a:r>
              <a:r>
                <a:rPr lang="en-US" sz="2000" i="0" smtClean="0">
                  <a:solidFill>
                    <a:srgbClr val="FFFFCC"/>
                  </a:solidFill>
                  <a:latin typeface="+mn-lt"/>
                  <a:cs typeface="Arial" pitchFamily="34" charset="0"/>
                </a:rPr>
                <a:t>-distribution is close to isotropic!</a:t>
              </a:r>
            </a:p>
            <a:p>
              <a:pPr marL="168275" indent="-168275">
                <a:spcBef>
                  <a:spcPts val="120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2000" i="0" smtClean="0">
                  <a:solidFill>
                    <a:srgbClr val="FFFFCC"/>
                  </a:solidFill>
                  <a:latin typeface="+mn-lt"/>
                  <a:cs typeface="Arial" pitchFamily="34" charset="0"/>
                </a:rPr>
                <a:t>Can </a:t>
              </a:r>
              <a:r>
                <a:rPr lang="en-US" sz="2000" i="0" dirty="0" err="1">
                  <a:solidFill>
                    <a:srgbClr val="FFFFCC"/>
                  </a:solidFill>
                  <a:latin typeface="+mn-lt"/>
                  <a:cs typeface="Arial" pitchFamily="34" charset="0"/>
                </a:rPr>
                <a:t>Alfvén</a:t>
              </a:r>
              <a:r>
                <a:rPr lang="en-US" sz="2000" i="0" dirty="0">
                  <a:solidFill>
                    <a:srgbClr val="FFFFCC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en-US" sz="2000" i="0" smtClean="0">
                  <a:solidFill>
                    <a:srgbClr val="FFFFCC"/>
                  </a:solidFill>
                  <a:latin typeface="+mn-lt"/>
                  <a:cs typeface="Arial" pitchFamily="34" charset="0"/>
                </a:rPr>
                <a:t>waves </a:t>
              </a:r>
              <a:r>
                <a:rPr lang="en-US" sz="2000" b="1" i="0" smtClean="0">
                  <a:solidFill>
                    <a:srgbClr val="FF7C80"/>
                  </a:solidFill>
                  <a:latin typeface="+mn-lt"/>
                  <a:cs typeface="Arial" pitchFamily="34" charset="0"/>
                </a:rPr>
                <a:t>undergo nonlinear mode-coupling </a:t>
              </a:r>
              <a:r>
                <a:rPr lang="en-US" sz="2000" i="0" smtClean="0">
                  <a:solidFill>
                    <a:srgbClr val="FFFFCC"/>
                  </a:solidFill>
                  <a:latin typeface="+mn-lt"/>
                  <a:cs typeface="Arial" pitchFamily="34" charset="0"/>
                </a:rPr>
                <a:t>with </a:t>
              </a:r>
              <a:r>
                <a:rPr lang="en-US" sz="2000" i="0" dirty="0">
                  <a:solidFill>
                    <a:srgbClr val="FFFFCC"/>
                  </a:solidFill>
                  <a:latin typeface="+mn-lt"/>
                  <a:cs typeface="Arial" pitchFamily="34" charset="0"/>
                </a:rPr>
                <a:t>fast-mode </a:t>
              </a:r>
              <a:r>
                <a:rPr lang="en-US" sz="2000" i="0">
                  <a:solidFill>
                    <a:srgbClr val="FFFFCC"/>
                  </a:solidFill>
                  <a:latin typeface="+mn-lt"/>
                  <a:cs typeface="Arial" pitchFamily="34" charset="0"/>
                </a:rPr>
                <a:t>waves </a:t>
              </a:r>
              <a:r>
                <a:rPr lang="en-US" sz="2000" i="0" smtClean="0">
                  <a:solidFill>
                    <a:srgbClr val="FFFFCC"/>
                  </a:solidFill>
                  <a:latin typeface="+mn-lt"/>
                  <a:cs typeface="Arial" pitchFamily="34" charset="0"/>
                </a:rPr>
                <a:t>efficiently enough </a:t>
              </a:r>
              <a:r>
                <a:rPr lang="en-US" sz="2000" i="0" dirty="0" smtClean="0">
                  <a:solidFill>
                    <a:srgbClr val="FFFFCC"/>
                  </a:solidFill>
                  <a:latin typeface="+mn-lt"/>
                  <a:cs typeface="Arial" pitchFamily="34" charset="0"/>
                </a:rPr>
                <a:t>to feed back energy </a:t>
              </a:r>
              <a:r>
                <a:rPr lang="en-US" sz="2000" i="0" smtClean="0">
                  <a:solidFill>
                    <a:srgbClr val="FFFFCC"/>
                  </a:solidFill>
                  <a:latin typeface="+mn-lt"/>
                  <a:cs typeface="Arial" pitchFamily="34" charset="0"/>
                </a:rPr>
                <a:t>into high-freq </a:t>
              </a:r>
              <a:r>
                <a:rPr lang="en-US" sz="2000" i="0" dirty="0" err="1" smtClean="0">
                  <a:solidFill>
                    <a:srgbClr val="FFFFCC"/>
                  </a:solidFill>
                  <a:latin typeface="+mn-lt"/>
                  <a:cs typeface="Arial" pitchFamily="34" charset="0"/>
                </a:rPr>
                <a:t>Alfvén</a:t>
              </a:r>
              <a:r>
                <a:rPr lang="en-US" sz="2000" i="0" dirty="0" smtClean="0">
                  <a:solidFill>
                    <a:srgbClr val="FFFFCC"/>
                  </a:solidFill>
                  <a:latin typeface="+mn-lt"/>
                  <a:cs typeface="Arial" pitchFamily="34" charset="0"/>
                </a:rPr>
                <a:t> waves?</a:t>
              </a:r>
            </a:p>
            <a:p>
              <a:pPr marL="168275" indent="-168275">
                <a:spcBef>
                  <a:spcPts val="120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2000" i="0" dirty="0" err="1" smtClean="0">
                  <a:solidFill>
                    <a:srgbClr val="FFFFCC"/>
                  </a:solidFill>
                  <a:latin typeface="+mn-lt"/>
                  <a:cs typeface="Arial" pitchFamily="34" charset="0"/>
                </a:rPr>
                <a:t>Chandran</a:t>
              </a:r>
              <a:r>
                <a:rPr lang="en-US" sz="2000" i="0" dirty="0" smtClean="0">
                  <a:solidFill>
                    <a:srgbClr val="FFFFCC"/>
                  </a:solidFill>
                  <a:latin typeface="+mn-lt"/>
                  <a:cs typeface="Arial" pitchFamily="34" charset="0"/>
                </a:rPr>
                <a:t> (2005) said maybe...</a:t>
              </a:r>
              <a:endParaRPr lang="en-US" sz="2000" i="0" dirty="0">
                <a:solidFill>
                  <a:srgbClr val="FFFFCC"/>
                </a:solidFill>
                <a:latin typeface="+mn-lt"/>
                <a:cs typeface="Arial" pitchFamily="34" charset="0"/>
              </a:endParaRPr>
            </a:p>
          </p:txBody>
        </p:sp>
        <p:grpSp>
          <p:nvGrpSpPr>
            <p:cNvPr id="35842" name="Group 35841"/>
            <p:cNvGrpSpPr/>
            <p:nvPr/>
          </p:nvGrpSpPr>
          <p:grpSpPr>
            <a:xfrm>
              <a:off x="4419600" y="3505200"/>
              <a:ext cx="4453386" cy="4133879"/>
              <a:chOff x="4252324" y="3562321"/>
              <a:chExt cx="4453386" cy="4133879"/>
            </a:xfrm>
          </p:grpSpPr>
          <p:sp>
            <p:nvSpPr>
              <p:cNvPr id="30" name="Rectangle 22"/>
              <p:cNvSpPr>
                <a:spLocks noChangeArrowheads="1"/>
              </p:cNvSpPr>
              <p:nvPr/>
            </p:nvSpPr>
            <p:spPr bwMode="auto">
              <a:xfrm rot="20485383">
                <a:off x="6253697" y="5123132"/>
                <a:ext cx="1781355" cy="296892"/>
              </a:xfrm>
              <a:prstGeom prst="rect">
                <a:avLst/>
              </a:prstGeom>
              <a:blipFill dpi="0" rotWithShape="1">
                <a:blip r:embed="rId3" cstate="print">
                  <a:lum bright="6000"/>
                </a:blip>
                <a:srcRect/>
                <a:tile tx="0" ty="0" sx="100000" sy="100000" flip="none" algn="tl"/>
              </a:blipFill>
              <a:ln w="19050" algn="ctr">
                <a:noFill/>
                <a:round/>
                <a:headEnd/>
                <a:tailEnd type="arrow" w="med" len="lg"/>
              </a:ln>
            </p:spPr>
            <p:txBody>
              <a:bodyPr wrap="none" anchor="ctr"/>
              <a:lstStyle/>
              <a:p>
                <a:pPr algn="ctr" eaLnBrk="0" hangingPunct="0"/>
                <a:endParaRPr lang="en-US" dirty="0"/>
              </a:p>
            </p:txBody>
          </p:sp>
          <p:sp>
            <p:nvSpPr>
              <p:cNvPr id="31" name="Pie 30"/>
              <p:cNvSpPr/>
              <p:nvPr/>
            </p:nvSpPr>
            <p:spPr bwMode="auto">
              <a:xfrm>
                <a:off x="4252324" y="3794185"/>
                <a:ext cx="3951497" cy="3902015"/>
              </a:xfrm>
              <a:prstGeom prst="pie">
                <a:avLst>
                  <a:gd name="adj1" fmla="val 19921258"/>
                  <a:gd name="adj2" fmla="val 21598832"/>
                </a:avLst>
              </a:prstGeom>
              <a:blipFill>
                <a:blip r:embed="rId3" cstate="print">
                  <a:lum bright="7000"/>
                </a:blip>
                <a:tile tx="0" ty="0" sx="100000" sy="100000" flip="none" algn="tl"/>
              </a:blipFill>
              <a:ln w="19050" cap="flat" cmpd="sng" algn="ctr">
                <a:noFill/>
                <a:prstDash val="solid"/>
                <a:round/>
                <a:headEnd type="none" w="med" len="med"/>
                <a:tailEnd type="arrow" w="med" len="lg"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dirty="0"/>
              </a:p>
            </p:txBody>
          </p:sp>
          <p:sp>
            <p:nvSpPr>
              <p:cNvPr id="32" name="Pie 31"/>
              <p:cNvSpPr/>
              <p:nvPr/>
            </p:nvSpPr>
            <p:spPr bwMode="auto">
              <a:xfrm>
                <a:off x="5907323" y="5405887"/>
                <a:ext cx="678611" cy="678611"/>
              </a:xfrm>
              <a:prstGeom prst="pie">
                <a:avLst>
                  <a:gd name="adj1" fmla="val 16202251"/>
                  <a:gd name="adj2" fmla="val 21598625"/>
                </a:avLst>
              </a:prstGeom>
              <a:blipFill>
                <a:blip r:embed="rId3" cstate="print">
                  <a:lum bright="-27000"/>
                </a:blip>
                <a:tile tx="0" ty="0" sx="100000" sy="100000" flip="none" algn="tl"/>
              </a:blipFill>
              <a:ln w="19050" cap="flat" cmpd="sng" algn="ctr">
                <a:noFill/>
                <a:prstDash val="solid"/>
                <a:round/>
                <a:headEnd type="none" w="med" len="med"/>
                <a:tailEnd type="arrow" w="med" len="lg"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dirty="0"/>
              </a:p>
            </p:txBody>
          </p:sp>
          <p:cxnSp>
            <p:nvCxnSpPr>
              <p:cNvPr id="33" name="Straight Arrow Connector 5"/>
              <p:cNvCxnSpPr>
                <a:cxnSpLocks noChangeShapeType="1"/>
              </p:cNvCxnSpPr>
              <p:nvPr/>
            </p:nvCxnSpPr>
            <p:spPr bwMode="auto">
              <a:xfrm flipV="1">
                <a:off x="6245745" y="3562321"/>
                <a:ext cx="0" cy="2310995"/>
              </a:xfrm>
              <a:prstGeom prst="straightConnector1">
                <a:avLst/>
              </a:prstGeom>
              <a:noFill/>
              <a:ln w="19050" algn="ctr">
                <a:solidFill>
                  <a:srgbClr val="FFFFCC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34" name="Straight Arrow Connector 7"/>
              <p:cNvCxnSpPr>
                <a:cxnSpLocks noChangeShapeType="1"/>
              </p:cNvCxnSpPr>
              <p:nvPr/>
            </p:nvCxnSpPr>
            <p:spPr bwMode="auto">
              <a:xfrm>
                <a:off x="6118505" y="5744309"/>
                <a:ext cx="2587205" cy="883"/>
              </a:xfrm>
              <a:prstGeom prst="straightConnector1">
                <a:avLst/>
              </a:prstGeom>
              <a:noFill/>
              <a:ln w="19050" algn="ctr">
                <a:solidFill>
                  <a:srgbClr val="FFFFCC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35840" name="Pie 35839"/>
              <p:cNvSpPr/>
              <p:nvPr/>
            </p:nvSpPr>
            <p:spPr bwMode="auto">
              <a:xfrm>
                <a:off x="4493802" y="4019714"/>
                <a:ext cx="3468540" cy="3471038"/>
              </a:xfrm>
              <a:prstGeom prst="pie">
                <a:avLst>
                  <a:gd name="adj1" fmla="val 16219572"/>
                  <a:gd name="adj2" fmla="val 21573893"/>
                </a:avLst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rgbClr val="00E600"/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5841" name="Freeform 35840"/>
              <p:cNvSpPr/>
              <p:nvPr/>
            </p:nvSpPr>
            <p:spPr bwMode="auto">
              <a:xfrm rot="890044">
                <a:off x="6919516" y="3998228"/>
                <a:ext cx="616270" cy="281186"/>
              </a:xfrm>
              <a:custGeom>
                <a:avLst/>
                <a:gdLst>
                  <a:gd name="connsiteX0" fmla="*/ 639096 w 639096"/>
                  <a:gd name="connsiteY0" fmla="*/ 552723 h 552723"/>
                  <a:gd name="connsiteX1" fmla="*/ 412955 w 639096"/>
                  <a:gd name="connsiteY1" fmla="*/ 70943 h 552723"/>
                  <a:gd name="connsiteX2" fmla="*/ 0 w 639096"/>
                  <a:gd name="connsiteY2" fmla="*/ 11949 h 552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9096" h="552723">
                    <a:moveTo>
                      <a:pt x="639096" y="552723"/>
                    </a:moveTo>
                    <a:cubicBezTo>
                      <a:pt x="579283" y="356897"/>
                      <a:pt x="519471" y="161072"/>
                      <a:pt x="412955" y="70943"/>
                    </a:cubicBezTo>
                    <a:cubicBezTo>
                      <a:pt x="306439" y="-19186"/>
                      <a:pt x="153219" y="-3619"/>
                      <a:pt x="0" y="11949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D6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8" name="Freeform 47"/>
              <p:cNvSpPr/>
              <p:nvPr/>
            </p:nvSpPr>
            <p:spPr bwMode="auto">
              <a:xfrm rot="11562626">
                <a:off x="6667451" y="3932237"/>
                <a:ext cx="628917" cy="199103"/>
              </a:xfrm>
              <a:custGeom>
                <a:avLst/>
                <a:gdLst>
                  <a:gd name="connsiteX0" fmla="*/ 639096 w 639096"/>
                  <a:gd name="connsiteY0" fmla="*/ 552723 h 552723"/>
                  <a:gd name="connsiteX1" fmla="*/ 412955 w 639096"/>
                  <a:gd name="connsiteY1" fmla="*/ 70943 h 552723"/>
                  <a:gd name="connsiteX2" fmla="*/ 0 w 639096"/>
                  <a:gd name="connsiteY2" fmla="*/ 11949 h 552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9096" h="552723">
                    <a:moveTo>
                      <a:pt x="639096" y="552723"/>
                    </a:moveTo>
                    <a:cubicBezTo>
                      <a:pt x="579283" y="356897"/>
                      <a:pt x="519471" y="161072"/>
                      <a:pt x="412955" y="70943"/>
                    </a:cubicBezTo>
                    <a:cubicBezTo>
                      <a:pt x="306439" y="-19186"/>
                      <a:pt x="153219" y="-3619"/>
                      <a:pt x="0" y="11949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7C8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" name="Freeform 48"/>
              <p:cNvSpPr/>
              <p:nvPr/>
            </p:nvSpPr>
            <p:spPr bwMode="auto">
              <a:xfrm rot="2218026">
                <a:off x="7506865" y="4383906"/>
                <a:ext cx="628917" cy="199103"/>
              </a:xfrm>
              <a:custGeom>
                <a:avLst/>
                <a:gdLst>
                  <a:gd name="connsiteX0" fmla="*/ 639096 w 639096"/>
                  <a:gd name="connsiteY0" fmla="*/ 552723 h 552723"/>
                  <a:gd name="connsiteX1" fmla="*/ 412955 w 639096"/>
                  <a:gd name="connsiteY1" fmla="*/ 70943 h 552723"/>
                  <a:gd name="connsiteX2" fmla="*/ 0 w 639096"/>
                  <a:gd name="connsiteY2" fmla="*/ 11949 h 552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9096" h="552723">
                    <a:moveTo>
                      <a:pt x="639096" y="552723"/>
                    </a:moveTo>
                    <a:cubicBezTo>
                      <a:pt x="579283" y="356897"/>
                      <a:pt x="519471" y="161072"/>
                      <a:pt x="412955" y="70943"/>
                    </a:cubicBezTo>
                    <a:cubicBezTo>
                      <a:pt x="306439" y="-19186"/>
                      <a:pt x="153219" y="-3619"/>
                      <a:pt x="0" y="11949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7C8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0" name="Freeform 49"/>
              <p:cNvSpPr/>
              <p:nvPr/>
            </p:nvSpPr>
            <p:spPr bwMode="auto">
              <a:xfrm rot="7587719">
                <a:off x="7373866" y="4399599"/>
                <a:ext cx="361611" cy="228987"/>
              </a:xfrm>
              <a:custGeom>
                <a:avLst/>
                <a:gdLst>
                  <a:gd name="connsiteX0" fmla="*/ 639096 w 639096"/>
                  <a:gd name="connsiteY0" fmla="*/ 552723 h 552723"/>
                  <a:gd name="connsiteX1" fmla="*/ 412955 w 639096"/>
                  <a:gd name="connsiteY1" fmla="*/ 70943 h 552723"/>
                  <a:gd name="connsiteX2" fmla="*/ 0 w 639096"/>
                  <a:gd name="connsiteY2" fmla="*/ 11949 h 552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9096" h="552723">
                    <a:moveTo>
                      <a:pt x="639096" y="552723"/>
                    </a:moveTo>
                    <a:cubicBezTo>
                      <a:pt x="579283" y="356897"/>
                      <a:pt x="519471" y="161072"/>
                      <a:pt x="412955" y="70943"/>
                    </a:cubicBezTo>
                    <a:cubicBezTo>
                      <a:pt x="306439" y="-19186"/>
                      <a:pt x="153219" y="-3619"/>
                      <a:pt x="0" y="11949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D6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22" name="TextBox 12"/>
            <p:cNvSpPr txBox="1">
              <a:spLocks noChangeArrowheads="1"/>
            </p:cNvSpPr>
            <p:nvPr/>
          </p:nvSpPr>
          <p:spPr bwMode="auto">
            <a:xfrm>
              <a:off x="5979111" y="3489009"/>
              <a:ext cx="9144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dirty="0">
                  <a:solidFill>
                    <a:srgbClr val="FFFFCC"/>
                  </a:solidFill>
                </a:rPr>
                <a:t>k</a:t>
              </a:r>
            </a:p>
          </p:txBody>
        </p:sp>
        <p:cxnSp>
          <p:nvCxnSpPr>
            <p:cNvPr id="23" name="Straight Connector 14"/>
            <p:cNvCxnSpPr>
              <a:cxnSpLocks noChangeShapeType="1"/>
            </p:cNvCxnSpPr>
            <p:nvPr/>
          </p:nvCxnSpPr>
          <p:spPr bwMode="auto">
            <a:xfrm rot="5400000">
              <a:off x="6169562" y="3863106"/>
              <a:ext cx="152498" cy="0"/>
            </a:xfrm>
            <a:prstGeom prst="line">
              <a:avLst/>
            </a:prstGeom>
            <a:noFill/>
            <a:ln w="19050" algn="ctr">
              <a:solidFill>
                <a:srgbClr val="FFFFCC"/>
              </a:solidFill>
              <a:round/>
              <a:headEnd/>
              <a:tailEnd type="none" w="med" len="lg"/>
            </a:ln>
          </p:spPr>
        </p:cxnSp>
        <p:cxnSp>
          <p:nvCxnSpPr>
            <p:cNvPr id="24" name="Straight Connector 15"/>
            <p:cNvCxnSpPr>
              <a:cxnSpLocks noChangeShapeType="1"/>
            </p:cNvCxnSpPr>
            <p:nvPr/>
          </p:nvCxnSpPr>
          <p:spPr bwMode="auto">
            <a:xfrm rot="5400000">
              <a:off x="6229094" y="3863106"/>
              <a:ext cx="152498" cy="0"/>
            </a:xfrm>
            <a:prstGeom prst="line">
              <a:avLst/>
            </a:prstGeom>
            <a:noFill/>
            <a:ln w="19050" algn="ctr">
              <a:solidFill>
                <a:srgbClr val="FFFFCC"/>
              </a:solidFill>
              <a:round/>
              <a:headEnd/>
              <a:tailEnd type="none" w="med" len="lg"/>
            </a:ln>
          </p:spPr>
        </p:cxnSp>
        <p:sp>
          <p:nvSpPr>
            <p:cNvPr id="25" name="TextBox 16"/>
            <p:cNvSpPr txBox="1">
              <a:spLocks noChangeArrowheads="1"/>
            </p:cNvSpPr>
            <p:nvPr/>
          </p:nvSpPr>
          <p:spPr bwMode="auto">
            <a:xfrm>
              <a:off x="8531224" y="5146070"/>
              <a:ext cx="5969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dirty="0">
                  <a:solidFill>
                    <a:srgbClr val="FFFFCC"/>
                  </a:solidFill>
                </a:rPr>
                <a:t>k</a:t>
              </a:r>
            </a:p>
          </p:txBody>
        </p:sp>
        <p:cxnSp>
          <p:nvCxnSpPr>
            <p:cNvPr id="26" name="Straight Connector 17"/>
            <p:cNvCxnSpPr>
              <a:cxnSpLocks noChangeShapeType="1"/>
            </p:cNvCxnSpPr>
            <p:nvPr/>
          </p:nvCxnSpPr>
          <p:spPr bwMode="auto">
            <a:xfrm rot="10800000">
              <a:off x="8729155" y="5530583"/>
              <a:ext cx="152400" cy="0"/>
            </a:xfrm>
            <a:prstGeom prst="line">
              <a:avLst/>
            </a:prstGeom>
            <a:noFill/>
            <a:ln w="19050" algn="ctr">
              <a:solidFill>
                <a:srgbClr val="FFFFCC"/>
              </a:solidFill>
              <a:round/>
              <a:headEnd/>
              <a:tailEnd type="none" w="med" len="lg"/>
            </a:ln>
          </p:spPr>
        </p:cxnSp>
        <p:cxnSp>
          <p:nvCxnSpPr>
            <p:cNvPr id="27" name="Straight Connector 18"/>
            <p:cNvCxnSpPr>
              <a:cxnSpLocks noChangeShapeType="1"/>
            </p:cNvCxnSpPr>
            <p:nvPr/>
          </p:nvCxnSpPr>
          <p:spPr bwMode="auto">
            <a:xfrm rot="5400000">
              <a:off x="8748205" y="5475021"/>
              <a:ext cx="114300" cy="0"/>
            </a:xfrm>
            <a:prstGeom prst="line">
              <a:avLst/>
            </a:prstGeom>
            <a:noFill/>
            <a:ln w="19050" algn="ctr">
              <a:solidFill>
                <a:srgbClr val="FFFFCC"/>
              </a:solidFill>
              <a:round/>
              <a:headEnd/>
              <a:tailEnd type="none" w="med" len="lg"/>
            </a:ln>
          </p:spPr>
        </p:cxnSp>
      </p:grpSp>
    </p:spTree>
    <p:extLst>
      <p:ext uri="{BB962C8B-B14F-4D97-AF65-F5344CB8AC3E}">
        <p14:creationId xmlns:p14="http://schemas.microsoft.com/office/powerpoint/2010/main" val="198487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2"/>
          <p:cNvSpPr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200" b="1" i="1" dirty="0" smtClean="0">
                <a:solidFill>
                  <a:schemeClr val="bg1"/>
                </a:solidFill>
                <a:latin typeface="+mj-lt"/>
              </a:rPr>
              <a:t>Model cascade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+</a:t>
            </a:r>
            <a:r>
              <a:rPr lang="en-US" sz="3200" b="1" i="1" dirty="0" smtClean="0">
                <a:solidFill>
                  <a:schemeClr val="bg1"/>
                </a:solidFill>
                <a:latin typeface="+mj-lt"/>
              </a:rPr>
              <a:t> Alfvén/fast-mode coupling </a:t>
            </a:r>
            <a:endParaRPr lang="en-US" sz="32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846" name="Text Box 14"/>
          <p:cNvSpPr txBox="1">
            <a:spLocks noChangeArrowheads="1"/>
          </p:cNvSpPr>
          <p:nvPr/>
        </p:nvSpPr>
        <p:spPr bwMode="auto">
          <a:xfrm>
            <a:off x="0" y="776407"/>
            <a:ext cx="9144000" cy="1546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>
              <a:lnSpc>
                <a:spcPct val="90000"/>
              </a:lnSpc>
              <a:spcBef>
                <a:spcPts val="900"/>
              </a:spcBef>
              <a:buClr>
                <a:srgbClr val="FFFFCC"/>
              </a:buClr>
              <a:buSzPct val="115000"/>
              <a:buFontTx/>
              <a:buChar char="•"/>
            </a:pPr>
            <a:r>
              <a:rPr lang="en-US" sz="2000" i="0" dirty="0" smtClean="0">
                <a:solidFill>
                  <a:srgbClr val="FFFFCC"/>
                </a:solidFill>
                <a:latin typeface="+mj-lt"/>
              </a:rPr>
              <a:t>Cranmer &amp; van Ballegooijen (2012) modeled cascade as diffusion in (</a:t>
            </a:r>
            <a:r>
              <a:rPr lang="en-US" sz="2000" dirty="0" smtClean="0">
                <a:solidFill>
                  <a:srgbClr val="FFFFCC"/>
                </a:solidFill>
                <a:latin typeface="+mj-lt"/>
              </a:rPr>
              <a:t>k</a:t>
            </a:r>
            <a:r>
              <a:rPr lang="en-US" sz="2000" i="0" baseline="-40000" dirty="0" smtClean="0">
                <a:solidFill>
                  <a:srgbClr val="FFFFCC"/>
                </a:solidFill>
                <a:latin typeface="+mj-lt"/>
              </a:rPr>
              <a:t>║</a:t>
            </a:r>
            <a:r>
              <a:rPr lang="en-US" sz="2000" i="0" dirty="0" smtClean="0">
                <a:solidFill>
                  <a:srgbClr val="FFFFCC"/>
                </a:solidFill>
              </a:rPr>
              <a:t>, </a:t>
            </a:r>
            <a:r>
              <a:rPr lang="en-US" sz="2000" dirty="0" smtClean="0">
                <a:solidFill>
                  <a:srgbClr val="FFFFCC"/>
                </a:solidFill>
              </a:rPr>
              <a:t>k</a:t>
            </a:r>
            <a:r>
              <a:rPr lang="en-US" sz="2000" i="0" baseline="-40000" dirty="0" smtClean="0">
                <a:solidFill>
                  <a:srgbClr val="FFFFCC"/>
                </a:solidFill>
                <a:latin typeface="Times New Roman"/>
                <a:cs typeface="Times New Roman"/>
              </a:rPr>
              <a:t>┴</a:t>
            </a:r>
            <a:r>
              <a:rPr lang="en-US" sz="2000" i="0" dirty="0" smtClean="0">
                <a:solidFill>
                  <a:srgbClr val="FFFFCC"/>
                </a:solidFill>
                <a:latin typeface="+mj-lt"/>
              </a:rPr>
              <a:t>) space.</a:t>
            </a:r>
          </a:p>
          <a:p>
            <a:pPr marL="169863" indent="-169863" eaLnBrk="0" hangingPunct="0">
              <a:lnSpc>
                <a:spcPct val="90000"/>
              </a:lnSpc>
              <a:spcBef>
                <a:spcPts val="900"/>
              </a:spcBef>
              <a:buClr>
                <a:srgbClr val="FFFFCC"/>
              </a:buClr>
              <a:buSzPct val="115000"/>
              <a:buFontTx/>
              <a:buChar char="•"/>
            </a:pPr>
            <a:r>
              <a:rPr lang="en-US" sz="2000" b="1" i="0" dirty="0" smtClean="0">
                <a:solidFill>
                  <a:srgbClr val="50C1FA"/>
                </a:solidFill>
                <a:latin typeface="+mj-lt"/>
              </a:rPr>
              <a:t>Dissipation</a:t>
            </a:r>
            <a:r>
              <a:rPr lang="en-US" sz="2000" i="0" dirty="0" smtClean="0">
                <a:solidFill>
                  <a:srgbClr val="FFFFCC"/>
                </a:solidFill>
                <a:latin typeface="+mj-lt"/>
              </a:rPr>
              <a:t> from ion cyclotron &amp; Landau resonances (A); transit-time damping (F).</a:t>
            </a:r>
          </a:p>
          <a:p>
            <a:pPr marL="169863" indent="-169863" eaLnBrk="0" hangingPunct="0">
              <a:lnSpc>
                <a:spcPct val="90000"/>
              </a:lnSpc>
              <a:spcBef>
                <a:spcPts val="900"/>
              </a:spcBef>
              <a:buClr>
                <a:srgbClr val="FFFFCC"/>
              </a:buClr>
              <a:buSzPct val="115000"/>
              <a:buFontTx/>
              <a:buChar char="•"/>
            </a:pPr>
            <a:r>
              <a:rPr lang="en-US" sz="2000" b="1" i="0" dirty="0" smtClean="0">
                <a:solidFill>
                  <a:srgbClr val="FF7C80"/>
                </a:solidFill>
                <a:latin typeface="+mj-lt"/>
              </a:rPr>
              <a:t>Coupling</a:t>
            </a:r>
            <a:r>
              <a:rPr lang="en-US" sz="2000" i="0" dirty="0" smtClean="0">
                <a:solidFill>
                  <a:srgbClr val="FFFFCC"/>
                </a:solidFill>
                <a:latin typeface="+mj-lt"/>
              </a:rPr>
              <a:t> between A &amp; F modes treated with Chandran (2005) weak turb. timescale.</a:t>
            </a:r>
          </a:p>
          <a:p>
            <a:pPr marL="169863" indent="-169863" eaLnBrk="0" hangingPunct="0">
              <a:lnSpc>
                <a:spcPct val="90000"/>
              </a:lnSpc>
              <a:spcBef>
                <a:spcPts val="900"/>
              </a:spcBef>
              <a:buClr>
                <a:srgbClr val="FFFFCC"/>
              </a:buClr>
              <a:buSzPct val="115000"/>
              <a:buFontTx/>
              <a:buChar char="•"/>
            </a:pPr>
            <a:endParaRPr lang="en-US" sz="2000" i="0" dirty="0">
              <a:solidFill>
                <a:srgbClr val="FFFFCC"/>
              </a:solidFill>
              <a:latin typeface="+mj-lt"/>
            </a:endParaRPr>
          </a:p>
        </p:txBody>
      </p:sp>
      <p:pic>
        <p:nvPicPr>
          <p:cNvPr id="4" name="Picture 3" descr="ipaper_spectra.gif"/>
          <p:cNvPicPr>
            <a:picLocks noChangeAspect="1"/>
          </p:cNvPicPr>
          <p:nvPr/>
        </p:nvPicPr>
        <p:blipFill>
          <a:blip r:embed="rId2" cstate="print"/>
          <a:srcRect b="49577"/>
          <a:stretch>
            <a:fillRect/>
          </a:stretch>
        </p:blipFill>
        <p:spPr>
          <a:xfrm>
            <a:off x="304800" y="2485659"/>
            <a:ext cx="4084443" cy="3457939"/>
          </a:xfrm>
          <a:prstGeom prst="rect">
            <a:avLst/>
          </a:prstGeom>
        </p:spPr>
      </p:pic>
      <p:pic>
        <p:nvPicPr>
          <p:cNvPr id="5" name="Picture 4" descr="ipaper_spectra.gif"/>
          <p:cNvPicPr>
            <a:picLocks noChangeAspect="1"/>
          </p:cNvPicPr>
          <p:nvPr/>
        </p:nvPicPr>
        <p:blipFill>
          <a:blip r:embed="rId2" cstate="print"/>
          <a:srcRect t="49577"/>
          <a:stretch>
            <a:fillRect/>
          </a:stretch>
        </p:blipFill>
        <p:spPr>
          <a:xfrm>
            <a:off x="4724400" y="2485657"/>
            <a:ext cx="4084443" cy="3457943"/>
          </a:xfrm>
          <a:prstGeom prst="rect">
            <a:avLst/>
          </a:prstGeom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381000" y="2095381"/>
            <a:ext cx="40386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algn="ctr" eaLnBrk="0" hangingPunct="0">
              <a:lnSpc>
                <a:spcPct val="90000"/>
              </a:lnSpc>
              <a:spcBef>
                <a:spcPts val="1200"/>
              </a:spcBef>
              <a:buSzPct val="115000"/>
            </a:pPr>
            <a:r>
              <a:rPr lang="en-US" sz="2000" dirty="0" smtClean="0">
                <a:solidFill>
                  <a:srgbClr val="FFFFCC"/>
                </a:solidFill>
                <a:latin typeface="+mj-lt"/>
              </a:rPr>
              <a:t>Pure Alfvén mode:</a:t>
            </a:r>
          </a:p>
          <a:p>
            <a:pPr marL="169863" indent="-169863" algn="ctr" eaLnBrk="0" hangingPunct="0">
              <a:lnSpc>
                <a:spcPct val="90000"/>
              </a:lnSpc>
              <a:spcBef>
                <a:spcPts val="1200"/>
              </a:spcBef>
              <a:buSzPct val="115000"/>
            </a:pPr>
            <a:endParaRPr lang="en-US" sz="2000" dirty="0">
              <a:solidFill>
                <a:srgbClr val="FFFFCC"/>
              </a:solidFill>
              <a:latin typeface="+mj-lt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648200" y="2095381"/>
            <a:ext cx="44958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algn="ctr" eaLnBrk="0" hangingPunct="0">
              <a:lnSpc>
                <a:spcPct val="90000"/>
              </a:lnSpc>
              <a:spcBef>
                <a:spcPts val="1200"/>
              </a:spcBef>
              <a:buSzPct val="115000"/>
            </a:pPr>
            <a:r>
              <a:rPr lang="en-US" sz="2000" dirty="0" smtClean="0">
                <a:solidFill>
                  <a:srgbClr val="FFFFCC"/>
                </a:solidFill>
                <a:latin typeface="+mj-lt"/>
              </a:rPr>
              <a:t>Alfvén mode with AAF/AFF coupling:</a:t>
            </a:r>
          </a:p>
          <a:p>
            <a:pPr marL="169863" indent="-169863" algn="ctr" eaLnBrk="0" hangingPunct="0">
              <a:lnSpc>
                <a:spcPct val="90000"/>
              </a:lnSpc>
              <a:spcBef>
                <a:spcPts val="1200"/>
              </a:spcBef>
              <a:buSzPct val="115000"/>
            </a:pPr>
            <a:endParaRPr lang="en-US" sz="2000" dirty="0">
              <a:solidFill>
                <a:srgbClr val="FFFFCC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200" b="1" i="1" dirty="0" smtClean="0">
                <a:solidFill>
                  <a:schemeClr val="bg1"/>
                </a:solidFill>
                <a:latin typeface="+mj-lt"/>
              </a:rPr>
              <a:t>Results for proton/electron heating ratio</a:t>
            </a:r>
            <a:endParaRPr lang="en-US" sz="32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01600" y="725488"/>
            <a:ext cx="891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 eaLnBrk="0" hangingPunct="0">
              <a:lnSpc>
                <a:spcPct val="90000"/>
              </a:lnSpc>
              <a:spcBef>
                <a:spcPts val="1000"/>
              </a:spcBef>
              <a:buSzPct val="115000"/>
              <a:buFontTx/>
              <a:buChar char="•"/>
            </a:pPr>
            <a:r>
              <a:rPr lang="en-US" sz="2000" i="0" dirty="0" smtClean="0">
                <a:solidFill>
                  <a:srgbClr val="FFFFCC"/>
                </a:solidFill>
                <a:latin typeface="+mj-lt"/>
              </a:rPr>
              <a:t>Cranmer &amp; van Ballegooijen (2012) computed heating rates for protons &amp; electrons for the “known” Alfvén wave power, plus a variable fast-mode wave component.</a:t>
            </a:r>
            <a:endParaRPr lang="en-US" sz="2000" b="1" i="0" dirty="0">
              <a:solidFill>
                <a:srgbClr val="FFFFCC"/>
              </a:solidFill>
              <a:latin typeface="+mj-lt"/>
            </a:endParaRPr>
          </a:p>
        </p:txBody>
      </p:sp>
      <p:pic>
        <p:nvPicPr>
          <p:cNvPr id="6" name="Picture 5" descr="QpQe_agu_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447800"/>
            <a:ext cx="8229600" cy="4735318"/>
          </a:xfrm>
          <a:prstGeom prst="rect">
            <a:avLst/>
          </a:prstGeom>
        </p:spPr>
      </p:pic>
      <p:pic>
        <p:nvPicPr>
          <p:cNvPr id="7" name="Picture 6" descr="QpQe_agu_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447800"/>
            <a:ext cx="8229600" cy="4735318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 flipH="1" flipV="1">
            <a:off x="7162800" y="2590800"/>
            <a:ext cx="76200" cy="7620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848484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6781800" y="33528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smtClean="0">
                <a:solidFill>
                  <a:srgbClr val="737373"/>
                </a:solidFill>
                <a:latin typeface="+mj-lt"/>
              </a:rPr>
              <a:t>Helios &amp; Ulysses</a:t>
            </a:r>
            <a:endParaRPr lang="en-US" sz="1800" b="1" i="1" dirty="0">
              <a:solidFill>
                <a:srgbClr val="73737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10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</a:rPr>
              <a:t>Other implications of a “coupled cascade”</a:t>
            </a:r>
            <a:endParaRPr lang="en-US" sz="3200" b="1" baseline="30000" dirty="0">
              <a:solidFill>
                <a:schemeClr val="bg1"/>
              </a:solidFill>
            </a:endParaRPr>
          </a:p>
        </p:txBody>
      </p:sp>
      <p:sp>
        <p:nvSpPr>
          <p:cNvPr id="76" name="Text Box 14"/>
          <p:cNvSpPr txBox="1">
            <a:spLocks noChangeArrowheads="1"/>
          </p:cNvSpPr>
          <p:nvPr/>
        </p:nvSpPr>
        <p:spPr bwMode="auto">
          <a:xfrm>
            <a:off x="685800" y="1371600"/>
            <a:ext cx="7543800" cy="321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>
              <a:lnSpc>
                <a:spcPct val="96000"/>
              </a:lnSpc>
              <a:spcBef>
                <a:spcPts val="1200"/>
              </a:spcBef>
              <a:buSzPct val="115000"/>
              <a:buFont typeface="Arial" pitchFamily="34" charset="0"/>
              <a:buChar char="•"/>
            </a:pPr>
            <a:r>
              <a:rPr lang="en-US" sz="2000" smtClean="0">
                <a:solidFill>
                  <a:srgbClr val="FFFFCC"/>
                </a:solidFill>
                <a:latin typeface="+mj-lt"/>
              </a:rPr>
              <a:t>Key result:  </a:t>
            </a:r>
            <a:r>
              <a:rPr lang="en-US" sz="2000" i="0" smtClean="0">
                <a:solidFill>
                  <a:srgbClr val="FFFFCC"/>
                </a:solidFill>
                <a:latin typeface="+mj-lt"/>
              </a:rPr>
              <a:t>If one believes the fast/Alfvén mode coupling is going on, then one can get lots of proton &amp; heavy ion heating in the corona even </a:t>
            </a:r>
            <a:r>
              <a:rPr lang="en-US" sz="2000" i="0" smtClean="0">
                <a:solidFill>
                  <a:srgbClr val="FFFFCC"/>
                </a:solidFill>
                <a:latin typeface="+mj-lt"/>
              </a:rPr>
              <a:t>when </a:t>
            </a:r>
            <a:r>
              <a:rPr lang="en-US" sz="2000" i="0" smtClean="0">
                <a:solidFill>
                  <a:srgbClr val="FFFFCC"/>
                </a:solidFill>
                <a:latin typeface="+mj-lt"/>
              </a:rPr>
              <a:t>the high-freq. wave power is just a small fraction of the total.</a:t>
            </a:r>
          </a:p>
          <a:p>
            <a:pPr marL="169863" indent="-169863">
              <a:lnSpc>
                <a:spcPct val="96000"/>
              </a:lnSpc>
              <a:spcBef>
                <a:spcPts val="1200"/>
              </a:spcBef>
              <a:buSzPct val="115000"/>
              <a:buFont typeface="Arial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  <a:latin typeface="+mj-lt"/>
              </a:rPr>
              <a:t>Spectrum-averaged </a:t>
            </a:r>
            <a:r>
              <a:rPr lang="el-GR" sz="2000" smtClean="0">
                <a:solidFill>
                  <a:srgbClr val="FFFFCC"/>
                </a:solidFill>
                <a:latin typeface="+mj-lt"/>
              </a:rPr>
              <a:t>θ</a:t>
            </a:r>
            <a:r>
              <a:rPr lang="en-US" sz="2000">
                <a:solidFill>
                  <a:srgbClr val="FFFFCC"/>
                </a:solidFill>
                <a:latin typeface="+mj-lt"/>
              </a:rPr>
              <a:t> </a:t>
            </a:r>
            <a:r>
              <a:rPr lang="en-US" sz="2000" i="0" smtClean="0">
                <a:solidFill>
                  <a:srgbClr val="FFFFCC"/>
                </a:solidFill>
                <a:latin typeface="+mj-lt"/>
              </a:rPr>
              <a:t>= </a:t>
            </a:r>
            <a:r>
              <a:rPr lang="en-US" sz="2000" i="0" smtClean="0">
                <a:solidFill>
                  <a:srgbClr val="FFFFCC"/>
                </a:solidFill>
                <a:latin typeface="+mj-lt"/>
              </a:rPr>
              <a:t>88</a:t>
            </a:r>
            <a:r>
              <a:rPr lang="en-US" sz="2000" i="0" baseline="42000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i="0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i="0" smtClean="0">
                <a:solidFill>
                  <a:srgbClr val="FFFFCC"/>
                </a:solidFill>
                <a:latin typeface="+mj-lt"/>
              </a:rPr>
              <a:t>consistent </a:t>
            </a:r>
            <a:r>
              <a:rPr lang="en-US" sz="2000" i="0" smtClean="0">
                <a:solidFill>
                  <a:srgbClr val="FFFFCC"/>
                </a:solidFill>
                <a:latin typeface="+mj-lt"/>
              </a:rPr>
              <a:t>with </a:t>
            </a:r>
            <a:r>
              <a:rPr lang="en-US" sz="2000" i="0" smtClean="0">
                <a:solidFill>
                  <a:srgbClr val="FFFFCC"/>
                </a:solidFill>
                <a:latin typeface="+mj-lt"/>
              </a:rPr>
              <a:t>the expected dominance </a:t>
            </a:r>
            <a:r>
              <a:rPr lang="en-US" sz="2000" i="0" smtClean="0">
                <a:solidFill>
                  <a:srgbClr val="FFFFCC"/>
                </a:solidFill>
                <a:latin typeface="+mj-lt"/>
              </a:rPr>
              <a:t>of </a:t>
            </a:r>
            <a:r>
              <a:rPr lang="en-US" sz="2000" i="0" smtClean="0">
                <a:solidFill>
                  <a:srgbClr val="FFFFCC"/>
                </a:solidFill>
                <a:latin typeface="+mj-lt"/>
              </a:rPr>
              <a:t>KAWs.</a:t>
            </a:r>
            <a:endParaRPr lang="en-US" sz="2000" i="0" smtClean="0">
              <a:solidFill>
                <a:srgbClr val="FFFFCC"/>
              </a:solidFill>
              <a:latin typeface="+mj-lt"/>
            </a:endParaRPr>
          </a:p>
          <a:p>
            <a:pPr marL="169863" indent="-169863">
              <a:lnSpc>
                <a:spcPct val="96000"/>
              </a:lnSpc>
              <a:spcBef>
                <a:spcPts val="1200"/>
              </a:spcBef>
              <a:buSzPct val="115000"/>
              <a:buFont typeface="Arial" pitchFamily="34" charset="0"/>
              <a:buChar char="•"/>
            </a:pPr>
            <a:endParaRPr lang="en-US" sz="2000" i="0" smtClean="0">
              <a:solidFill>
                <a:srgbClr val="FFFFCC"/>
              </a:solidFill>
              <a:latin typeface="+mj-lt"/>
            </a:endParaRPr>
          </a:p>
          <a:p>
            <a:pPr marL="169863" indent="-169863">
              <a:lnSpc>
                <a:spcPct val="96000"/>
              </a:lnSpc>
              <a:spcBef>
                <a:spcPts val="1200"/>
              </a:spcBef>
              <a:buSzPct val="115000"/>
              <a:buFont typeface="Arial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  <a:latin typeface="+mj-lt"/>
              </a:rPr>
              <a:t>Taking the existence of a small population of ion cyclotron waves as a given, Cranmer </a:t>
            </a:r>
            <a:r>
              <a:rPr lang="en-US" sz="2000" i="0" smtClean="0">
                <a:solidFill>
                  <a:srgbClr val="FFFFCC"/>
                </a:solidFill>
                <a:latin typeface="+mj-lt"/>
              </a:rPr>
              <a:t>(2014, </a:t>
            </a:r>
            <a:r>
              <a:rPr lang="en-US" sz="2000" smtClean="0">
                <a:solidFill>
                  <a:srgbClr val="FFFFCC"/>
                </a:solidFill>
                <a:latin typeface="+mj-lt"/>
              </a:rPr>
              <a:t>ApJ Supp</a:t>
            </a:r>
            <a:r>
              <a:rPr lang="en-US" sz="2000" i="0" smtClean="0">
                <a:solidFill>
                  <a:srgbClr val="FFFFCC"/>
                </a:solidFill>
                <a:latin typeface="+mj-lt"/>
              </a:rPr>
              <a:t>) </a:t>
            </a:r>
            <a:r>
              <a:rPr lang="en-US" sz="2000" i="0" smtClean="0">
                <a:solidFill>
                  <a:srgbClr val="FFFFCC"/>
                </a:solidFill>
                <a:latin typeface="+mj-lt"/>
              </a:rPr>
              <a:t>delved more deeply into how they would heat </a:t>
            </a:r>
            <a:r>
              <a:rPr lang="en-US" sz="2000" b="1" i="0" smtClean="0">
                <a:solidFill>
                  <a:srgbClr val="FF7C80"/>
                </a:solidFill>
                <a:latin typeface="+mj-lt"/>
              </a:rPr>
              <a:t>protons</a:t>
            </a:r>
            <a:r>
              <a:rPr lang="en-US" sz="2000" i="0" smtClean="0">
                <a:solidFill>
                  <a:srgbClr val="FF7C80"/>
                </a:solidFill>
                <a:latin typeface="+mj-lt"/>
              </a:rPr>
              <a:t> </a:t>
            </a:r>
            <a:r>
              <a:rPr lang="en-US" sz="2000" i="0" smtClean="0">
                <a:solidFill>
                  <a:srgbClr val="FFFFCC"/>
                </a:solidFill>
                <a:latin typeface="+mj-lt"/>
              </a:rPr>
              <a:t>in the solar wind.</a:t>
            </a:r>
            <a:endParaRPr lang="en-US" sz="2000" i="0" baseline="-40000" dirty="0" smtClean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48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Proton cyclotron resonance</a:t>
            </a:r>
            <a:endParaRPr lang="en-US" sz="3200" b="1" baseline="30000" dirty="0">
              <a:solidFill>
                <a:schemeClr val="bg1"/>
              </a:solidFill>
            </a:endParaRPr>
          </a:p>
        </p:txBody>
      </p:sp>
      <p:sp>
        <p:nvSpPr>
          <p:cNvPr id="76" name="Text Box 14"/>
          <p:cNvSpPr txBox="1">
            <a:spLocks noChangeArrowheads="1"/>
          </p:cNvSpPr>
          <p:nvPr/>
        </p:nvSpPr>
        <p:spPr bwMode="auto">
          <a:xfrm>
            <a:off x="0" y="762000"/>
            <a:ext cx="9080500" cy="136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0" hangingPunct="0">
              <a:lnSpc>
                <a:spcPct val="93000"/>
              </a:lnSpc>
              <a:spcBef>
                <a:spcPts val="1000"/>
              </a:spcBef>
              <a:buSzPct val="115000"/>
              <a:buFont typeface="Arial" pitchFamily="34" charset="0"/>
              <a:buChar char="•"/>
            </a:pPr>
            <a:r>
              <a:rPr lang="en-US" sz="2000" i="0" dirty="0" smtClean="0">
                <a:solidFill>
                  <a:srgbClr val="FFFFCC"/>
                </a:solidFill>
                <a:latin typeface="+mj-lt"/>
              </a:rPr>
              <a:t>The actual proton &amp; ion heating rates depend crucially on the </a:t>
            </a:r>
            <a:r>
              <a:rPr lang="en-US" sz="2000" b="1" i="0" dirty="0" smtClean="0">
                <a:solidFill>
                  <a:srgbClr val="50C1FA"/>
                </a:solidFill>
                <a:latin typeface="+mj-lt"/>
              </a:rPr>
              <a:t>dispersion relation</a:t>
            </a:r>
            <a:r>
              <a:rPr lang="en-US" sz="2000" i="0" dirty="0" smtClean="0">
                <a:solidFill>
                  <a:srgbClr val="50C1FA"/>
                </a:solidFill>
                <a:latin typeface="+mj-lt"/>
              </a:rPr>
              <a:t> </a:t>
            </a:r>
            <a:r>
              <a:rPr lang="en-US" sz="2000" i="0" dirty="0" smtClean="0">
                <a:solidFill>
                  <a:srgbClr val="FFFFCC"/>
                </a:solidFill>
                <a:latin typeface="+mj-lt"/>
              </a:rPr>
              <a:t>of the parallel-propagating ion cyclotron waves.</a:t>
            </a:r>
          </a:p>
          <a:p>
            <a:pPr marL="169863" indent="-169863" eaLnBrk="0" hangingPunct="0">
              <a:lnSpc>
                <a:spcPct val="93000"/>
              </a:lnSpc>
              <a:spcBef>
                <a:spcPts val="1000"/>
              </a:spcBef>
              <a:buSzPct val="115000"/>
              <a:buFont typeface="Arial" pitchFamily="34" charset="0"/>
              <a:buChar char="•"/>
            </a:pPr>
            <a:r>
              <a:rPr lang="en-US" sz="2000" i="0" dirty="0" smtClean="0">
                <a:solidFill>
                  <a:srgbClr val="FFFFCC"/>
                </a:solidFill>
                <a:latin typeface="+mj-lt"/>
              </a:rPr>
              <a:t>Cranmer (2014) found new analytic warm dispersion solutions, motivated by “resonant shell” distributions, that agree well with numerical Vlasov-Maxwell codes.</a:t>
            </a:r>
            <a:endParaRPr lang="en-US" sz="2000" i="0" dirty="0" smtClean="0">
              <a:solidFill>
                <a:srgbClr val="FF7C80"/>
              </a:solidFill>
              <a:latin typeface="+mj-lt"/>
            </a:endParaRPr>
          </a:p>
        </p:txBody>
      </p:sp>
      <p:pic>
        <p:nvPicPr>
          <p:cNvPr id="45058" name="Picture 2" descr="https://www.cfa.harvard.edu/~scranmer/Preprints/cpaper_f1b.gif"/>
          <p:cNvPicPr>
            <a:picLocks noChangeAspect="1" noChangeArrowheads="1"/>
          </p:cNvPicPr>
          <p:nvPr/>
        </p:nvPicPr>
        <p:blipFill>
          <a:blip r:embed="rId2" cstate="print"/>
          <a:srcRect l="1368" t="1352" r="1368" b="1352"/>
          <a:stretch>
            <a:fillRect/>
          </a:stretch>
        </p:blipFill>
        <p:spPr bwMode="auto">
          <a:xfrm>
            <a:off x="304800" y="2209800"/>
            <a:ext cx="3793559" cy="3840480"/>
          </a:xfrm>
          <a:prstGeom prst="rect">
            <a:avLst/>
          </a:prstGeom>
          <a:noFill/>
        </p:spPr>
      </p:pic>
      <p:pic>
        <p:nvPicPr>
          <p:cNvPr id="45060" name="Picture 4" descr="https://www.cfa.harvard.edu/~scranmer/Preprints/cpaper_f2.gif"/>
          <p:cNvPicPr>
            <a:picLocks noChangeAspect="1" noChangeArrowheads="1"/>
          </p:cNvPicPr>
          <p:nvPr/>
        </p:nvPicPr>
        <p:blipFill>
          <a:blip r:embed="rId3" cstate="print"/>
          <a:srcRect l="4017" t="2874" r="1004" b="1916"/>
          <a:stretch>
            <a:fillRect/>
          </a:stretch>
        </p:blipFill>
        <p:spPr bwMode="auto">
          <a:xfrm>
            <a:off x="4343400" y="2209800"/>
            <a:ext cx="3655301" cy="384048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8077200" y="251460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7C80"/>
                </a:solidFill>
              </a:rPr>
              <a:t>Wind</a:t>
            </a:r>
          </a:p>
          <a:p>
            <a:r>
              <a:rPr lang="en-US" sz="1600" b="1" i="0" dirty="0" smtClean="0">
                <a:solidFill>
                  <a:srgbClr val="FF7C80"/>
                </a:solidFill>
              </a:rPr>
              <a:t>data</a:t>
            </a:r>
          </a:p>
          <a:p>
            <a:r>
              <a:rPr lang="en-US" sz="1600" b="1" i="0" dirty="0" smtClean="0">
                <a:solidFill>
                  <a:srgbClr val="FF7C80"/>
                </a:solidFill>
              </a:rPr>
              <a:t>@ 1 AU</a:t>
            </a:r>
            <a:endParaRPr lang="en-US" sz="1600" b="1" i="0" dirty="0">
              <a:solidFill>
                <a:srgbClr val="FF7C80"/>
              </a:solidFill>
            </a:endParaRPr>
          </a:p>
        </p:txBody>
      </p:sp>
      <p:cxnSp>
        <p:nvCxnSpPr>
          <p:cNvPr id="25" name="Straight Arrow Connector 24"/>
          <p:cNvCxnSpPr>
            <a:stCxn id="23" idx="1"/>
          </p:cNvCxnSpPr>
          <p:nvPr/>
        </p:nvCxnSpPr>
        <p:spPr bwMode="auto">
          <a:xfrm flipH="1">
            <a:off x="6858000" y="2930099"/>
            <a:ext cx="1219200" cy="57510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7C80"/>
            </a:solidFill>
            <a:prstDash val="solid"/>
            <a:round/>
            <a:headEnd type="none" w="med" len="med"/>
            <a:tailEnd type="arrow" w="med" len="lg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8077199" y="4267200"/>
            <a:ext cx="10276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0" dirty="0" smtClean="0">
                <a:solidFill>
                  <a:srgbClr val="FFFFCC"/>
                </a:solidFill>
              </a:rPr>
              <a:t>firehose unstable region</a:t>
            </a:r>
          </a:p>
          <a:p>
            <a:r>
              <a:rPr lang="en-US" sz="1600" i="0" dirty="0" smtClean="0">
                <a:solidFill>
                  <a:srgbClr val="FFFFCC"/>
                </a:solidFill>
              </a:rPr>
              <a:t>has no solutions</a:t>
            </a:r>
            <a:endParaRPr lang="en-US" sz="1600" i="0" dirty="0">
              <a:solidFill>
                <a:srgbClr val="FFFFCC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 flipH="1" flipV="1">
            <a:off x="7391400" y="4800600"/>
            <a:ext cx="701511" cy="6285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lg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5105400" y="2404646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 dirty="0" smtClean="0"/>
              <a:t>Contours:  </a:t>
            </a:r>
            <a:r>
              <a:rPr lang="el-GR" sz="1600" b="1" i="0" smtClean="0"/>
              <a:t>ω</a:t>
            </a:r>
            <a:r>
              <a:rPr lang="en-US" sz="1600" b="1" i="0" dirty="0" smtClean="0"/>
              <a:t>/</a:t>
            </a:r>
            <a:r>
              <a:rPr lang="el-GR" sz="1600" b="1" i="0" smtClean="0"/>
              <a:t>Ω</a:t>
            </a:r>
            <a:r>
              <a:rPr lang="en-US" sz="1600" b="1" i="0" dirty="0" smtClean="0"/>
              <a:t> at large k</a:t>
            </a:r>
            <a:r>
              <a:rPr lang="en-US" sz="1600" b="1" i="0" baseline="-40000" dirty="0" smtClean="0"/>
              <a:t>║</a:t>
            </a:r>
            <a:endParaRPr lang="en-US" sz="1600" b="1" i="0" baseline="-4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200" b="1" dirty="0" smtClean="0">
                <a:solidFill>
                  <a:schemeClr val="bg1"/>
                </a:solidFill>
              </a:rPr>
              <a:t>Proton cyclotron heating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0" y="76200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0" hangingPunct="0">
              <a:lnSpc>
                <a:spcPct val="90000"/>
              </a:lnSpc>
              <a:spcBef>
                <a:spcPts val="1200"/>
              </a:spcBef>
              <a:buSzPct val="115000"/>
              <a:buFontTx/>
              <a:buChar char="•"/>
            </a:pPr>
            <a:r>
              <a:rPr lang="en-US" sz="2000" i="0" dirty="0" smtClean="0">
                <a:solidFill>
                  <a:srgbClr val="FFFFCC"/>
                </a:solidFill>
              </a:rPr>
              <a:t>Protons diffuse in</a:t>
            </a:r>
            <a:r>
              <a:rPr lang="en-US" sz="2000" b="1" i="0" dirty="0" smtClean="0">
                <a:solidFill>
                  <a:srgbClr val="FFFFCC"/>
                </a:solidFill>
              </a:rPr>
              <a:t> </a:t>
            </a:r>
            <a:r>
              <a:rPr lang="en-US" sz="2000" i="0" dirty="0" smtClean="0">
                <a:solidFill>
                  <a:srgbClr val="FFFFCC"/>
                </a:solidFill>
              </a:rPr>
              <a:t>velocity</a:t>
            </a:r>
            <a:r>
              <a:rPr lang="en-US" sz="2000" b="1" i="0" dirty="0" smtClean="0">
                <a:solidFill>
                  <a:srgbClr val="FFFFCC"/>
                </a:solidFill>
              </a:rPr>
              <a:t> </a:t>
            </a:r>
            <a:r>
              <a:rPr lang="en-US" sz="2000" i="0" dirty="0" smtClean="0">
                <a:solidFill>
                  <a:srgbClr val="FFFFCC"/>
                </a:solidFill>
              </a:rPr>
              <a:t>space, with evolution details determined by the relative amounts of power in outward vs. inward propagating cyclotron waves.</a:t>
            </a:r>
          </a:p>
          <a:p>
            <a:pPr marL="169863" indent="-169863" eaLnBrk="0" hangingPunct="0">
              <a:lnSpc>
                <a:spcPct val="90000"/>
              </a:lnSpc>
              <a:spcBef>
                <a:spcPts val="1200"/>
              </a:spcBef>
              <a:buSzPct val="115000"/>
              <a:buFontTx/>
              <a:buChar char="•"/>
            </a:pPr>
            <a:r>
              <a:rPr lang="en-US" sz="2000" i="0" dirty="0" smtClean="0">
                <a:solidFill>
                  <a:srgbClr val="FFFFCC"/>
                </a:solidFill>
              </a:rPr>
              <a:t>Proper quasilinear treatment of “damped resonances” (see also Gary &amp; Saito 2003).</a:t>
            </a:r>
            <a:endParaRPr lang="en-US" sz="2000" i="0" dirty="0">
              <a:solidFill>
                <a:srgbClr val="FFFF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57912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→  →  time  →  →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www.cfa.harvard.edu/~scranmer/Preprints/cpaper_prot_diff.gif"/>
          <p:cNvPicPr>
            <a:picLocks noChangeAspect="1" noChangeArrowheads="1"/>
          </p:cNvPicPr>
          <p:nvPr/>
        </p:nvPicPr>
        <p:blipFill>
          <a:blip r:embed="rId2" cstate="print"/>
          <a:srcRect b="2704"/>
          <a:stretch>
            <a:fillRect/>
          </a:stretch>
        </p:blipFill>
        <p:spPr bwMode="auto">
          <a:xfrm>
            <a:off x="189491" y="1960006"/>
            <a:ext cx="8765018" cy="387586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67000" y="20574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0" dirty="0" smtClean="0">
                <a:solidFill>
                  <a:srgbClr val="FF0000"/>
                </a:solidFill>
              </a:rPr>
              <a:t>100% outward</a:t>
            </a:r>
            <a:endParaRPr lang="en-US" sz="2000" b="1" i="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39624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0" dirty="0" smtClean="0">
                <a:solidFill>
                  <a:srgbClr val="FF0000"/>
                </a:solidFill>
              </a:rPr>
              <a:t>50/50% out/in</a:t>
            </a:r>
            <a:endParaRPr lang="en-US" sz="2000" b="1" i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200" b="1" dirty="0" smtClean="0">
                <a:solidFill>
                  <a:schemeClr val="bg1"/>
                </a:solidFill>
              </a:rPr>
              <a:t>Proton cyclotron heating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0" y="76200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0" hangingPunct="0">
              <a:lnSpc>
                <a:spcPct val="90000"/>
              </a:lnSpc>
              <a:spcBef>
                <a:spcPts val="900"/>
              </a:spcBef>
              <a:buSzPct val="115000"/>
              <a:buFontTx/>
              <a:buChar char="•"/>
            </a:pPr>
            <a:r>
              <a:rPr lang="en-US" sz="2000" i="0" dirty="0" smtClean="0">
                <a:solidFill>
                  <a:srgbClr val="FFFFCC"/>
                </a:solidFill>
              </a:rPr>
              <a:t>Numerical models of velocity-space diffusion agree reasonably well with analytic predictions of proton heating/cooling that assume </a:t>
            </a:r>
            <a:r>
              <a:rPr lang="en-US" sz="2000" b="1" i="0" dirty="0" smtClean="0">
                <a:solidFill>
                  <a:srgbClr val="FF7C80"/>
                </a:solidFill>
              </a:rPr>
              <a:t>bi-Maxwellian</a:t>
            </a:r>
            <a:r>
              <a:rPr lang="en-US" sz="2000" i="0" dirty="0" smtClean="0">
                <a:solidFill>
                  <a:srgbClr val="FFFFCC"/>
                </a:solidFill>
              </a:rPr>
              <a:t> distributions.</a:t>
            </a:r>
          </a:p>
          <a:p>
            <a:pPr marL="169863" indent="-169863" eaLnBrk="0" hangingPunct="0">
              <a:lnSpc>
                <a:spcPct val="90000"/>
              </a:lnSpc>
              <a:spcBef>
                <a:spcPts val="900"/>
              </a:spcBef>
              <a:buSzPct val="115000"/>
              <a:buFontTx/>
              <a:buChar char="•"/>
            </a:pPr>
            <a:r>
              <a:rPr lang="en-US" sz="2000" i="0" dirty="0" smtClean="0">
                <a:solidFill>
                  <a:srgbClr val="FFFFCC"/>
                </a:solidFill>
              </a:rPr>
              <a:t>Different dispersion relations:  different </a:t>
            </a:r>
            <a:r>
              <a:rPr lang="en-US" sz="2000" dirty="0" smtClean="0">
                <a:solidFill>
                  <a:srgbClr val="FFFFCC"/>
                </a:solidFill>
              </a:rPr>
              <a:t>Q</a:t>
            </a:r>
            <a:r>
              <a:rPr lang="en-US" sz="2000" i="0" dirty="0" smtClean="0">
                <a:solidFill>
                  <a:srgbClr val="FFFFCC"/>
                </a:solidFill>
              </a:rPr>
              <a:t> magnitudes &amp; marginal stability curves.</a:t>
            </a:r>
            <a:endParaRPr lang="en-US" sz="2000" i="0" dirty="0">
              <a:solidFill>
                <a:srgbClr val="FFFFCC"/>
              </a:solidFill>
            </a:endParaRPr>
          </a:p>
        </p:txBody>
      </p:sp>
      <p:pic>
        <p:nvPicPr>
          <p:cNvPr id="47106" name="Picture 2" descr="https://www.cfa.harvard.edu/~scranmer/Preprints/cpaper_f8.gif"/>
          <p:cNvPicPr>
            <a:picLocks noChangeAspect="1" noChangeArrowheads="1"/>
          </p:cNvPicPr>
          <p:nvPr/>
        </p:nvPicPr>
        <p:blipFill>
          <a:blip r:embed="rId2" cstate="print"/>
          <a:srcRect l="852"/>
          <a:stretch>
            <a:fillRect/>
          </a:stretch>
        </p:blipFill>
        <p:spPr bwMode="auto">
          <a:xfrm>
            <a:off x="1447800" y="1876061"/>
            <a:ext cx="6799583" cy="429613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2819400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0" dirty="0" smtClean="0">
                <a:solidFill>
                  <a:srgbClr val="FFFFCC"/>
                </a:solidFill>
              </a:rPr>
              <a:t>Example: </a:t>
            </a:r>
          </a:p>
          <a:p>
            <a:pPr algn="r"/>
            <a:r>
              <a:rPr lang="en-US" sz="1600" i="0" dirty="0" smtClean="0">
                <a:solidFill>
                  <a:srgbClr val="FFFFCC"/>
                </a:solidFill>
              </a:rPr>
              <a:t>cold plasma dispersion </a:t>
            </a:r>
            <a:endParaRPr lang="en-US" sz="1600" i="0" dirty="0">
              <a:solidFill>
                <a:srgbClr val="FFFF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1352743" y="3308613"/>
            <a:ext cx="43187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400" smtClean="0">
                <a:cs typeface="Times New Roman" pitchFamily="18" charset="0"/>
              </a:rPr>
              <a:t>T</a:t>
            </a:r>
            <a:r>
              <a:rPr lang="en-US" sz="1400" i="0" baseline="-46000" smtClean="0">
                <a:cs typeface="Times New Roman" pitchFamily="18" charset="0"/>
              </a:rPr>
              <a:t>┴</a:t>
            </a:r>
            <a:r>
              <a:rPr lang="en-US" sz="1400" i="0">
                <a:cs typeface="Times New Roman" pitchFamily="18" charset="0"/>
              </a:rPr>
              <a:t>/</a:t>
            </a:r>
            <a:r>
              <a:rPr lang="en-US" sz="1400" smtClean="0">
                <a:cs typeface="Times New Roman" pitchFamily="18" charset="0"/>
              </a:rPr>
              <a:t>T</a:t>
            </a:r>
            <a:r>
              <a:rPr lang="en-US" sz="1400" b="1" i="0" baseline="-25000" smtClean="0">
                <a:cs typeface="Times New Roman" pitchFamily="18" charset="0"/>
              </a:rPr>
              <a:t>||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druck_nice_background.jpg"/>
          <p:cNvPicPr>
            <a:picLocks/>
          </p:cNvPicPr>
          <p:nvPr/>
        </p:nvPicPr>
        <p:blipFill>
          <a:blip r:embed="rId2" cstate="print"/>
          <a:srcRect t="1696"/>
          <a:stretch>
            <a:fillRect/>
          </a:stretch>
        </p:blipFill>
        <p:spPr>
          <a:xfrm>
            <a:off x="0" y="-36051"/>
            <a:ext cx="9144000" cy="6741651"/>
          </a:xfrm>
          <a:prstGeom prst="rect">
            <a:avLst/>
          </a:prstGeom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81000"/>
            <a:ext cx="9144000" cy="1905000"/>
          </a:xfrm>
          <a:noFill/>
        </p:spPr>
        <p:txBody>
          <a:bodyPr anchor="t"/>
          <a:lstStyle/>
          <a:p>
            <a:pPr>
              <a:lnSpc>
                <a:spcPct val="90000"/>
              </a:lnSpc>
            </a:pPr>
            <a:r>
              <a:rPr lang="en-US" sz="4000" smtClean="0">
                <a:solidFill>
                  <a:schemeClr val="bg1"/>
                </a:solidFill>
                <a:latin typeface="Arial" charset="0"/>
                <a:cs typeface="Arial" charset="0"/>
              </a:rPr>
              <a:t>Solar Wind Turbulent Dissipation:</a:t>
            </a:r>
            <a:br>
              <a:rPr lang="en-US" sz="400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sz="4000" smtClean="0">
                <a:solidFill>
                  <a:schemeClr val="bg1"/>
                </a:solidFill>
                <a:latin typeface="Arial" charset="0"/>
                <a:cs typeface="Arial" charset="0"/>
              </a:rPr>
              <a:t>A Collisionless Zoo</a:t>
            </a:r>
            <a:endParaRPr lang="en-US" sz="28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800100" y="4945062"/>
            <a:ext cx="75438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5000"/>
              </a:lnSpc>
              <a:spcBef>
                <a:spcPts val="0"/>
              </a:spcBef>
            </a:pPr>
            <a:r>
              <a:rPr lang="en-US" sz="2000" b="1" i="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Steven R. </a:t>
            </a:r>
            <a:r>
              <a:rPr lang="en-US" sz="2000" b="1" i="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Cranmer</a:t>
            </a:r>
            <a:endParaRPr lang="en-US" sz="2000" b="1" i="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5000"/>
              </a:lnSpc>
              <a:spcBef>
                <a:spcPts val="0"/>
              </a:spcBef>
            </a:pPr>
            <a:r>
              <a:rPr lang="en-US" sz="180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University of Colorado Boulder, LASP</a:t>
            </a:r>
            <a:endParaRPr lang="en-US" sz="18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57225" y="5715000"/>
            <a:ext cx="78295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15000"/>
              </a:lnSpc>
            </a:pPr>
            <a:r>
              <a:rPr lang="en-US" sz="1600" b="1" i="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A. van </a:t>
            </a:r>
            <a:r>
              <a:rPr lang="en-US" sz="1600" b="1" i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Ballegooijen</a:t>
            </a:r>
            <a:r>
              <a:rPr lang="en-US" sz="1600" b="1" i="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, L. Woolsey, J. Kohl</a:t>
            </a:r>
            <a:r>
              <a:rPr lang="en-US" sz="1600" b="1" i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, B. Chandran, J. Kasper, G. Field</a:t>
            </a:r>
            <a:endParaRPr lang="en-US" sz="1600" b="1" i="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8" y="4979894"/>
            <a:ext cx="864855" cy="8467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7E807D"/>
              </a:clrFrom>
              <a:clrTo>
                <a:srgbClr val="7E807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170" y="4998565"/>
            <a:ext cx="694144" cy="819529"/>
          </a:xfrm>
          <a:prstGeom prst="rect">
            <a:avLst/>
          </a:prstGeom>
        </p:spPr>
      </p:pic>
      <p:sp useBgFill="1"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121568" y="1905000"/>
            <a:ext cx="7049601" cy="2691240"/>
          </a:xfrm>
          <a:prstGeom prst="rect">
            <a:avLst/>
          </a:prstGeom>
          <a:ln w="19050">
            <a:solidFill>
              <a:schemeClr val="bg1"/>
            </a:solidFill>
            <a:miter lim="800000"/>
            <a:headEnd/>
            <a:tailEnd type="none" w="med" len="lg"/>
          </a:ln>
        </p:spPr>
        <p:txBody>
          <a:bodyPr lIns="182880" tIns="137160" rIns="0"/>
          <a:lstStyle/>
          <a:p>
            <a:pPr marL="344488" indent="-344488" eaLnBrk="0" hangingPunct="0">
              <a:spcBef>
                <a:spcPts val="1400"/>
              </a:spcBef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Outline:</a:t>
            </a:r>
          </a:p>
          <a:p>
            <a:pPr marL="344488" indent="-344488" eaLnBrk="0" hangingPunct="0">
              <a:spcBef>
                <a:spcPts val="1400"/>
              </a:spcBef>
              <a:buFontTx/>
              <a:buAutoNum type="arabicPeriod"/>
            </a:pPr>
            <a:r>
              <a:rPr lang="en-US" i="0" smtClean="0">
                <a:solidFill>
                  <a:schemeClr val="bg1"/>
                </a:solidFill>
                <a:latin typeface="+mj-lt"/>
              </a:rPr>
              <a:t>Measurements of collisionless particle properties</a:t>
            </a:r>
            <a:endParaRPr lang="en-US" i="0" dirty="0" smtClean="0">
              <a:solidFill>
                <a:schemeClr val="bg1"/>
              </a:solidFill>
              <a:latin typeface="+mj-lt"/>
            </a:endParaRPr>
          </a:p>
          <a:p>
            <a:pPr marL="344488" indent="-344488" eaLnBrk="0" hangingPunct="0">
              <a:spcBef>
                <a:spcPts val="1400"/>
              </a:spcBef>
              <a:buFontTx/>
              <a:buAutoNum type="arabicPeriod"/>
            </a:pPr>
            <a:r>
              <a:rPr lang="en-US" i="0" smtClean="0">
                <a:solidFill>
                  <a:schemeClr val="bg1"/>
                </a:solidFill>
                <a:latin typeface="+mj-lt"/>
              </a:rPr>
              <a:t>How are those properties produced &amp; maintained?</a:t>
            </a:r>
          </a:p>
          <a:p>
            <a:pPr marL="801688" lvl="1" indent="-2333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bg1"/>
                </a:solidFill>
                <a:latin typeface="+mj-lt"/>
              </a:rPr>
              <a:t>Lots of ideas have been proposed</a:t>
            </a:r>
          </a:p>
          <a:p>
            <a:pPr marL="801688" lvl="1" indent="-2333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bg1"/>
                </a:solidFill>
                <a:latin typeface="+mj-lt"/>
              </a:rPr>
              <a:t>I’ve got opinions…</a:t>
            </a:r>
          </a:p>
        </p:txBody>
      </p:sp>
    </p:spTree>
    <p:extLst>
      <p:ext uri="{BB962C8B-B14F-4D97-AF65-F5344CB8AC3E}">
        <p14:creationId xmlns:p14="http://schemas.microsoft.com/office/powerpoint/2010/main" val="313979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627" y="762000"/>
            <a:ext cx="8913478" cy="2226450"/>
          </a:xfrm>
          <a:prstGeom prst="rect">
            <a:avLst/>
          </a:prstGeom>
          <a:noFill/>
        </p:spPr>
        <p:txBody>
          <a:bodyPr wrap="square" lIns="86493" tIns="43247" rIns="86493" bIns="43247" rtlCol="0">
            <a:spAutoFit/>
          </a:bodyPr>
          <a:lstStyle/>
          <a:p>
            <a:pPr marL="216233" indent="-216233">
              <a:lnSpc>
                <a:spcPct val="95000"/>
              </a:lnSpc>
              <a:spcAft>
                <a:spcPts val="1200"/>
              </a:spcAft>
              <a:buSzPct val="120000"/>
              <a:buFont typeface="Arial" pitchFamily="34" charset="0"/>
              <a:buChar char="•"/>
            </a:pPr>
            <a:r>
              <a:rPr lang="en-US" sz="1900" i="0" dirty="0" smtClean="0">
                <a:solidFill>
                  <a:srgbClr val="FFFFCC"/>
                </a:solidFill>
                <a:cs typeface="Times New Roman" pitchFamily="18" charset="0"/>
              </a:rPr>
              <a:t>A phenomenological model containing both cyclotron damping and turbulent cascade seems to explain how </a:t>
            </a:r>
            <a:r>
              <a:rPr lang="en-US" sz="1900" b="1" i="0" dirty="0" smtClean="0">
                <a:solidFill>
                  <a:srgbClr val="FFFFCC"/>
                </a:solidFill>
                <a:cs typeface="Times New Roman" pitchFamily="18" charset="0"/>
              </a:rPr>
              <a:t>drifting alpha particles </a:t>
            </a:r>
            <a:r>
              <a:rPr lang="en-US" sz="1900" i="0" dirty="0" smtClean="0">
                <a:solidFill>
                  <a:srgbClr val="FFFFCC"/>
                </a:solidFill>
                <a:cs typeface="Times New Roman" pitchFamily="18" charset="0"/>
              </a:rPr>
              <a:t>may intercept ion cyclotron waves prior to them becoming resonant with protons.</a:t>
            </a:r>
          </a:p>
          <a:p>
            <a:pPr marL="216233" indent="-216233">
              <a:lnSpc>
                <a:spcPct val="95000"/>
              </a:lnSpc>
              <a:spcAft>
                <a:spcPts val="1200"/>
              </a:spcAft>
              <a:buSzPct val="120000"/>
              <a:buFont typeface="Arial" pitchFamily="34" charset="0"/>
              <a:buChar char="•"/>
            </a:pPr>
            <a:r>
              <a:rPr lang="en-US" sz="1900" i="0" dirty="0" smtClean="0">
                <a:solidFill>
                  <a:srgbClr val="FFFFCC"/>
                </a:solidFill>
                <a:cs typeface="Times New Roman" pitchFamily="18" charset="0"/>
              </a:rPr>
              <a:t>(a) </a:t>
            </a:r>
            <a:r>
              <a:rPr lang="en-US" sz="1900" dirty="0" smtClean="0">
                <a:solidFill>
                  <a:srgbClr val="FFFFCC"/>
                </a:solidFill>
                <a:cs typeface="Times New Roman" pitchFamily="18" charset="0"/>
              </a:rPr>
              <a:t>T</a:t>
            </a:r>
            <a:r>
              <a:rPr lang="en-US" sz="1900" i="0" baseline="-25000" dirty="0" smtClean="0">
                <a:solidFill>
                  <a:srgbClr val="FFFFCC"/>
                </a:solidFill>
                <a:cs typeface="Times New Roman" pitchFamily="18" charset="0"/>
              </a:rPr>
              <a:t>p</a:t>
            </a:r>
            <a:r>
              <a:rPr lang="en-US" sz="1900" i="0" baseline="-46000" dirty="0" smtClean="0">
                <a:solidFill>
                  <a:srgbClr val="FFFFCC"/>
                </a:solidFill>
                <a:cs typeface="Times New Roman" pitchFamily="18" charset="0"/>
              </a:rPr>
              <a:t>┴</a:t>
            </a:r>
            <a:r>
              <a:rPr lang="en-US" sz="1900" i="0" dirty="0" smtClean="0">
                <a:solidFill>
                  <a:srgbClr val="FFFFCC"/>
                </a:solidFill>
                <a:cs typeface="Times New Roman" pitchFamily="18" charset="0"/>
              </a:rPr>
              <a:t>/</a:t>
            </a:r>
            <a:r>
              <a:rPr lang="en-US" sz="1900" dirty="0" smtClean="0">
                <a:solidFill>
                  <a:srgbClr val="FFFFCC"/>
                </a:solidFill>
                <a:cs typeface="Times New Roman" pitchFamily="18" charset="0"/>
              </a:rPr>
              <a:t>T</a:t>
            </a:r>
            <a:r>
              <a:rPr lang="en-US" sz="1900" i="0" baseline="-25000" dirty="0" smtClean="0">
                <a:solidFill>
                  <a:srgbClr val="FFFFCC"/>
                </a:solidFill>
                <a:cs typeface="Times New Roman" pitchFamily="18" charset="0"/>
              </a:rPr>
              <a:t>p</a:t>
            </a:r>
            <a:r>
              <a:rPr lang="en-US" sz="1900" b="1" i="0" baseline="-25000" dirty="0" smtClean="0">
                <a:solidFill>
                  <a:srgbClr val="FFFFCC"/>
                </a:solidFill>
                <a:cs typeface="Times New Roman" pitchFamily="18" charset="0"/>
              </a:rPr>
              <a:t>|| </a:t>
            </a:r>
            <a:r>
              <a:rPr lang="en-US" sz="1900" i="0" dirty="0" smtClean="0">
                <a:solidFill>
                  <a:srgbClr val="FFFFCC"/>
                </a:solidFill>
                <a:cs typeface="Times New Roman" pitchFamily="18" charset="0"/>
              </a:rPr>
              <a:t>vs. </a:t>
            </a:r>
            <a:r>
              <a:rPr lang="el-GR" sz="1900" i="0" smtClean="0">
                <a:solidFill>
                  <a:srgbClr val="FFFFCC"/>
                </a:solidFill>
                <a:cs typeface="Times New Roman" pitchFamily="18" charset="0"/>
              </a:rPr>
              <a:t>β</a:t>
            </a:r>
            <a:r>
              <a:rPr lang="en-US" sz="1900" i="0" dirty="0" smtClean="0">
                <a:solidFill>
                  <a:srgbClr val="FFFFCC"/>
                </a:solidFill>
                <a:cs typeface="Times New Roman" pitchFamily="18" charset="0"/>
              </a:rPr>
              <a:t> &amp; alpha-proton differential speed (Kasper et al. 2013).  (b</a:t>
            </a:r>
            <a:r>
              <a:rPr lang="en-US" sz="1900" i="0" smtClean="0">
                <a:solidFill>
                  <a:srgbClr val="FFFFCC"/>
                </a:solidFill>
                <a:cs typeface="Times New Roman" pitchFamily="18" charset="0"/>
              </a:rPr>
              <a:t>) </a:t>
            </a:r>
            <a:r>
              <a:rPr lang="en-US" sz="1900" i="0">
                <a:solidFill>
                  <a:srgbClr val="FFFFCC"/>
                </a:solidFill>
                <a:cs typeface="Times New Roman" pitchFamily="18" charset="0"/>
              </a:rPr>
              <a:t>Compares favorably with contours of the ratio </a:t>
            </a:r>
            <a:r>
              <a:rPr lang="en-US" sz="1900">
                <a:solidFill>
                  <a:srgbClr val="FFFFCC"/>
                </a:solidFill>
                <a:cs typeface="Times New Roman" pitchFamily="18" charset="0"/>
              </a:rPr>
              <a:t>D</a:t>
            </a:r>
            <a:r>
              <a:rPr lang="en-US" sz="1900" i="0">
                <a:solidFill>
                  <a:srgbClr val="FFFFCC"/>
                </a:solidFill>
                <a:cs typeface="Times New Roman" pitchFamily="18" charset="0"/>
              </a:rPr>
              <a:t> (proton cyclotron heating rate, divided by same rate in absence of </a:t>
            </a:r>
            <a:r>
              <a:rPr lang="el-GR" sz="1900" i="0">
                <a:solidFill>
                  <a:srgbClr val="FFFFCC"/>
                </a:solidFill>
                <a:cs typeface="Times New Roman" pitchFamily="18" charset="0"/>
              </a:rPr>
              <a:t>α</a:t>
            </a:r>
            <a:r>
              <a:rPr lang="en-US" sz="1900" i="0">
                <a:solidFill>
                  <a:srgbClr val="FFFFCC"/>
                </a:solidFill>
                <a:cs typeface="Times New Roman" pitchFamily="18" charset="0"/>
              </a:rPr>
              <a:t>’s).  When </a:t>
            </a:r>
            <a:r>
              <a:rPr lang="en-US" sz="1900">
                <a:solidFill>
                  <a:srgbClr val="FFFFCC"/>
                </a:solidFill>
                <a:cs typeface="Times New Roman" pitchFamily="18" charset="0"/>
              </a:rPr>
              <a:t>D</a:t>
            </a:r>
            <a:r>
              <a:rPr lang="en-US" sz="1900" i="0">
                <a:solidFill>
                  <a:srgbClr val="FFFFCC"/>
                </a:solidFill>
                <a:cs typeface="Times New Roman" pitchFamily="18" charset="0"/>
              </a:rPr>
              <a:t>&lt;&lt;1, protons are not energized because </a:t>
            </a:r>
            <a:r>
              <a:rPr lang="el-GR" sz="1900" i="0">
                <a:solidFill>
                  <a:srgbClr val="FFFFCC"/>
                </a:solidFill>
                <a:cs typeface="Times New Roman" pitchFamily="18" charset="0"/>
              </a:rPr>
              <a:t>α</a:t>
            </a:r>
            <a:r>
              <a:rPr lang="en-US" sz="1900" i="0">
                <a:solidFill>
                  <a:srgbClr val="FFFFCC"/>
                </a:solidFill>
                <a:cs typeface="Times New Roman" pitchFamily="18" charset="0"/>
              </a:rPr>
              <a:t>’s intercept nearly all cyclotron wave energy</a:t>
            </a:r>
            <a:r>
              <a:rPr lang="en-US" sz="1900" i="0" smtClean="0">
                <a:solidFill>
                  <a:srgbClr val="FFFFCC"/>
                </a:solidFill>
                <a:cs typeface="Times New Roman" pitchFamily="18" charset="0"/>
              </a:rPr>
              <a:t>.</a:t>
            </a:r>
            <a:endParaRPr lang="en-US" sz="1900" i="0">
              <a:solidFill>
                <a:srgbClr val="FFFFCC"/>
              </a:solidFill>
              <a:cs typeface="Times New Roman" pitchFamily="18" charset="0"/>
            </a:endParaRPr>
          </a:p>
        </p:txBody>
      </p:sp>
      <p:pic>
        <p:nvPicPr>
          <p:cNvPr id="6146" name="Picture 2" descr="https://www.cfa.harvard.edu/~scranmer/Preprints/c14_drift.gif"/>
          <p:cNvPicPr>
            <a:picLocks noChangeAspect="1" noChangeArrowheads="1"/>
          </p:cNvPicPr>
          <p:nvPr/>
        </p:nvPicPr>
        <p:blipFill>
          <a:blip r:embed="rId2" cstate="print"/>
          <a:srcRect l="183"/>
          <a:stretch>
            <a:fillRect/>
          </a:stretch>
        </p:blipFill>
        <p:spPr bwMode="auto">
          <a:xfrm>
            <a:off x="259194" y="3027284"/>
            <a:ext cx="8625613" cy="3097335"/>
          </a:xfrm>
          <a:prstGeom prst="rect">
            <a:avLst/>
          </a:prstGeom>
          <a:noFill/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</a:rPr>
              <a:t>Do alpha particles block the cascade?</a:t>
            </a:r>
            <a:endParaRPr lang="en-US" sz="3200" b="1" baseline="30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4114800" y="2362200"/>
            <a:ext cx="4800600" cy="38481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200" b="1" dirty="0" smtClean="0">
                <a:solidFill>
                  <a:schemeClr val="bg1"/>
                </a:solidFill>
              </a:rPr>
              <a:t>Radial evolution from the corona to </a:t>
            </a:r>
            <a:r>
              <a:rPr lang="en-US" sz="3200" b="1" i="0" dirty="0" smtClean="0">
                <a:solidFill>
                  <a:schemeClr val="bg1"/>
                </a:solidFill>
              </a:rPr>
              <a:t>1 AU</a:t>
            </a:r>
            <a:endParaRPr lang="en-US" sz="3200" b="1" i="0" dirty="0">
              <a:solidFill>
                <a:schemeClr val="bg1"/>
              </a:solidFill>
            </a:endParaRP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152400" y="2438400"/>
            <a:ext cx="3810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0" hangingPunct="0">
              <a:spcBef>
                <a:spcPts val="1300"/>
              </a:spcBef>
              <a:buSzPct val="115000"/>
              <a:buFontTx/>
              <a:buChar char="•"/>
            </a:pPr>
            <a:r>
              <a:rPr lang="en-US" sz="2000" i="0" dirty="0" smtClean="0">
                <a:solidFill>
                  <a:srgbClr val="FFFFCC"/>
                </a:solidFill>
              </a:rPr>
              <a:t>Cranmer (2014) applied bi-Maxwellian heating rates to a macro-scale model of proton thermal evolution in ecliptic.</a:t>
            </a:r>
          </a:p>
          <a:p>
            <a:pPr marL="169863" indent="-169863" eaLnBrk="0" hangingPunct="0">
              <a:spcBef>
                <a:spcPts val="1300"/>
              </a:spcBef>
              <a:buSzPct val="115000"/>
              <a:buFontTx/>
              <a:buChar char="•"/>
            </a:pPr>
            <a:r>
              <a:rPr lang="en-US" sz="2000" i="0" dirty="0" smtClean="0">
                <a:solidFill>
                  <a:srgbClr val="FFFFCC"/>
                </a:solidFill>
              </a:rPr>
              <a:t>Start at </a:t>
            </a:r>
            <a:r>
              <a:rPr lang="en-US" sz="2000" dirty="0" smtClean="0">
                <a:solidFill>
                  <a:srgbClr val="FFFFCC"/>
                </a:solidFill>
              </a:rPr>
              <a:t>r </a:t>
            </a:r>
            <a:r>
              <a:rPr lang="en-US" sz="2000" i="0" dirty="0" smtClean="0">
                <a:solidFill>
                  <a:srgbClr val="FFFFCC"/>
                </a:solidFill>
              </a:rPr>
              <a:t>= </a:t>
            </a:r>
            <a:r>
              <a:rPr lang="en-US" sz="2000" i="0" smtClean="0">
                <a:solidFill>
                  <a:srgbClr val="FFFFCC"/>
                </a:solidFill>
              </a:rPr>
              <a:t>2 </a:t>
            </a:r>
            <a:r>
              <a:rPr lang="en-US" sz="2000" smtClean="0">
                <a:solidFill>
                  <a:srgbClr val="FFFFCC"/>
                </a:solidFill>
              </a:rPr>
              <a:t>R</a:t>
            </a:r>
            <a:r>
              <a:rPr lang="en-US" sz="2000" i="0" baseline="-25000" smtClean="0">
                <a:solidFill>
                  <a:srgbClr val="FFFFCC"/>
                </a:solidFill>
                <a:sym typeface="Wingdings" panose="05000000000000000000" pitchFamily="2" charset="2"/>
              </a:rPr>
              <a:t></a:t>
            </a:r>
            <a:r>
              <a:rPr lang="en-US" sz="2000" i="0" smtClean="0">
                <a:solidFill>
                  <a:srgbClr val="FFFFCC"/>
                </a:solidFill>
              </a:rPr>
              <a:t> </a:t>
            </a:r>
            <a:r>
              <a:rPr lang="en-US" sz="2000" i="0" dirty="0" smtClean="0">
                <a:solidFill>
                  <a:srgbClr val="FFFFCC"/>
                </a:solidFill>
              </a:rPr>
              <a:t>with isotropic protons,  </a:t>
            </a:r>
            <a:r>
              <a:rPr lang="en-US" sz="2000" dirty="0" smtClean="0">
                <a:solidFill>
                  <a:srgbClr val="FFFFCC"/>
                </a:solidFill>
              </a:rPr>
              <a:t>T </a:t>
            </a:r>
            <a:r>
              <a:rPr lang="en-US" sz="2000" i="0" dirty="0" smtClean="0">
                <a:solidFill>
                  <a:srgbClr val="FFFFCC"/>
                </a:solidFill>
              </a:rPr>
              <a:t>= 10</a:t>
            </a:r>
            <a:r>
              <a:rPr lang="en-US" i="0" baseline="30000" dirty="0" smtClean="0">
                <a:solidFill>
                  <a:srgbClr val="FFFFCC"/>
                </a:solidFill>
              </a:rPr>
              <a:t>6</a:t>
            </a:r>
            <a:r>
              <a:rPr lang="en-US" sz="2000" i="0" dirty="0" smtClean="0">
                <a:solidFill>
                  <a:srgbClr val="FFFFCC"/>
                </a:solidFill>
              </a:rPr>
              <a:t> K.</a:t>
            </a:r>
          </a:p>
          <a:p>
            <a:pPr marL="169863" indent="-169863" eaLnBrk="0" hangingPunct="0">
              <a:spcBef>
                <a:spcPts val="1300"/>
              </a:spcBef>
              <a:buSzPct val="115000"/>
              <a:buFontTx/>
              <a:buChar char="•"/>
            </a:pPr>
            <a:r>
              <a:rPr lang="en-US" sz="2000" b="1" i="0" dirty="0" smtClean="0">
                <a:solidFill>
                  <a:srgbClr val="FFFFCC"/>
                </a:solidFill>
              </a:rPr>
              <a:t>LEFT </a:t>
            </a:r>
            <a:r>
              <a:rPr lang="en-US" sz="2000" i="0" dirty="0" smtClean="0">
                <a:solidFill>
                  <a:srgbClr val="FFFFCC"/>
                </a:solidFill>
              </a:rPr>
              <a:t>edges of beta-anisotropy plane can be understood as probing the “heating history” of the protons!</a:t>
            </a:r>
            <a:endParaRPr lang="en-US" sz="2000" i="0" dirty="0">
              <a:solidFill>
                <a:srgbClr val="FFFFCC"/>
              </a:solidFill>
            </a:endParaRPr>
          </a:p>
        </p:txBody>
      </p:sp>
      <p:pic>
        <p:nvPicPr>
          <p:cNvPr id="1028" name="Picture 4" descr="https://www.cfa.harvard.edu/~scranmer/Preprints/eqn_radial2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685800"/>
            <a:ext cx="6096000" cy="160927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876800" y="2400300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0" dirty="0" smtClean="0"/>
              <a:t>Example fast-wind radial histories</a:t>
            </a:r>
          </a:p>
        </p:txBody>
      </p:sp>
      <p:pic>
        <p:nvPicPr>
          <p:cNvPr id="1030" name="Picture 6" descr="https://www.cfa.harvard.edu/~scranmer/Preprints/cpaper_f13b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525" y="2552700"/>
            <a:ext cx="4800449" cy="366022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400800" y="5224046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0" dirty="0" smtClean="0">
                <a:solidFill>
                  <a:srgbClr val="0066FF"/>
                </a:solidFill>
              </a:rPr>
              <a:t>no heating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24600" y="4774168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0" dirty="0" smtClean="0">
                <a:solidFill>
                  <a:srgbClr val="00AC00"/>
                </a:solidFill>
              </a:rPr>
              <a:t>isotropic heating only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67600" y="2755071"/>
            <a:ext cx="12192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600" b="1" i="0" dirty="0" smtClean="0"/>
              <a:t>cyclotron &amp; isotropic heating ~same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4124520" y="3791142"/>
            <a:ext cx="43187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400" smtClean="0">
                <a:cs typeface="Times New Roman" pitchFamily="18" charset="0"/>
              </a:rPr>
              <a:t>T</a:t>
            </a:r>
            <a:r>
              <a:rPr lang="en-US" sz="1400" i="0" baseline="-46000" smtClean="0">
                <a:cs typeface="Times New Roman" pitchFamily="18" charset="0"/>
              </a:rPr>
              <a:t>┴</a:t>
            </a:r>
            <a:r>
              <a:rPr lang="en-US" sz="1400" i="0">
                <a:cs typeface="Times New Roman" pitchFamily="18" charset="0"/>
              </a:rPr>
              <a:t>/</a:t>
            </a:r>
            <a:r>
              <a:rPr lang="en-US" sz="1400" smtClean="0">
                <a:cs typeface="Times New Roman" pitchFamily="18" charset="0"/>
              </a:rPr>
              <a:t>T</a:t>
            </a:r>
            <a:r>
              <a:rPr lang="en-US" sz="1400" b="1" i="0" baseline="-25000" smtClean="0">
                <a:cs typeface="Times New Roman" pitchFamily="18" charset="0"/>
              </a:rPr>
              <a:t>||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www.cfa.harvard.edu/~scranmer/Preprints/cpaper_ani_bet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1739" y="1818663"/>
            <a:ext cx="4576310" cy="4212712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200" b="1" dirty="0" smtClean="0">
                <a:solidFill>
                  <a:schemeClr val="bg1"/>
                </a:solidFill>
              </a:rPr>
              <a:t>Monte Carlo ensemble of trial wind streams</a:t>
            </a:r>
            <a:endParaRPr lang="en-US" sz="3200" b="1" i="0" dirty="0">
              <a:solidFill>
                <a:schemeClr val="bg1"/>
              </a:solidFill>
            </a:endParaRP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76200" y="780871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0" hangingPunct="0">
              <a:lnSpc>
                <a:spcPct val="90000"/>
              </a:lnSpc>
              <a:spcBef>
                <a:spcPct val="70000"/>
              </a:spcBef>
              <a:buSzPct val="115000"/>
              <a:buFontTx/>
              <a:buChar char="•"/>
            </a:pPr>
            <a:r>
              <a:rPr lang="en-US" sz="2000" i="0" dirty="0" smtClean="0">
                <a:solidFill>
                  <a:srgbClr val="FFFFCC"/>
                </a:solidFill>
              </a:rPr>
              <a:t>We also </a:t>
            </a:r>
            <a:r>
              <a:rPr lang="en-US" sz="2000" i="0" smtClean="0">
                <a:solidFill>
                  <a:srgbClr val="FFFFCC"/>
                </a:solidFill>
              </a:rPr>
              <a:t>varied solar </a:t>
            </a:r>
            <a:r>
              <a:rPr lang="en-US" sz="2000" i="0" dirty="0" smtClean="0">
                <a:solidFill>
                  <a:srgbClr val="FFFFCC"/>
                </a:solidFill>
              </a:rPr>
              <a:t>wind parameters (with prob. distributions constrained by measurements) and </a:t>
            </a:r>
            <a:r>
              <a:rPr lang="en-US" sz="2000" i="0" smtClean="0">
                <a:solidFill>
                  <a:srgbClr val="FFFFCC"/>
                </a:solidFill>
              </a:rPr>
              <a:t>available cyclotron wave power (always &lt;&lt; total </a:t>
            </a:r>
            <a:r>
              <a:rPr lang="en-US" sz="2000" smtClean="0">
                <a:solidFill>
                  <a:srgbClr val="FFFFCC"/>
                </a:solidFill>
              </a:rPr>
              <a:t>Q</a:t>
            </a:r>
            <a:r>
              <a:rPr lang="en-US" sz="2000" i="0" dirty="0" smtClean="0">
                <a:solidFill>
                  <a:srgbClr val="FFFFCC"/>
                </a:solidFill>
              </a:rPr>
              <a:t>) to compute 100,000 random sets </a:t>
            </a:r>
            <a:r>
              <a:rPr lang="en-US" sz="2000" i="0" smtClean="0">
                <a:solidFill>
                  <a:srgbClr val="FFFFCC"/>
                </a:solidFill>
              </a:rPr>
              <a:t>of proton trajectories.  </a:t>
            </a:r>
            <a:r>
              <a:rPr lang="en-US" sz="2000" i="0" smtClean="0">
                <a:solidFill>
                  <a:srgbClr val="FFFFCC"/>
                </a:solidFill>
                <a:cs typeface="Times New Roman" pitchFamily="18" charset="0"/>
              </a:rPr>
              <a:t>This reproduces the </a:t>
            </a:r>
            <a:r>
              <a:rPr lang="en-US" sz="2000" i="0">
                <a:solidFill>
                  <a:srgbClr val="FFFFCC"/>
                </a:solidFill>
                <a:cs typeface="Times New Roman" pitchFamily="18" charset="0"/>
              </a:rPr>
              <a:t>full range of proton kinetic properties seen at 1 </a:t>
            </a:r>
            <a:r>
              <a:rPr lang="en-US" sz="2000" i="0" smtClean="0">
                <a:solidFill>
                  <a:srgbClr val="FFFFCC"/>
                </a:solidFill>
                <a:cs typeface="Times New Roman" pitchFamily="18" charset="0"/>
              </a:rPr>
              <a:t>AU.</a:t>
            </a:r>
            <a:endParaRPr lang="en-US" sz="2000" b="1" i="0" dirty="0">
              <a:solidFill>
                <a:srgbClr val="FFFFCC"/>
              </a:solidFill>
            </a:endParaRPr>
          </a:p>
        </p:txBody>
      </p:sp>
      <p:pic>
        <p:nvPicPr>
          <p:cNvPr id="11266" name="Picture 2" descr="https://www.cfa.harvard.edu/~scranmer/Preprints/maruca2011_fig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951" y="2516731"/>
            <a:ext cx="3709837" cy="35146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7769" y="2202799"/>
            <a:ext cx="388620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smtClean="0">
                <a:solidFill>
                  <a:schemeClr val="bg1"/>
                </a:solidFill>
              </a:rPr>
              <a:t>Wind </a:t>
            </a:r>
            <a:r>
              <a:rPr lang="en-US" sz="1600" dirty="0" smtClean="0">
                <a:solidFill>
                  <a:schemeClr val="bg1"/>
                </a:solidFill>
              </a:rPr>
              <a:t>spacecraft (Maruca et al. 2011)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Conclusions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036456" y="2590800"/>
            <a:ext cx="2209851" cy="2209851"/>
            <a:chOff x="6317596" y="2659995"/>
            <a:chExt cx="2909600" cy="2909600"/>
          </a:xfrm>
        </p:grpSpPr>
        <p:grpSp>
          <p:nvGrpSpPr>
            <p:cNvPr id="18" name="Group 10"/>
            <p:cNvGrpSpPr/>
            <p:nvPr/>
          </p:nvGrpSpPr>
          <p:grpSpPr>
            <a:xfrm rot="2704266">
              <a:off x="6317596" y="2659995"/>
              <a:ext cx="2909600" cy="2909600"/>
              <a:chOff x="1828800" y="4343400"/>
              <a:chExt cx="2028825" cy="2028825"/>
            </a:xfrm>
          </p:grpSpPr>
          <p:sp>
            <p:nvSpPr>
              <p:cNvPr id="20" name="Rectangle 19"/>
              <p:cNvSpPr/>
              <p:nvPr/>
            </p:nvSpPr>
            <p:spPr bwMode="auto">
              <a:xfrm rot="18900549">
                <a:off x="2137033" y="4655966"/>
                <a:ext cx="1413644" cy="1405236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arrow" w="med" len="lg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rgbClr val="FFFFCC"/>
                  </a:solidFill>
                  <a:effectLst/>
                  <a:latin typeface="Times New Roman" pitchFamily="18" charset="0"/>
                </a:endParaRPr>
              </a:p>
            </p:txBody>
          </p:sp>
          <p:pic>
            <p:nvPicPr>
              <p:cNvPr id="21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828800" y="4343400"/>
                <a:ext cx="2028825" cy="2028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 useBgFill="1">
          <p:nvSpPr>
            <p:cNvPr id="19" name="Frame 18"/>
            <p:cNvSpPr/>
            <p:nvPr/>
          </p:nvSpPr>
          <p:spPr bwMode="auto">
            <a:xfrm>
              <a:off x="6477000" y="2833687"/>
              <a:ext cx="2590800" cy="2514600"/>
            </a:xfrm>
            <a:prstGeom prst="frame">
              <a:avLst>
                <a:gd name="adj1" fmla="val 10606"/>
              </a:avLst>
            </a:prstGeom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699425" y="5684425"/>
            <a:ext cx="50836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ts val="0"/>
              </a:spcBef>
            </a:pPr>
            <a:r>
              <a:rPr lang="en-US" sz="1800" b="1" i="0" smtClean="0">
                <a:solidFill>
                  <a:srgbClr val="FFFFCC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http://lasp.colorado.edu/~cranmer</a:t>
            </a:r>
            <a:r>
              <a:rPr lang="en-US" sz="1800" b="1" i="0" dirty="0">
                <a:solidFill>
                  <a:srgbClr val="FFFFCC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/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 t="4444"/>
          <a:stretch>
            <a:fillRect/>
          </a:stretch>
        </p:blipFill>
        <p:spPr bwMode="auto">
          <a:xfrm>
            <a:off x="390617" y="2941222"/>
            <a:ext cx="2988649" cy="1456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iris_topb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2659" y="4791645"/>
            <a:ext cx="4801957" cy="758733"/>
          </a:xfrm>
          <a:prstGeom prst="rect">
            <a:avLst/>
          </a:prstGeom>
        </p:spPr>
      </p:pic>
      <p:pic>
        <p:nvPicPr>
          <p:cNvPr id="14" name="Picture 13" descr="hic_graphic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42386" y="4622897"/>
            <a:ext cx="1491053" cy="138684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244" name="Picture 4" descr="http://mlso.hao.ucar.edu/images/coronagraph_dia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4668617"/>
            <a:ext cx="1295400" cy="1295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grpSp>
        <p:nvGrpSpPr>
          <p:cNvPr id="2" name="Group 1"/>
          <p:cNvGrpSpPr/>
          <p:nvPr/>
        </p:nvGrpSpPr>
        <p:grpSpPr>
          <a:xfrm>
            <a:off x="3649337" y="2924621"/>
            <a:ext cx="3453973" cy="1685292"/>
            <a:chOff x="4029088" y="2979207"/>
            <a:chExt cx="2692710" cy="1313850"/>
          </a:xfrm>
        </p:grpSpPr>
        <p:pic>
          <p:nvPicPr>
            <p:cNvPr id="15" name="Picture 2" descr="Rendering of ATST and Mees, looking south"/>
            <p:cNvPicPr>
              <a:picLocks noChangeAspect="1" noChangeArrowheads="1"/>
            </p:cNvPicPr>
            <p:nvPr/>
          </p:nvPicPr>
          <p:blipFill rotWithShape="1">
            <a:blip r:embed="rId7" cstate="print">
              <a:lum bright="-13000" contrast="13000"/>
            </a:blip>
            <a:srcRect l="12000" t="4279" r="6000" b="35977"/>
            <a:stretch/>
          </p:blipFill>
          <p:spPr bwMode="auto">
            <a:xfrm>
              <a:off x="4242169" y="2979207"/>
              <a:ext cx="2266549" cy="1128438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17" name="Picture 4" descr="http://dkist.nso.edu/sites/atst.nso.edu/files/DKISTbanner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5" t="2660" r="1661" b="12703"/>
            <a:stretch/>
          </p:blipFill>
          <p:spPr bwMode="auto">
            <a:xfrm>
              <a:off x="4029088" y="3957044"/>
              <a:ext cx="2692710" cy="336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62254" y="685800"/>
            <a:ext cx="8953500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0" hangingPunct="0">
              <a:lnSpc>
                <a:spcPct val="95000"/>
              </a:lnSpc>
              <a:spcBef>
                <a:spcPts val="1200"/>
              </a:spcBef>
              <a:buClr>
                <a:srgbClr val="FFFFCC"/>
              </a:buClr>
              <a:buSzPct val="115000"/>
              <a:buFontTx/>
              <a:buChar char="•"/>
            </a:pPr>
            <a:r>
              <a:rPr lang="en-US" sz="2000" i="0" dirty="0">
                <a:solidFill>
                  <a:srgbClr val="FFFFCC"/>
                </a:solidFill>
              </a:rPr>
              <a:t>Advances in MHD turbulence </a:t>
            </a:r>
            <a:r>
              <a:rPr lang="en-US" sz="2000" i="0">
                <a:solidFill>
                  <a:srgbClr val="FFFFCC"/>
                </a:solidFill>
              </a:rPr>
              <a:t>theory </a:t>
            </a:r>
            <a:r>
              <a:rPr lang="en-US" sz="2000" i="0" smtClean="0">
                <a:solidFill>
                  <a:srgbClr val="FFFFCC"/>
                </a:solidFill>
              </a:rPr>
              <a:t>&amp; collisionless plasma physics continue </a:t>
            </a:r>
            <a:r>
              <a:rPr lang="en-US" sz="2000" i="0" dirty="0">
                <a:solidFill>
                  <a:srgbClr val="FFFFCC"/>
                </a:solidFill>
              </a:rPr>
              <a:t>to help improve our </a:t>
            </a:r>
            <a:r>
              <a:rPr lang="en-US" sz="2000" i="0">
                <a:solidFill>
                  <a:srgbClr val="FFFFCC"/>
                </a:solidFill>
              </a:rPr>
              <a:t>understanding </a:t>
            </a:r>
            <a:r>
              <a:rPr lang="en-US" sz="2000" i="0" smtClean="0">
                <a:solidFill>
                  <a:srgbClr val="FFFFCC"/>
                </a:solidFill>
              </a:rPr>
              <a:t>of coronal </a:t>
            </a:r>
            <a:r>
              <a:rPr lang="en-US" sz="2000" i="0">
                <a:solidFill>
                  <a:srgbClr val="FFFFCC"/>
                </a:solidFill>
              </a:rPr>
              <a:t>heating </a:t>
            </a:r>
            <a:r>
              <a:rPr lang="en-US" sz="2000" i="0" smtClean="0">
                <a:solidFill>
                  <a:srgbClr val="FFFFCC"/>
                </a:solidFill>
              </a:rPr>
              <a:t>&amp; solar </a:t>
            </a:r>
            <a:r>
              <a:rPr lang="en-US" sz="2000" i="0" dirty="0">
                <a:solidFill>
                  <a:srgbClr val="FFFFCC"/>
                </a:solidFill>
              </a:rPr>
              <a:t>wind </a:t>
            </a:r>
            <a:r>
              <a:rPr lang="en-US" sz="2000" i="0">
                <a:solidFill>
                  <a:srgbClr val="FFFFCC"/>
                </a:solidFill>
              </a:rPr>
              <a:t>acceleration</a:t>
            </a:r>
            <a:r>
              <a:rPr lang="en-US" sz="2000" i="0" smtClean="0">
                <a:solidFill>
                  <a:srgbClr val="FFFFCC"/>
                </a:solidFill>
              </a:rPr>
              <a:t>.</a:t>
            </a:r>
          </a:p>
          <a:p>
            <a:pPr marL="169863" indent="-169863">
              <a:lnSpc>
                <a:spcPct val="95000"/>
              </a:lnSpc>
              <a:spcBef>
                <a:spcPts val="1200"/>
              </a:spcBef>
              <a:buClr>
                <a:srgbClr val="FFFFCC"/>
              </a:buClr>
              <a:buSzPct val="115000"/>
              <a:buFontTx/>
              <a:buChar char="•"/>
            </a:pPr>
            <a:r>
              <a:rPr lang="en-US" sz="2000" i="0">
                <a:solidFill>
                  <a:srgbClr val="FFFFCC"/>
                </a:solidFill>
              </a:rPr>
              <a:t>Cyclotron resonance seems to work, while still allowing most power to be low-freq</a:t>
            </a:r>
            <a:r>
              <a:rPr lang="en-US" sz="2000" i="0" smtClean="0">
                <a:solidFill>
                  <a:srgbClr val="FFFFCC"/>
                </a:solidFill>
              </a:rPr>
              <a:t>.</a:t>
            </a:r>
            <a:endParaRPr lang="en-US" sz="2000" i="0" dirty="0">
              <a:solidFill>
                <a:srgbClr val="FFFFCC"/>
              </a:solidFill>
            </a:endParaRPr>
          </a:p>
          <a:p>
            <a:pPr marL="169863" indent="-169863" eaLnBrk="0" hangingPunct="0">
              <a:lnSpc>
                <a:spcPct val="95000"/>
              </a:lnSpc>
              <a:spcBef>
                <a:spcPts val="1200"/>
              </a:spcBef>
              <a:buClr>
                <a:srgbClr val="FFFFCC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There </a:t>
            </a:r>
            <a:r>
              <a:rPr lang="en-US" sz="2000" i="0" dirty="0" smtClean="0">
                <a:solidFill>
                  <a:srgbClr val="FFFFCC"/>
                </a:solidFill>
              </a:rPr>
              <a:t>are </a:t>
            </a:r>
            <a:r>
              <a:rPr lang="en-US" sz="2000" b="1" dirty="0" smtClean="0">
                <a:solidFill>
                  <a:srgbClr val="FFFFCC"/>
                </a:solidFill>
              </a:rPr>
              <a:t>many</a:t>
            </a:r>
            <a:r>
              <a:rPr lang="en-US" sz="2000" i="0" dirty="0" smtClean="0">
                <a:solidFill>
                  <a:srgbClr val="FFFFCC"/>
                </a:solidFill>
              </a:rPr>
              <a:t> other ideas  (stochastic acceleration, current sheets</a:t>
            </a:r>
            <a:r>
              <a:rPr lang="en-US" sz="2000" i="0" smtClean="0">
                <a:solidFill>
                  <a:srgbClr val="FFFFCC"/>
                </a:solidFill>
              </a:rPr>
              <a:t>, etc.)</a:t>
            </a:r>
            <a:r>
              <a:rPr lang="en-US" sz="2000" i="0" dirty="0">
                <a:solidFill>
                  <a:srgbClr val="FFFFCC"/>
                </a:solidFill>
              </a:rPr>
              <a:t/>
            </a:r>
            <a:br>
              <a:rPr lang="en-US" sz="2000" i="0" dirty="0">
                <a:solidFill>
                  <a:srgbClr val="FFFFCC"/>
                </a:solidFill>
              </a:rPr>
            </a:br>
            <a:r>
              <a:rPr lang="en-US" sz="2000" i="0" smtClean="0">
                <a:solidFill>
                  <a:srgbClr val="FFFFCC"/>
                </a:solidFill>
              </a:rPr>
              <a:t>However</a:t>
            </a:r>
            <a:r>
              <a:rPr lang="en-US" sz="2000" i="0" dirty="0">
                <a:solidFill>
                  <a:srgbClr val="FFFFCC"/>
                </a:solidFill>
              </a:rPr>
              <a:t>, we still do not have complete enough </a:t>
            </a:r>
            <a:r>
              <a:rPr lang="en-US" sz="2000" b="1" i="0" dirty="0">
                <a:solidFill>
                  <a:srgbClr val="FFFFCC"/>
                </a:solidFill>
              </a:rPr>
              <a:t>observational constraints </a:t>
            </a:r>
            <a:r>
              <a:rPr lang="en-US" sz="2000" i="0" dirty="0">
                <a:solidFill>
                  <a:srgbClr val="FFFFCC"/>
                </a:solidFill>
              </a:rPr>
              <a:t>to be able to choose between competing theories.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Grp="1" noChangeArrowheads="1"/>
          </p:cNvSpPr>
          <p:nvPr>
            <p:ph type="title"/>
          </p:nvPr>
        </p:nvSpPr>
        <p:spPr>
          <a:xfrm>
            <a:off x="114300" y="1447800"/>
            <a:ext cx="8877300" cy="698500"/>
          </a:xfrm>
          <a:noFill/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Extra slides</a:t>
            </a:r>
            <a:endParaRPr lang="en-US" dirty="0" smtClean="0">
              <a:solidFill>
                <a:schemeClr val="bg1"/>
              </a:solidFill>
            </a:endParaRPr>
          </a:p>
        </p:txBody>
      </p:sp>
      <p:grpSp>
        <p:nvGrpSpPr>
          <p:cNvPr id="6" name="Group 28"/>
          <p:cNvGrpSpPr/>
          <p:nvPr/>
        </p:nvGrpSpPr>
        <p:grpSpPr>
          <a:xfrm>
            <a:off x="0" y="3810000"/>
            <a:ext cx="9144000" cy="3048000"/>
            <a:chOff x="0" y="3733800"/>
            <a:chExt cx="9144000" cy="3048000"/>
          </a:xfrm>
        </p:grpSpPr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 contrast="2000"/>
            </a:blip>
            <a:srcRect l="2252" r="2252" b="12772"/>
            <a:stretch>
              <a:fillRect/>
            </a:stretch>
          </p:blipFill>
          <p:spPr bwMode="auto">
            <a:xfrm>
              <a:off x="0" y="3836339"/>
              <a:ext cx="9144000" cy="2945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Rectangle 34"/>
            <p:cNvSpPr/>
            <p:nvPr/>
          </p:nvSpPr>
          <p:spPr bwMode="auto">
            <a:xfrm>
              <a:off x="0" y="3733800"/>
              <a:ext cx="9144000" cy="914400"/>
            </a:xfrm>
            <a:prstGeom prst="rect">
              <a:avLst/>
            </a:prstGeom>
            <a:gradFill>
              <a:gsLst>
                <a:gs pos="22000">
                  <a:schemeClr val="tx1"/>
                </a:gs>
                <a:gs pos="98000">
                  <a:schemeClr val="tx1">
                    <a:alpha val="0"/>
                  </a:schemeClr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429000" y="6096000"/>
            <a:ext cx="2534474" cy="555631"/>
            <a:chOff x="1418493" y="5221974"/>
            <a:chExt cx="2534474" cy="555631"/>
          </a:xfrm>
        </p:grpSpPr>
        <p:sp>
          <p:nvSpPr>
            <p:cNvPr id="9" name="TextBox 8"/>
            <p:cNvSpPr txBox="1"/>
            <p:nvPr/>
          </p:nvSpPr>
          <p:spPr>
            <a:xfrm>
              <a:off x="1971767" y="5254060"/>
              <a:ext cx="198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0" dirty="0" smtClean="0">
                  <a:solidFill>
                    <a:srgbClr val="FFFFCC"/>
                  </a:solidFill>
                </a:rPr>
                <a:t>@solarstellar</a:t>
              </a:r>
              <a:endParaRPr lang="en-US" b="1" i="0" dirty="0">
                <a:solidFill>
                  <a:srgbClr val="FFFFCC"/>
                </a:solidFill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418493" y="5221974"/>
              <a:ext cx="564496" cy="555631"/>
              <a:chOff x="-1371600" y="3429000"/>
              <a:chExt cx="1819275" cy="1790701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-1066800" y="3657600"/>
                <a:ext cx="1219200" cy="13716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pic>
            <p:nvPicPr>
              <p:cNvPr id="12" name="Picture 2" descr="https://www.cfa.harvard.edu/~scranmer/Preprints/twitter_logo.gif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9000"/>
              </a:blip>
              <a:srcRect/>
              <a:stretch>
                <a:fillRect/>
              </a:stretch>
            </p:blipFill>
            <p:spPr bwMode="auto">
              <a:xfrm>
                <a:off x="-1371600" y="3429000"/>
                <a:ext cx="1819275" cy="1790701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339710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 situ detection in the solar wind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795516"/>
            <a:ext cx="88392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95000"/>
              </a:lnSpc>
              <a:spcBef>
                <a:spcPts val="600"/>
              </a:spcBef>
              <a:buClr>
                <a:srgbClr val="FFFFCC"/>
              </a:buClr>
              <a:buFont typeface="Arial" pitchFamily="34" charset="0"/>
              <a:buChar char="•"/>
            </a:pPr>
            <a:r>
              <a:rPr lang="en-US" sz="2000" i="0" dirty="0" smtClean="0">
                <a:solidFill>
                  <a:srgbClr val="FFFFCC"/>
                </a:solidFill>
              </a:rPr>
              <a:t>Direct measurement of E/B fields &amp; particles (speed, density, temperature, etc.)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" y="1295400"/>
            <a:ext cx="43434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95000"/>
              </a:lnSpc>
              <a:spcBef>
                <a:spcPts val="1800"/>
              </a:spcBef>
              <a:buClr>
                <a:srgbClr val="FFFFCC"/>
              </a:buClr>
              <a:buFont typeface="Arial" pitchFamily="34" charset="0"/>
              <a:buChar char="•"/>
            </a:pPr>
            <a:r>
              <a:rPr lang="en-US" sz="2000" i="0" dirty="0" smtClean="0">
                <a:solidFill>
                  <a:srgbClr val="FFFFCC"/>
                </a:solidFill>
              </a:rPr>
              <a:t>So far: </a:t>
            </a:r>
            <a:r>
              <a:rPr lang="en-US" sz="2000" dirty="0" smtClean="0">
                <a:solidFill>
                  <a:srgbClr val="FFFFCC"/>
                </a:solidFill>
              </a:rPr>
              <a:t>r</a:t>
            </a:r>
            <a:r>
              <a:rPr lang="en-US" sz="2000" i="0" dirty="0" smtClean="0">
                <a:solidFill>
                  <a:srgbClr val="FFFFCC"/>
                </a:solidFill>
              </a:rPr>
              <a:t> &gt; </a:t>
            </a:r>
            <a:r>
              <a:rPr lang="en-US" sz="2000" i="0" smtClean="0">
                <a:solidFill>
                  <a:srgbClr val="FFFFCC"/>
                </a:solidFill>
              </a:rPr>
              <a:t>60 </a:t>
            </a:r>
            <a:r>
              <a:rPr lang="en-US" sz="2000" smtClean="0">
                <a:solidFill>
                  <a:srgbClr val="FFFFCC"/>
                </a:solidFill>
              </a:rPr>
              <a:t>R</a:t>
            </a:r>
            <a:r>
              <a:rPr lang="en-US" sz="2000" i="0" baseline="-25000" smtClean="0">
                <a:solidFill>
                  <a:srgbClr val="FFFFCC"/>
                </a:solidFill>
                <a:sym typeface="Wingdings" panose="05000000000000000000" pitchFamily="2" charset="2"/>
              </a:rPr>
              <a:t></a:t>
            </a:r>
            <a:r>
              <a:rPr lang="en-US" sz="2000" i="0" smtClean="0">
                <a:solidFill>
                  <a:srgbClr val="FFFFCC"/>
                </a:solidFill>
              </a:rPr>
              <a:t>   </a:t>
            </a:r>
            <a:r>
              <a:rPr lang="en-US" sz="2000" i="0" dirty="0" smtClean="0">
                <a:solidFill>
                  <a:srgbClr val="FFFFCC"/>
                </a:solidFill>
              </a:rPr>
              <a:t>(SPP: </a:t>
            </a:r>
            <a:r>
              <a:rPr lang="en-US" sz="2000" dirty="0" smtClean="0">
                <a:solidFill>
                  <a:srgbClr val="FFFFCC"/>
                </a:solidFill>
              </a:rPr>
              <a:t> r</a:t>
            </a:r>
            <a:r>
              <a:rPr lang="en-US" sz="2000" i="0" dirty="0" smtClean="0">
                <a:solidFill>
                  <a:srgbClr val="FFFFCC"/>
                </a:solidFill>
              </a:rPr>
              <a:t> &gt; </a:t>
            </a:r>
            <a:r>
              <a:rPr lang="en-US" sz="2000" i="0" smtClean="0">
                <a:solidFill>
                  <a:srgbClr val="FFFFCC"/>
                </a:solidFill>
              </a:rPr>
              <a:t>9.5 </a:t>
            </a:r>
            <a:r>
              <a:rPr lang="en-US" sz="2000" smtClean="0">
                <a:solidFill>
                  <a:srgbClr val="FFFFCC"/>
                </a:solidFill>
              </a:rPr>
              <a:t>R</a:t>
            </a:r>
            <a:r>
              <a:rPr lang="en-US" sz="2000" i="0" baseline="-25000" smtClean="0">
                <a:solidFill>
                  <a:srgbClr val="FFFFCC"/>
                </a:solidFill>
                <a:sym typeface="Wingdings" panose="05000000000000000000" pitchFamily="2" charset="2"/>
              </a:rPr>
              <a:t></a:t>
            </a:r>
            <a:r>
              <a:rPr lang="en-US" sz="2000" i="0" smtClean="0">
                <a:solidFill>
                  <a:srgbClr val="FFFFCC"/>
                </a:solidFill>
              </a:rPr>
              <a:t>)</a:t>
            </a:r>
            <a:endParaRPr lang="en-US" sz="2000" i="0" dirty="0" smtClean="0">
              <a:solidFill>
                <a:srgbClr val="FFFFCC"/>
              </a:solidFill>
            </a:endParaRPr>
          </a:p>
          <a:p>
            <a:pPr marL="177800" indent="-177800">
              <a:lnSpc>
                <a:spcPct val="95000"/>
              </a:lnSpc>
              <a:spcBef>
                <a:spcPts val="1800"/>
              </a:spcBef>
              <a:buClr>
                <a:srgbClr val="FFFFCC"/>
              </a:buCl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FFCC"/>
                </a:solidFill>
              </a:rPr>
              <a:t>Challenge: </a:t>
            </a:r>
            <a:r>
              <a:rPr lang="en-US" sz="2000" i="0" dirty="0" smtClean="0">
                <a:solidFill>
                  <a:srgbClr val="FFFFCC"/>
                </a:solidFill>
              </a:rPr>
              <a:t> how to disentangle spatial &amp; time fluctuations in single-point data?</a:t>
            </a:r>
          </a:p>
          <a:p>
            <a:pPr marL="177800" indent="-177800">
              <a:lnSpc>
                <a:spcPct val="95000"/>
              </a:lnSpc>
              <a:spcBef>
                <a:spcPts val="1800"/>
              </a:spcBef>
              <a:buClr>
                <a:srgbClr val="FFFFCC"/>
              </a:buClr>
              <a:buFont typeface="Arial" pitchFamily="34" charset="0"/>
              <a:buChar char="•"/>
            </a:pPr>
            <a:r>
              <a:rPr lang="en-US" sz="2000" b="1" i="0" dirty="0" smtClean="0">
                <a:solidFill>
                  <a:srgbClr val="50C1FA"/>
                </a:solidFill>
              </a:rPr>
              <a:t>Taylor’s hypothesis:</a:t>
            </a:r>
            <a:r>
              <a:rPr lang="en-US" sz="2000" i="0" dirty="0" smtClean="0">
                <a:solidFill>
                  <a:srgbClr val="FFFFCC"/>
                </a:solidFill>
              </a:rPr>
              <a:t>  it’s often assumed that “eddies” flow past the spacecraft much more rapidly than they evolve  (i.e., ~all variation is spatial).</a:t>
            </a:r>
          </a:p>
          <a:p>
            <a:pPr marL="177800" indent="-177800">
              <a:lnSpc>
                <a:spcPct val="95000"/>
              </a:lnSpc>
              <a:spcBef>
                <a:spcPts val="1800"/>
              </a:spcBef>
              <a:buClr>
                <a:srgbClr val="FFFFCC"/>
              </a:buCl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FFCC"/>
                </a:solidFill>
              </a:rPr>
              <a:t>Results:</a:t>
            </a:r>
            <a:r>
              <a:rPr lang="en-US" sz="2000" i="0" dirty="0" smtClean="0">
                <a:solidFill>
                  <a:srgbClr val="FFFFCC"/>
                </a:solidFill>
              </a:rPr>
              <a:t>  Alfvénic fluctuations dominate at large scales, but it’s still not clear what they “cascade into” at small scales.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724400" y="2819400"/>
            <a:ext cx="4114800" cy="3019496"/>
            <a:chOff x="4724400" y="1219200"/>
            <a:chExt cx="4114800" cy="3019496"/>
          </a:xfrm>
        </p:grpSpPr>
        <p:pic>
          <p:nvPicPr>
            <p:cNvPr id="22" name="Picture 2" descr="http://sci.esa.int/science-e-media/img/c1/solarwind-spectrum.jpg"/>
            <p:cNvPicPr>
              <a:picLocks noChangeAspect="1" noChangeArrowheads="1"/>
            </p:cNvPicPr>
            <p:nvPr/>
          </p:nvPicPr>
          <p:blipFill>
            <a:blip r:embed="rId2" cstate="print">
              <a:lum bright="-21000" contrast="37000"/>
            </a:blip>
            <a:srcRect t="3992" r="13151" b="1996"/>
            <a:stretch>
              <a:fillRect/>
            </a:stretch>
          </p:blipFill>
          <p:spPr bwMode="auto">
            <a:xfrm>
              <a:off x="4724400" y="1219200"/>
              <a:ext cx="4114800" cy="3019496"/>
            </a:xfrm>
            <a:prstGeom prst="rect">
              <a:avLst/>
            </a:prstGeom>
            <a:noFill/>
          </p:spPr>
        </p:pic>
        <p:sp>
          <p:nvSpPr>
            <p:cNvPr id="23" name="Text Box 4"/>
            <p:cNvSpPr txBox="1">
              <a:spLocks noChangeArrowheads="1"/>
            </p:cNvSpPr>
            <p:nvPr/>
          </p:nvSpPr>
          <p:spPr bwMode="auto">
            <a:xfrm>
              <a:off x="6781800" y="1414350"/>
              <a:ext cx="1828800" cy="297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eaLnBrk="0" hangingPunct="0">
                <a:lnSpc>
                  <a:spcPct val="95000"/>
                </a:lnSpc>
                <a:spcBef>
                  <a:spcPct val="20000"/>
                </a:spcBef>
                <a:buSzPct val="115000"/>
              </a:pPr>
              <a:r>
                <a:rPr lang="en-US" sz="1400" i="0" dirty="0" smtClean="0">
                  <a:latin typeface="+mj-lt"/>
                </a:rPr>
                <a:t>(Sahraoui et al. 2009)</a:t>
              </a:r>
              <a:endParaRPr lang="en-US" sz="1400" i="0" dirty="0">
                <a:latin typeface="+mj-lt"/>
              </a:endParaRPr>
            </a:p>
          </p:txBody>
        </p:sp>
      </p:grpSp>
      <p:pic>
        <p:nvPicPr>
          <p:cNvPr id="25" name="Picture 8" descr="https://www.cfa.harvard.edu/~scranmer/Preprints/nature_cme_byrne_fig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371600"/>
            <a:ext cx="4114800" cy="1057858"/>
          </a:xfrm>
          <a:prstGeom prst="rect">
            <a:avLst/>
          </a:prstGeom>
          <a:noFill/>
        </p:spPr>
      </p:pic>
      <p:sp>
        <p:nvSpPr>
          <p:cNvPr id="26" name="Down Arrow 25"/>
          <p:cNvSpPr/>
          <p:nvPr/>
        </p:nvSpPr>
        <p:spPr bwMode="auto">
          <a:xfrm>
            <a:off x="6415968" y="2496182"/>
            <a:ext cx="714691" cy="252074"/>
          </a:xfrm>
          <a:prstGeom prst="downArrow">
            <a:avLst>
              <a:gd name="adj1" fmla="val 50000"/>
              <a:gd name="adj2" fmla="val 58596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13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Off-limb remote sensing</a:t>
            </a:r>
          </a:p>
        </p:txBody>
      </p:sp>
      <p:pic>
        <p:nvPicPr>
          <p:cNvPr id="24578" name="Picture 2" descr="https://www.cfa.harvard.edu/~scranmer/Preprints/threlfall_cartoon.gif"/>
          <p:cNvPicPr>
            <a:picLocks noChangeAspect="1" noChangeArrowheads="1"/>
          </p:cNvPicPr>
          <p:nvPr/>
        </p:nvPicPr>
        <p:blipFill>
          <a:blip r:embed="rId2" cstate="print">
            <a:lum bright="-7000"/>
          </a:blip>
          <a:srcRect t="4344" r="1477" b="1086"/>
          <a:stretch>
            <a:fillRect/>
          </a:stretch>
        </p:blipFill>
        <p:spPr bwMode="auto">
          <a:xfrm>
            <a:off x="3810000" y="920491"/>
            <a:ext cx="5181600" cy="3390900"/>
          </a:xfrm>
          <a:prstGeom prst="rect">
            <a:avLst/>
          </a:prstGeom>
          <a:noFill/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76200" y="806191"/>
            <a:ext cx="3581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900"/>
              </a:spcBef>
              <a:buSzPct val="115000"/>
            </a:pPr>
            <a:r>
              <a:rPr lang="en-US" sz="2000" i="0" dirty="0" smtClean="0">
                <a:solidFill>
                  <a:srgbClr val="FFFFCC"/>
                </a:solidFill>
              </a:rPr>
              <a:t>With good instrumentation, </a:t>
            </a:r>
            <a:r>
              <a:rPr lang="en-US" sz="2000" b="1" i="0" dirty="0" smtClean="0">
                <a:solidFill>
                  <a:srgbClr val="FF7C80"/>
                </a:solidFill>
              </a:rPr>
              <a:t>imaging &amp; spectroscopy</a:t>
            </a:r>
            <a:r>
              <a:rPr lang="en-US" sz="2000" i="0" dirty="0" smtClean="0">
                <a:solidFill>
                  <a:srgbClr val="FFFFCC"/>
                </a:solidFill>
              </a:rPr>
              <a:t> can resolve wave-like fluctuations: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76800" y="3930391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0" dirty="0" smtClean="0">
                <a:solidFill>
                  <a:srgbClr val="005800"/>
                </a:solidFill>
              </a:rPr>
              <a:t>Threlfall et al. (2013)</a:t>
            </a:r>
            <a:endParaRPr lang="en-US" sz="1400" b="1" i="0" dirty="0">
              <a:solidFill>
                <a:srgbClr val="005800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343400" y="4495800"/>
            <a:ext cx="4191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>
              <a:lnSpc>
                <a:spcPct val="90000"/>
              </a:lnSpc>
              <a:spcBef>
                <a:spcPts val="900"/>
              </a:spcBef>
              <a:buClr>
                <a:srgbClr val="FFFFCC"/>
              </a:buClr>
              <a:buSzPct val="115000"/>
              <a:buFont typeface="Arial" charset="0"/>
              <a:buChar char="•"/>
            </a:pPr>
            <a:r>
              <a:rPr lang="en-US" sz="2000" b="1" dirty="0" smtClean="0">
                <a:solidFill>
                  <a:srgbClr val="FFFFCC"/>
                </a:solidFill>
              </a:rPr>
              <a:t>Results:  </a:t>
            </a:r>
            <a:r>
              <a:rPr lang="en-US" sz="2000" i="0" dirty="0" smtClean="0">
                <a:solidFill>
                  <a:srgbClr val="FFFFCC"/>
                </a:solidFill>
              </a:rPr>
              <a:t>Alfvén-like waves seem to have periods of order 3-5 minutes; compressive waves have periods of order 10-20 minutes.</a:t>
            </a:r>
            <a:endParaRPr lang="en-US" sz="2000" dirty="0">
              <a:solidFill>
                <a:srgbClr val="FFFFCC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52400" y="1796791"/>
            <a:ext cx="4114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69863" indent="-169863" algn="l">
              <a:lnSpc>
                <a:spcPct val="95000"/>
              </a:lnSpc>
              <a:spcBef>
                <a:spcPts val="1200"/>
              </a:spcBef>
              <a:buClr>
                <a:srgbClr val="FFFFCC"/>
              </a:buClr>
              <a:buSzPct val="115000"/>
              <a:buFontTx/>
              <a:buChar char="•"/>
            </a:pPr>
            <a:r>
              <a:rPr lang="en-US" sz="2000" i="0" dirty="0">
                <a:solidFill>
                  <a:srgbClr val="FFFFCC"/>
                </a:solidFill>
              </a:rPr>
              <a:t>Intensity modulations . . .</a:t>
            </a:r>
          </a:p>
          <a:p>
            <a:pPr marL="169863" indent="-169863" algn="l">
              <a:lnSpc>
                <a:spcPct val="95000"/>
              </a:lnSpc>
              <a:spcBef>
                <a:spcPts val="1200"/>
              </a:spcBef>
              <a:buClr>
                <a:srgbClr val="FFFFCC"/>
              </a:buClr>
              <a:buSzPct val="115000"/>
              <a:buFontTx/>
              <a:buChar char="•"/>
            </a:pPr>
            <a:endParaRPr lang="en-US" sz="2000" i="0" dirty="0">
              <a:solidFill>
                <a:srgbClr val="FFFFCC"/>
              </a:solidFill>
            </a:endParaRPr>
          </a:p>
          <a:p>
            <a:pPr marL="169863" indent="-169863" algn="l">
              <a:lnSpc>
                <a:spcPct val="95000"/>
              </a:lnSpc>
              <a:spcBef>
                <a:spcPts val="1200"/>
              </a:spcBef>
              <a:buClr>
                <a:srgbClr val="FFFFCC"/>
              </a:buClr>
              <a:buSzPct val="115000"/>
              <a:buFontTx/>
              <a:buChar char="•"/>
            </a:pPr>
            <a:r>
              <a:rPr lang="en-US" sz="2000" i="0" dirty="0">
                <a:solidFill>
                  <a:srgbClr val="FFFFCC"/>
                </a:solidFill>
              </a:rPr>
              <a:t>Motion tracking in images . . .</a:t>
            </a:r>
          </a:p>
          <a:p>
            <a:pPr marL="169863" indent="-169863" algn="l">
              <a:lnSpc>
                <a:spcPct val="95000"/>
              </a:lnSpc>
              <a:spcBef>
                <a:spcPts val="1200"/>
              </a:spcBef>
              <a:buClr>
                <a:srgbClr val="FFFFCC"/>
              </a:buClr>
              <a:buSzPct val="115000"/>
              <a:buFontTx/>
              <a:buChar char="•"/>
            </a:pPr>
            <a:endParaRPr lang="en-US" sz="2000" i="0" dirty="0">
              <a:solidFill>
                <a:srgbClr val="FFFFCC"/>
              </a:solidFill>
            </a:endParaRPr>
          </a:p>
          <a:p>
            <a:pPr marL="169863" indent="-169863" algn="l">
              <a:lnSpc>
                <a:spcPct val="95000"/>
              </a:lnSpc>
              <a:spcBef>
                <a:spcPts val="1200"/>
              </a:spcBef>
              <a:buClr>
                <a:srgbClr val="FFFFCC"/>
              </a:buClr>
              <a:buSzPct val="115000"/>
              <a:buFontTx/>
              <a:buChar char="•"/>
            </a:pPr>
            <a:r>
              <a:rPr lang="en-US" sz="2000" i="0" dirty="0">
                <a:solidFill>
                  <a:srgbClr val="FFFFCC"/>
                </a:solidFill>
              </a:rPr>
              <a:t>Doppler shifts . . .</a:t>
            </a:r>
          </a:p>
          <a:p>
            <a:pPr marL="169863" indent="-169863" algn="l">
              <a:lnSpc>
                <a:spcPct val="95000"/>
              </a:lnSpc>
              <a:spcBef>
                <a:spcPts val="1200"/>
              </a:spcBef>
              <a:buClr>
                <a:srgbClr val="FFFFCC"/>
              </a:buClr>
              <a:buSzPct val="115000"/>
              <a:buFontTx/>
              <a:buChar char="•"/>
            </a:pPr>
            <a:endParaRPr lang="en-US" sz="2000" i="0" dirty="0">
              <a:solidFill>
                <a:srgbClr val="FFFFCC"/>
              </a:solidFill>
            </a:endParaRPr>
          </a:p>
          <a:p>
            <a:pPr marL="169863" indent="-169863" algn="l">
              <a:lnSpc>
                <a:spcPct val="95000"/>
              </a:lnSpc>
              <a:spcBef>
                <a:spcPts val="1200"/>
              </a:spcBef>
              <a:buClr>
                <a:srgbClr val="FFFFCC"/>
              </a:buClr>
              <a:buSzPct val="115000"/>
              <a:buFontTx/>
              <a:buChar char="•"/>
            </a:pPr>
            <a:r>
              <a:rPr lang="en-US" sz="2000" i="0" dirty="0">
                <a:solidFill>
                  <a:srgbClr val="FFFFCC"/>
                </a:solidFill>
              </a:rPr>
              <a:t>Doppler broadening . . .</a:t>
            </a:r>
          </a:p>
          <a:p>
            <a:pPr marL="169863" indent="-169863" algn="l">
              <a:lnSpc>
                <a:spcPct val="95000"/>
              </a:lnSpc>
              <a:spcBef>
                <a:spcPts val="1200"/>
              </a:spcBef>
              <a:buClr>
                <a:srgbClr val="FFFFCC"/>
              </a:buClr>
              <a:buSzPct val="115000"/>
              <a:buFontTx/>
              <a:buChar char="•"/>
            </a:pPr>
            <a:endParaRPr lang="en-US" sz="2000" i="0" dirty="0">
              <a:solidFill>
                <a:srgbClr val="FFFFCC"/>
              </a:solidFill>
            </a:endParaRPr>
          </a:p>
          <a:p>
            <a:pPr marL="169863" indent="-169863" algn="l">
              <a:lnSpc>
                <a:spcPct val="95000"/>
              </a:lnSpc>
              <a:spcBef>
                <a:spcPts val="1200"/>
              </a:spcBef>
              <a:buClr>
                <a:srgbClr val="FFFFCC"/>
              </a:buClr>
              <a:buSzPct val="115000"/>
              <a:buFontTx/>
              <a:buChar char="•"/>
            </a:pPr>
            <a:r>
              <a:rPr lang="en-US" sz="2000" i="0" dirty="0">
                <a:solidFill>
                  <a:srgbClr val="FFFFCC"/>
                </a:solidFill>
              </a:rPr>
              <a:t>Radio sounding . . .</a:t>
            </a:r>
          </a:p>
        </p:txBody>
      </p:sp>
      <p:pic>
        <p:nvPicPr>
          <p:cNvPr id="12" name="Picture 10" descr="eqns_diagnostic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 contrast="-70000"/>
          </a:blip>
          <a:srcRect/>
          <a:stretch>
            <a:fillRect/>
          </a:stretch>
        </p:blipFill>
        <p:spPr bwMode="auto">
          <a:xfrm>
            <a:off x="774699" y="2177791"/>
            <a:ext cx="2806701" cy="3842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Where do waves originate?</a:t>
            </a:r>
            <a:endParaRPr lang="en-US" i="0" dirty="0" smtClean="0">
              <a:solidFill>
                <a:schemeClr val="bg1"/>
              </a:solidFill>
            </a:endParaRPr>
          </a:p>
        </p:txBody>
      </p:sp>
      <p:sp>
        <p:nvSpPr>
          <p:cNvPr id="16403" name="Text Box 3"/>
          <p:cNvSpPr txBox="1">
            <a:spLocks noChangeArrowheads="1"/>
          </p:cNvSpPr>
          <p:nvPr/>
        </p:nvSpPr>
        <p:spPr bwMode="auto">
          <a:xfrm>
            <a:off x="76200" y="762000"/>
            <a:ext cx="8915400" cy="993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>
              <a:lnSpc>
                <a:spcPct val="92000"/>
              </a:lnSpc>
              <a:spcBef>
                <a:spcPts val="400"/>
              </a:spcBef>
              <a:buSzPct val="115000"/>
              <a:buFont typeface="Arial" charset="0"/>
              <a:buChar char="•"/>
            </a:pPr>
            <a:r>
              <a:rPr lang="en-US" sz="2000" i="0" dirty="0" smtClean="0">
                <a:solidFill>
                  <a:srgbClr val="FFFFCC"/>
                </a:solidFill>
              </a:rPr>
              <a:t>Models of </a:t>
            </a:r>
            <a:r>
              <a:rPr lang="en-US" sz="2000" b="1" i="0" dirty="0" smtClean="0">
                <a:solidFill>
                  <a:srgbClr val="50C1FA"/>
                </a:solidFill>
              </a:rPr>
              <a:t>photospheric generation</a:t>
            </a:r>
            <a:r>
              <a:rPr lang="en-US" sz="2000" i="0" dirty="0" smtClean="0">
                <a:solidFill>
                  <a:srgbClr val="FFFFCC"/>
                </a:solidFill>
              </a:rPr>
              <a:t> (via intergranular flux-tube jostling) have been successful, but they predict dominant periods of only 3-10 minutes.</a:t>
            </a:r>
          </a:p>
          <a:p>
            <a:pPr marL="169863" indent="-169863">
              <a:lnSpc>
                <a:spcPct val="92000"/>
              </a:lnSpc>
              <a:spcBef>
                <a:spcPts val="400"/>
              </a:spcBef>
              <a:buSzPct val="115000"/>
              <a:buFont typeface="Arial" charset="0"/>
              <a:buChar char="•"/>
            </a:pPr>
            <a:r>
              <a:rPr lang="en-US" sz="2000" dirty="0" smtClean="0">
                <a:solidFill>
                  <a:srgbClr val="FFFFCC"/>
                </a:solidFill>
              </a:rPr>
              <a:t>In situ </a:t>
            </a:r>
            <a:r>
              <a:rPr lang="en-US" sz="2000" i="0" dirty="0" smtClean="0">
                <a:solidFill>
                  <a:srgbClr val="FFFFCC"/>
                </a:solidFill>
              </a:rPr>
              <a:t>turbulence dominates at periods of hours–days.  Whence do </a:t>
            </a:r>
            <a:r>
              <a:rPr lang="en-US" sz="2000" dirty="0" smtClean="0">
                <a:solidFill>
                  <a:srgbClr val="FFFFCC"/>
                </a:solidFill>
              </a:rPr>
              <a:t>they</a:t>
            </a:r>
            <a:r>
              <a:rPr lang="en-US" sz="2000" i="0" dirty="0" smtClean="0">
                <a:solidFill>
                  <a:srgbClr val="FFFFCC"/>
                </a:solidFill>
              </a:rPr>
              <a:t> come?</a:t>
            </a:r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6781800" y="2017693"/>
            <a:ext cx="1752600" cy="856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spcBef>
                <a:spcPts val="600"/>
              </a:spcBef>
            </a:pPr>
            <a:r>
              <a:rPr lang="en-US" sz="1600" i="0" smtClean="0">
                <a:solidFill>
                  <a:srgbClr val="50C1FA"/>
                </a:solidFill>
              </a:rPr>
              <a:t>Footpoint</a:t>
            </a:r>
            <a:r>
              <a:rPr lang="en-US" sz="1600" i="0" dirty="0" smtClean="0">
                <a:solidFill>
                  <a:srgbClr val="50C1FA"/>
                </a:solidFill>
              </a:rPr>
              <a:t> driving</a:t>
            </a:r>
          </a:p>
          <a:p>
            <a:pPr>
              <a:lnSpc>
                <a:spcPct val="93000"/>
              </a:lnSpc>
              <a:spcBef>
                <a:spcPts val="600"/>
              </a:spcBef>
            </a:pPr>
            <a:r>
              <a:rPr lang="en-US" sz="1600" i="0" dirty="0" smtClean="0">
                <a:solidFill>
                  <a:srgbClr val="50C1FA"/>
                </a:solidFill>
              </a:rPr>
              <a:t>(van Ballegooijen et al. 2011)</a:t>
            </a:r>
            <a:endParaRPr lang="en-US" sz="1600" dirty="0">
              <a:solidFill>
                <a:srgbClr val="50C1FA"/>
              </a:solidFill>
            </a:endParaRPr>
          </a:p>
        </p:txBody>
      </p:sp>
      <p:pic>
        <p:nvPicPr>
          <p:cNvPr id="67588" name="Picture 4" descr="https://www.cfa.harvard.edu/~scranmer/Preprints/fig_spectrum_compare.gif"/>
          <p:cNvPicPr>
            <a:picLocks noChangeAspect="1" noChangeArrowheads="1"/>
          </p:cNvPicPr>
          <p:nvPr/>
        </p:nvPicPr>
        <p:blipFill>
          <a:blip r:embed="rId3" cstate="print">
            <a:lum bright="-15000" contrast="30000"/>
          </a:blip>
          <a:srcRect/>
          <a:stretch>
            <a:fillRect/>
          </a:stretch>
        </p:blipFill>
        <p:spPr bwMode="auto">
          <a:xfrm>
            <a:off x="304800" y="1827574"/>
            <a:ext cx="4495800" cy="4192226"/>
          </a:xfrm>
          <a:prstGeom prst="rect">
            <a:avLst/>
          </a:prstGeom>
          <a:noFill/>
        </p:spPr>
      </p:pic>
      <p:sp>
        <p:nvSpPr>
          <p:cNvPr id="25" name="Freeform 24"/>
          <p:cNvSpPr/>
          <p:nvPr/>
        </p:nvSpPr>
        <p:spPr bwMode="auto">
          <a:xfrm>
            <a:off x="3657600" y="2468033"/>
            <a:ext cx="1574800" cy="351367"/>
          </a:xfrm>
          <a:custGeom>
            <a:avLst/>
            <a:gdLst>
              <a:gd name="connsiteX0" fmla="*/ 1562100 w 1562100"/>
              <a:gd name="connsiteY0" fmla="*/ 173567 h 173567"/>
              <a:gd name="connsiteX1" fmla="*/ 584200 w 1562100"/>
              <a:gd name="connsiteY1" fmla="*/ 8467 h 173567"/>
              <a:gd name="connsiteX2" fmla="*/ 0 w 1562100"/>
              <a:gd name="connsiteY2" fmla="*/ 122767 h 173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2100" h="173567">
                <a:moveTo>
                  <a:pt x="1562100" y="173567"/>
                </a:moveTo>
                <a:cubicBezTo>
                  <a:pt x="1203325" y="95250"/>
                  <a:pt x="844550" y="16934"/>
                  <a:pt x="584200" y="8467"/>
                </a:cubicBezTo>
                <a:cubicBezTo>
                  <a:pt x="323850" y="0"/>
                  <a:pt x="161925" y="61383"/>
                  <a:pt x="0" y="122767"/>
                </a:cubicBezTo>
              </a:path>
            </a:pathLst>
          </a:custGeom>
          <a:noFill/>
          <a:ln w="38100" cap="flat" cmpd="sng" algn="ctr">
            <a:solidFill>
              <a:srgbClr val="0000CC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 rot="1734491" flipV="1">
            <a:off x="1833142" y="4210857"/>
            <a:ext cx="3293602" cy="1043915"/>
          </a:xfrm>
          <a:custGeom>
            <a:avLst/>
            <a:gdLst>
              <a:gd name="connsiteX0" fmla="*/ 1562100 w 1562100"/>
              <a:gd name="connsiteY0" fmla="*/ 173567 h 173567"/>
              <a:gd name="connsiteX1" fmla="*/ 584200 w 1562100"/>
              <a:gd name="connsiteY1" fmla="*/ 8467 h 173567"/>
              <a:gd name="connsiteX2" fmla="*/ 0 w 1562100"/>
              <a:gd name="connsiteY2" fmla="*/ 122767 h 173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2100" h="173567">
                <a:moveTo>
                  <a:pt x="1562100" y="173567"/>
                </a:moveTo>
                <a:cubicBezTo>
                  <a:pt x="1203325" y="95250"/>
                  <a:pt x="844550" y="16934"/>
                  <a:pt x="584200" y="8467"/>
                </a:cubicBezTo>
                <a:cubicBezTo>
                  <a:pt x="323850" y="0"/>
                  <a:pt x="161925" y="61383"/>
                  <a:pt x="0" y="122767"/>
                </a:cubicBezTo>
              </a:path>
            </a:pathLst>
          </a:custGeom>
          <a:noFill/>
          <a:ln w="38100" cap="flat" cmpd="sng" algn="ctr">
            <a:solidFill>
              <a:srgbClr val="CB3E2F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1143000" y="2057400"/>
            <a:ext cx="1600200" cy="770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spcBef>
                <a:spcPts val="600"/>
              </a:spcBef>
            </a:pPr>
            <a:r>
              <a:rPr lang="en-US" sz="1400" i="0" dirty="0" smtClean="0"/>
              <a:t>CoMP data</a:t>
            </a:r>
          </a:p>
          <a:p>
            <a:pPr>
              <a:lnSpc>
                <a:spcPct val="93000"/>
              </a:lnSpc>
              <a:spcBef>
                <a:spcPts val="600"/>
              </a:spcBef>
            </a:pPr>
            <a:r>
              <a:rPr lang="en-US" sz="1400" i="0" dirty="0" smtClean="0"/>
              <a:t>(Tomczyk &amp; McIntosh 2009)</a:t>
            </a:r>
            <a:endParaRPr lang="en-US" sz="1400" dirty="0"/>
          </a:p>
        </p:txBody>
      </p:sp>
      <p:sp>
        <p:nvSpPr>
          <p:cNvPr id="28" name="Freeform 27"/>
          <p:cNvSpPr/>
          <p:nvPr/>
        </p:nvSpPr>
        <p:spPr bwMode="auto">
          <a:xfrm>
            <a:off x="2171700" y="2222500"/>
            <a:ext cx="800100" cy="863600"/>
          </a:xfrm>
          <a:custGeom>
            <a:avLst/>
            <a:gdLst>
              <a:gd name="connsiteX0" fmla="*/ 0 w 800100"/>
              <a:gd name="connsiteY0" fmla="*/ 0 h 863600"/>
              <a:gd name="connsiteX1" fmla="*/ 546100 w 800100"/>
              <a:gd name="connsiteY1" fmla="*/ 203200 h 863600"/>
              <a:gd name="connsiteX2" fmla="*/ 800100 w 800100"/>
              <a:gd name="connsiteY2" fmla="*/ 863600 h 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0100" h="863600">
                <a:moveTo>
                  <a:pt x="0" y="0"/>
                </a:moveTo>
                <a:cubicBezTo>
                  <a:pt x="206375" y="29633"/>
                  <a:pt x="412750" y="59267"/>
                  <a:pt x="546100" y="203200"/>
                </a:cubicBezTo>
                <a:cubicBezTo>
                  <a:pt x="679450" y="347133"/>
                  <a:pt x="739775" y="605366"/>
                  <a:pt x="800100" y="863600"/>
                </a:cubicBezTo>
              </a:path>
            </a:pathLst>
          </a:cu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3" name="Picture 8" descr="monte_lines.gif"/>
          <p:cNvPicPr>
            <a:picLocks noChangeAspect="1"/>
          </p:cNvPicPr>
          <p:nvPr/>
        </p:nvPicPr>
        <p:blipFill>
          <a:blip r:embed="rId4" cstate="print"/>
          <a:srcRect l="3727" t="29802"/>
          <a:stretch>
            <a:fillRect/>
          </a:stretch>
        </p:blipFill>
        <p:spPr bwMode="auto">
          <a:xfrm>
            <a:off x="5045205" y="4267200"/>
            <a:ext cx="2650995" cy="174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cranmer_movie_vB11_fig7a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105400" y="1828800"/>
            <a:ext cx="1748307" cy="221660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6781800" y="3335921"/>
            <a:ext cx="2057400" cy="1312279"/>
            <a:chOff x="6781800" y="3048000"/>
            <a:chExt cx="2057400" cy="1312279"/>
          </a:xfrm>
        </p:grpSpPr>
        <p:sp>
          <p:nvSpPr>
            <p:cNvPr id="20" name="Text Box 32"/>
            <p:cNvSpPr txBox="1">
              <a:spLocks noChangeArrowheads="1"/>
            </p:cNvSpPr>
            <p:nvPr/>
          </p:nvSpPr>
          <p:spPr bwMode="auto">
            <a:xfrm>
              <a:off x="6781800" y="3048000"/>
              <a:ext cx="2057400" cy="1162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>
                <a:lnSpc>
                  <a:spcPct val="93000"/>
                </a:lnSpc>
                <a:spcBef>
                  <a:spcPts val="600"/>
                </a:spcBef>
              </a:pPr>
              <a:r>
                <a:rPr lang="en-US" sz="1600" i="0" dirty="0" smtClean="0">
                  <a:solidFill>
                    <a:srgbClr val="FF7C80"/>
                  </a:solidFill>
                </a:rPr>
                <a:t>Magnetic reconnection</a:t>
              </a:r>
            </a:p>
            <a:p>
              <a:pPr algn="r">
                <a:lnSpc>
                  <a:spcPct val="93000"/>
                </a:lnSpc>
                <a:spcBef>
                  <a:spcPts val="600"/>
                </a:spcBef>
              </a:pPr>
              <a:r>
                <a:rPr lang="en-US" sz="1600" i="0" dirty="0" smtClean="0">
                  <a:solidFill>
                    <a:srgbClr val="FF7C80"/>
                  </a:solidFill>
                </a:rPr>
                <a:t>(Cranmer &amp; van Ballegooijen 2010;</a:t>
              </a:r>
            </a:p>
            <a:p>
              <a:pPr algn="r">
                <a:lnSpc>
                  <a:spcPct val="93000"/>
                </a:lnSpc>
                <a:spcBef>
                  <a:spcPts val="600"/>
                </a:spcBef>
              </a:pPr>
              <a:endParaRPr lang="en-US" sz="1600" i="0" dirty="0" smtClean="0">
                <a:solidFill>
                  <a:srgbClr val="FF7C80"/>
                </a:solidFill>
              </a:endParaRPr>
            </a:p>
          </p:txBody>
        </p:sp>
        <p:sp>
          <p:nvSpPr>
            <p:cNvPr id="15" name="Text Box 32"/>
            <p:cNvSpPr txBox="1">
              <a:spLocks noChangeArrowheads="1"/>
            </p:cNvSpPr>
            <p:nvPr/>
          </p:nvSpPr>
          <p:spPr bwMode="auto">
            <a:xfrm>
              <a:off x="7696200" y="3810000"/>
              <a:ext cx="1143000" cy="550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>
                <a:lnSpc>
                  <a:spcPct val="93000"/>
                </a:lnSpc>
                <a:spcBef>
                  <a:spcPts val="600"/>
                </a:spcBef>
              </a:pPr>
              <a:r>
                <a:rPr lang="en-US" sz="1600" i="0" dirty="0" smtClean="0">
                  <a:solidFill>
                    <a:srgbClr val="FF7C80"/>
                  </a:solidFill>
                </a:rPr>
                <a:t>Lynch et al. 2014)</a:t>
              </a:r>
              <a:endParaRPr lang="en-US" sz="1600" dirty="0">
                <a:solidFill>
                  <a:srgbClr val="FF7C8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2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coronal heating problem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5156" name="Text Box 4"/>
          <p:cNvSpPr txBox="1">
            <a:spLocks noChangeArrowheads="1"/>
          </p:cNvSpPr>
          <p:nvPr/>
        </p:nvSpPr>
        <p:spPr bwMode="auto">
          <a:xfrm>
            <a:off x="152400" y="836474"/>
            <a:ext cx="3886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69863" indent="-169863" algn="l">
              <a:lnSpc>
                <a:spcPct val="97000"/>
              </a:lnSpc>
              <a:spcBef>
                <a:spcPct val="40000"/>
              </a:spcBef>
              <a:buSzPct val="115000"/>
              <a:buFontTx/>
              <a:buChar char="•"/>
            </a:pPr>
            <a:r>
              <a:rPr lang="en-US" sz="2000" i="0" dirty="0" smtClean="0">
                <a:solidFill>
                  <a:srgbClr val="FFFFCC"/>
                </a:solidFill>
              </a:rPr>
              <a:t>Parker’s (1958) theory says that coronal temperatures of 1–3 MK are needed to accelerate the wind.</a:t>
            </a:r>
          </a:p>
          <a:p>
            <a:pPr marL="169863" indent="-169863" algn="l">
              <a:lnSpc>
                <a:spcPct val="97000"/>
              </a:lnSpc>
              <a:spcBef>
                <a:spcPct val="40000"/>
              </a:spcBef>
              <a:buSzPct val="115000"/>
              <a:buFontTx/>
              <a:buChar char="•"/>
            </a:pPr>
            <a:r>
              <a:rPr lang="en-US" sz="2000" i="0" dirty="0" smtClean="0">
                <a:solidFill>
                  <a:srgbClr val="FFFFCC"/>
                </a:solidFill>
              </a:rPr>
              <a:t>But why is the corona so hot?</a:t>
            </a:r>
            <a:endParaRPr lang="en-US" sz="2000" i="0" dirty="0">
              <a:solidFill>
                <a:srgbClr val="FFFFCC"/>
              </a:solidFill>
            </a:endParaRPr>
          </a:p>
        </p:txBody>
      </p:sp>
      <p:pic>
        <p:nvPicPr>
          <p:cNvPr id="13" name="Picture 2" descr="https://www.cfa.harvard.edu/~scranmer/parker58_fig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838200"/>
            <a:ext cx="4343006" cy="3091902"/>
          </a:xfrm>
          <a:prstGeom prst="rect">
            <a:avLst/>
          </a:prstGeom>
          <a:noFill/>
        </p:spPr>
      </p:pic>
      <p:cxnSp>
        <p:nvCxnSpPr>
          <p:cNvPr id="19" name="Straight Arrow Connector 18"/>
          <p:cNvCxnSpPr/>
          <p:nvPr/>
        </p:nvCxnSpPr>
        <p:spPr bwMode="auto">
          <a:xfrm>
            <a:off x="3936762" y="1636520"/>
            <a:ext cx="56402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52400" y="2362200"/>
            <a:ext cx="4191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>
              <a:lnSpc>
                <a:spcPct val="97000"/>
              </a:lnSpc>
              <a:spcBef>
                <a:spcPct val="40000"/>
              </a:spcBef>
              <a:buSzPct val="115000"/>
              <a:buFontTx/>
              <a:buChar char="•"/>
            </a:pPr>
            <a:r>
              <a:rPr lang="en-US" sz="2000" i="0" dirty="0" smtClean="0">
                <a:solidFill>
                  <a:srgbClr val="FFFFCC"/>
                </a:solidFill>
              </a:rPr>
              <a:t>(Nearly!) everyone agrees that there is more than enough “mechanical energy” at the top of the solar convection zone to heat the corona.  How does a fraction (~1%) of that energy get: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81000" y="4352345"/>
            <a:ext cx="4038600" cy="143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300"/>
              </a:spcBef>
              <a:buSzPct val="100000"/>
              <a:buFont typeface="+mj-lt"/>
              <a:buAutoNum type="arabicPeriod"/>
            </a:pPr>
            <a:r>
              <a:rPr lang="en-US" sz="2000" i="0" dirty="0" smtClean="0">
                <a:solidFill>
                  <a:srgbClr val="FFFFCC"/>
                </a:solidFill>
              </a:rPr>
              <a:t>transported up to the corona,</a:t>
            </a:r>
          </a:p>
          <a:p>
            <a:pPr marL="342900" indent="-342900">
              <a:spcBef>
                <a:spcPts val="300"/>
              </a:spcBef>
              <a:buSzPct val="100000"/>
              <a:buFont typeface="+mj-lt"/>
              <a:buAutoNum type="arabicPeriod"/>
            </a:pPr>
            <a:r>
              <a:rPr lang="en-US" sz="2000" i="0" dirty="0" smtClean="0">
                <a:solidFill>
                  <a:srgbClr val="FFFFCC"/>
                </a:solidFill>
              </a:rPr>
              <a:t>converted to magnetic energy,</a:t>
            </a:r>
          </a:p>
          <a:p>
            <a:pPr marL="342900" indent="-342900">
              <a:spcBef>
                <a:spcPts val="300"/>
              </a:spcBef>
              <a:buSzPct val="100000"/>
              <a:buFont typeface="+mj-lt"/>
              <a:buAutoNum type="arabicPeriod"/>
            </a:pPr>
            <a:r>
              <a:rPr lang="en-US" sz="2000" i="0" dirty="0" smtClean="0">
                <a:solidFill>
                  <a:srgbClr val="FFFFCC"/>
                </a:solidFill>
              </a:rPr>
              <a:t>dissipated as heat, (and/or)</a:t>
            </a:r>
          </a:p>
          <a:p>
            <a:pPr marL="342900" indent="-342900">
              <a:spcBef>
                <a:spcPts val="300"/>
              </a:spcBef>
              <a:buSzPct val="100000"/>
              <a:buFont typeface="+mj-lt"/>
              <a:buAutoNum type="arabicPeriod"/>
            </a:pPr>
            <a:r>
              <a:rPr lang="en-US" sz="2000" i="0" dirty="0" smtClean="0">
                <a:solidFill>
                  <a:srgbClr val="FFFFCC"/>
                </a:solidFill>
              </a:rPr>
              <a:t>provide direct wind acceleration</a:t>
            </a:r>
            <a:endParaRPr lang="en-US" sz="2000" dirty="0">
              <a:solidFill>
                <a:srgbClr val="FFFFCC"/>
              </a:solidFill>
            </a:endParaRPr>
          </a:p>
        </p:txBody>
      </p:sp>
      <p:pic>
        <p:nvPicPr>
          <p:cNvPr id="66562" name="Picture 2" descr="http://www.cfa.harvard.edu/hea/images/xrf_me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12000" contrast="33000"/>
          </a:blip>
          <a:srcRect t="5760" b="11520"/>
          <a:stretch>
            <a:fillRect/>
          </a:stretch>
        </p:blipFill>
        <p:spPr bwMode="auto">
          <a:xfrm>
            <a:off x="4038600" y="3923964"/>
            <a:ext cx="2533650" cy="2095836"/>
          </a:xfrm>
          <a:prstGeom prst="rect">
            <a:avLst/>
          </a:prstGeom>
          <a:noFill/>
        </p:spPr>
      </p:pic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400800" y="4238417"/>
            <a:ext cx="2514600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n-US" sz="2000" i="0" dirty="0" smtClean="0">
                <a:solidFill>
                  <a:srgbClr val="FFFFCC"/>
                </a:solidFill>
              </a:rPr>
              <a:t>For </a:t>
            </a:r>
            <a:r>
              <a:rPr lang="en-US" sz="2000" b="1" i="0" dirty="0" smtClean="0">
                <a:solidFill>
                  <a:srgbClr val="FF7C80"/>
                </a:solidFill>
              </a:rPr>
              <a:t>other stars,</a:t>
            </a:r>
            <a:r>
              <a:rPr lang="en-US" sz="2000" i="0" dirty="0" smtClean="0">
                <a:solidFill>
                  <a:srgbClr val="FFFFCC"/>
                </a:solidFill>
              </a:rPr>
              <a:t> the problem is even more difficult...</a:t>
            </a:r>
          </a:p>
          <a:p>
            <a:pPr>
              <a:spcBef>
                <a:spcPts val="600"/>
              </a:spcBef>
              <a:buSzPct val="100000"/>
            </a:pPr>
            <a:r>
              <a:rPr lang="en-US" sz="2000" dirty="0" smtClean="0">
                <a:solidFill>
                  <a:srgbClr val="FFFFCC"/>
                </a:solidFill>
              </a:rPr>
              <a:t>T</a:t>
            </a:r>
            <a:r>
              <a:rPr lang="en-US" sz="2000" i="0" dirty="0" smtClean="0">
                <a:solidFill>
                  <a:srgbClr val="FFFFCC"/>
                </a:solidFill>
              </a:rPr>
              <a:t> &gt; 10–20 MK !</a:t>
            </a:r>
            <a:endParaRPr lang="en-US" sz="2000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churning magnetic carpet</a:t>
            </a:r>
          </a:p>
        </p:txBody>
      </p:sp>
      <p:pic>
        <p:nvPicPr>
          <p:cNvPr id="12292" name="Picture 28" descr="tu05_crop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70204"/>
              </a:clrFrom>
              <a:clrTo>
                <a:srgbClr val="07020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3895381"/>
            <a:ext cx="5948363" cy="2078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 Box 30"/>
          <p:cNvSpPr txBox="1">
            <a:spLocks noChangeArrowheads="1"/>
          </p:cNvSpPr>
          <p:nvPr/>
        </p:nvSpPr>
        <p:spPr bwMode="auto">
          <a:xfrm>
            <a:off x="4855409" y="5662648"/>
            <a:ext cx="1545392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0" dirty="0"/>
              <a:t>Tu et al. (2005)</a:t>
            </a:r>
            <a:endParaRPr lang="en-US" sz="16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6400800" y="1833562"/>
            <a:ext cx="2590800" cy="3424238"/>
            <a:chOff x="6400800" y="1833562"/>
            <a:chExt cx="2590800" cy="3424238"/>
          </a:xfrm>
        </p:grpSpPr>
        <p:pic>
          <p:nvPicPr>
            <p:cNvPr id="12295" name="Picture 31" descr="funnel_fisk_sw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00800" y="1833562"/>
              <a:ext cx="2590800" cy="3424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6" name="Text Box 32"/>
            <p:cNvSpPr txBox="1">
              <a:spLocks noChangeArrowheads="1"/>
            </p:cNvSpPr>
            <p:nvPr/>
          </p:nvSpPr>
          <p:spPr bwMode="auto">
            <a:xfrm>
              <a:off x="6400800" y="1985962"/>
              <a:ext cx="9906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0" dirty="0"/>
                <a:t>Fisk (2005)</a:t>
              </a:r>
              <a:endParaRPr lang="en-US" sz="1600" dirty="0"/>
            </a:p>
          </p:txBody>
        </p:sp>
      </p:grp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64431" y="778042"/>
            <a:ext cx="84582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>
              <a:lnSpc>
                <a:spcPct val="95000"/>
              </a:lnSpc>
              <a:spcBef>
                <a:spcPct val="50000"/>
              </a:spcBef>
              <a:buSzPct val="106000"/>
              <a:buFontTx/>
              <a:buChar char="•"/>
            </a:pPr>
            <a:r>
              <a:rPr lang="en-US" sz="2000" i="0" dirty="0" smtClean="0">
                <a:solidFill>
                  <a:srgbClr val="FFFFCC"/>
                </a:solidFill>
              </a:rPr>
              <a:t>The solar interior is convectively unstable, and the foot-points of all magnetic fields above the surface are moved around continually in a “random walk:”</a:t>
            </a:r>
            <a:endParaRPr lang="en-US" sz="2000" i="0" dirty="0">
              <a:solidFill>
                <a:srgbClr val="FFFFCC"/>
              </a:solidFill>
            </a:endParaRPr>
          </a:p>
        </p:txBody>
      </p:sp>
      <p:sp>
        <p:nvSpPr>
          <p:cNvPr id="15" name="AutoShape 5" descr="Water droplets"/>
          <p:cNvSpPr>
            <a:spLocks noChangeArrowheads="1"/>
          </p:cNvSpPr>
          <p:nvPr/>
        </p:nvSpPr>
        <p:spPr bwMode="auto">
          <a:xfrm>
            <a:off x="2819400" y="2659626"/>
            <a:ext cx="2097548" cy="327742"/>
          </a:xfrm>
          <a:prstGeom prst="parallelogram">
            <a:avLst>
              <a:gd name="adj" fmla="val 160000"/>
            </a:avLst>
          </a:prstGeom>
          <a:blipFill dpi="0" rotWithShape="0">
            <a:blip r:embed="rId5" cstate="print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16" name="Arc 6"/>
          <p:cNvSpPr>
            <a:spLocks/>
          </p:cNvSpPr>
          <p:nvPr/>
        </p:nvSpPr>
        <p:spPr bwMode="auto">
          <a:xfrm>
            <a:off x="3138948" y="3058378"/>
            <a:ext cx="782484" cy="479323"/>
          </a:xfrm>
          <a:custGeom>
            <a:avLst/>
            <a:gdLst>
              <a:gd name="T0" fmla="*/ 0 w 42997"/>
              <a:gd name="T1" fmla="*/ 0 h 26355"/>
              <a:gd name="T2" fmla="*/ 0 w 42997"/>
              <a:gd name="T3" fmla="*/ 0 h 26355"/>
              <a:gd name="T4" fmla="*/ 0 w 42997"/>
              <a:gd name="T5" fmla="*/ 0 h 26355"/>
              <a:gd name="T6" fmla="*/ 0 60000 65536"/>
              <a:gd name="T7" fmla="*/ 0 60000 65536"/>
              <a:gd name="T8" fmla="*/ 0 60000 65536"/>
              <a:gd name="T9" fmla="*/ 0 w 42997"/>
              <a:gd name="T10" fmla="*/ 0 h 26355"/>
              <a:gd name="T11" fmla="*/ 42997 w 42997"/>
              <a:gd name="T12" fmla="*/ 26355 h 263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997" h="26355" fill="none" extrusionOk="0">
                <a:moveTo>
                  <a:pt x="0" y="18644"/>
                </a:moveTo>
                <a:cubicBezTo>
                  <a:pt x="1476" y="7958"/>
                  <a:pt x="10609" y="-1"/>
                  <a:pt x="21397" y="0"/>
                </a:cubicBezTo>
                <a:cubicBezTo>
                  <a:pt x="33326" y="0"/>
                  <a:pt x="42997" y="9670"/>
                  <a:pt x="42997" y="21600"/>
                </a:cubicBezTo>
                <a:cubicBezTo>
                  <a:pt x="42997" y="23199"/>
                  <a:pt x="42819" y="24794"/>
                  <a:pt x="42467" y="26355"/>
                </a:cubicBezTo>
              </a:path>
              <a:path w="42997" h="26355" stroke="0" extrusionOk="0">
                <a:moveTo>
                  <a:pt x="0" y="18644"/>
                </a:moveTo>
                <a:cubicBezTo>
                  <a:pt x="1476" y="7958"/>
                  <a:pt x="10609" y="-1"/>
                  <a:pt x="21397" y="0"/>
                </a:cubicBezTo>
                <a:cubicBezTo>
                  <a:pt x="33326" y="0"/>
                  <a:pt x="42997" y="9670"/>
                  <a:pt x="42997" y="21600"/>
                </a:cubicBezTo>
                <a:cubicBezTo>
                  <a:pt x="42997" y="23199"/>
                  <a:pt x="42819" y="24794"/>
                  <a:pt x="42467" y="26355"/>
                </a:cubicBezTo>
                <a:lnTo>
                  <a:pt x="21397" y="21600"/>
                </a:lnTo>
                <a:close/>
              </a:path>
            </a:pathLst>
          </a:custGeom>
          <a:noFill/>
          <a:ln w="25400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17" name="Arc 7"/>
          <p:cNvSpPr>
            <a:spLocks/>
          </p:cNvSpPr>
          <p:nvPr/>
        </p:nvSpPr>
        <p:spPr bwMode="auto">
          <a:xfrm>
            <a:off x="3237271" y="3145776"/>
            <a:ext cx="580376" cy="355054"/>
          </a:xfrm>
          <a:custGeom>
            <a:avLst/>
            <a:gdLst>
              <a:gd name="T0" fmla="*/ 0 w 42997"/>
              <a:gd name="T1" fmla="*/ 0 h 26355"/>
              <a:gd name="T2" fmla="*/ 0 w 42997"/>
              <a:gd name="T3" fmla="*/ 0 h 26355"/>
              <a:gd name="T4" fmla="*/ 0 w 42997"/>
              <a:gd name="T5" fmla="*/ 0 h 26355"/>
              <a:gd name="T6" fmla="*/ 0 60000 65536"/>
              <a:gd name="T7" fmla="*/ 0 60000 65536"/>
              <a:gd name="T8" fmla="*/ 0 60000 65536"/>
              <a:gd name="T9" fmla="*/ 0 w 42997"/>
              <a:gd name="T10" fmla="*/ 0 h 26355"/>
              <a:gd name="T11" fmla="*/ 42997 w 42997"/>
              <a:gd name="T12" fmla="*/ 26355 h 263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997" h="26355" fill="none" extrusionOk="0">
                <a:moveTo>
                  <a:pt x="0" y="18644"/>
                </a:moveTo>
                <a:cubicBezTo>
                  <a:pt x="1476" y="7958"/>
                  <a:pt x="10609" y="-1"/>
                  <a:pt x="21397" y="0"/>
                </a:cubicBezTo>
                <a:cubicBezTo>
                  <a:pt x="33326" y="0"/>
                  <a:pt x="42997" y="9670"/>
                  <a:pt x="42997" y="21600"/>
                </a:cubicBezTo>
                <a:cubicBezTo>
                  <a:pt x="42997" y="23199"/>
                  <a:pt x="42819" y="24794"/>
                  <a:pt x="42467" y="26355"/>
                </a:cubicBezTo>
              </a:path>
              <a:path w="42997" h="26355" stroke="0" extrusionOk="0">
                <a:moveTo>
                  <a:pt x="0" y="18644"/>
                </a:moveTo>
                <a:cubicBezTo>
                  <a:pt x="1476" y="7958"/>
                  <a:pt x="10609" y="-1"/>
                  <a:pt x="21397" y="0"/>
                </a:cubicBezTo>
                <a:cubicBezTo>
                  <a:pt x="33326" y="0"/>
                  <a:pt x="42997" y="9670"/>
                  <a:pt x="42997" y="21600"/>
                </a:cubicBezTo>
                <a:cubicBezTo>
                  <a:pt x="42997" y="23199"/>
                  <a:pt x="42819" y="24794"/>
                  <a:pt x="42467" y="26355"/>
                </a:cubicBezTo>
                <a:lnTo>
                  <a:pt x="21397" y="21600"/>
                </a:lnTo>
                <a:close/>
              </a:path>
            </a:pathLst>
          </a:custGeom>
          <a:noFill/>
          <a:ln w="25400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18" name="Arc 8"/>
          <p:cNvSpPr>
            <a:spLocks/>
          </p:cNvSpPr>
          <p:nvPr/>
        </p:nvSpPr>
        <p:spPr bwMode="auto">
          <a:xfrm>
            <a:off x="3315110" y="3238636"/>
            <a:ext cx="417871" cy="255366"/>
          </a:xfrm>
          <a:custGeom>
            <a:avLst/>
            <a:gdLst>
              <a:gd name="T0" fmla="*/ 0 w 42997"/>
              <a:gd name="T1" fmla="*/ 0 h 26355"/>
              <a:gd name="T2" fmla="*/ 0 w 42997"/>
              <a:gd name="T3" fmla="*/ 0 h 26355"/>
              <a:gd name="T4" fmla="*/ 0 w 42997"/>
              <a:gd name="T5" fmla="*/ 0 h 26355"/>
              <a:gd name="T6" fmla="*/ 0 60000 65536"/>
              <a:gd name="T7" fmla="*/ 0 60000 65536"/>
              <a:gd name="T8" fmla="*/ 0 60000 65536"/>
              <a:gd name="T9" fmla="*/ 0 w 42997"/>
              <a:gd name="T10" fmla="*/ 0 h 26355"/>
              <a:gd name="T11" fmla="*/ 42997 w 42997"/>
              <a:gd name="T12" fmla="*/ 26355 h 263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997" h="26355" fill="none" extrusionOk="0">
                <a:moveTo>
                  <a:pt x="0" y="18644"/>
                </a:moveTo>
                <a:cubicBezTo>
                  <a:pt x="1476" y="7958"/>
                  <a:pt x="10609" y="-1"/>
                  <a:pt x="21397" y="0"/>
                </a:cubicBezTo>
                <a:cubicBezTo>
                  <a:pt x="33326" y="0"/>
                  <a:pt x="42997" y="9670"/>
                  <a:pt x="42997" y="21600"/>
                </a:cubicBezTo>
                <a:cubicBezTo>
                  <a:pt x="42997" y="23199"/>
                  <a:pt x="42819" y="24794"/>
                  <a:pt x="42467" y="26355"/>
                </a:cubicBezTo>
              </a:path>
              <a:path w="42997" h="26355" stroke="0" extrusionOk="0">
                <a:moveTo>
                  <a:pt x="0" y="18644"/>
                </a:moveTo>
                <a:cubicBezTo>
                  <a:pt x="1476" y="7958"/>
                  <a:pt x="10609" y="-1"/>
                  <a:pt x="21397" y="0"/>
                </a:cubicBezTo>
                <a:cubicBezTo>
                  <a:pt x="33326" y="0"/>
                  <a:pt x="42997" y="9670"/>
                  <a:pt x="42997" y="21600"/>
                </a:cubicBezTo>
                <a:cubicBezTo>
                  <a:pt x="42997" y="23199"/>
                  <a:pt x="42819" y="24794"/>
                  <a:pt x="42467" y="26355"/>
                </a:cubicBezTo>
                <a:lnTo>
                  <a:pt x="21397" y="21600"/>
                </a:lnTo>
                <a:close/>
              </a:path>
            </a:pathLst>
          </a:custGeom>
          <a:noFill/>
          <a:ln w="25400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19" name="Arc 9"/>
          <p:cNvSpPr>
            <a:spLocks/>
          </p:cNvSpPr>
          <p:nvPr/>
        </p:nvSpPr>
        <p:spPr bwMode="auto">
          <a:xfrm flipH="1">
            <a:off x="3565013" y="3077497"/>
            <a:ext cx="897193" cy="458839"/>
          </a:xfrm>
          <a:custGeom>
            <a:avLst/>
            <a:gdLst>
              <a:gd name="T0" fmla="*/ 0 w 42997"/>
              <a:gd name="T1" fmla="*/ 0 h 26355"/>
              <a:gd name="T2" fmla="*/ 0 w 42997"/>
              <a:gd name="T3" fmla="*/ 0 h 26355"/>
              <a:gd name="T4" fmla="*/ 0 w 42997"/>
              <a:gd name="T5" fmla="*/ 0 h 26355"/>
              <a:gd name="T6" fmla="*/ 0 60000 65536"/>
              <a:gd name="T7" fmla="*/ 0 60000 65536"/>
              <a:gd name="T8" fmla="*/ 0 60000 65536"/>
              <a:gd name="T9" fmla="*/ 0 w 42997"/>
              <a:gd name="T10" fmla="*/ 0 h 26355"/>
              <a:gd name="T11" fmla="*/ 42997 w 42997"/>
              <a:gd name="T12" fmla="*/ 26355 h 263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997" h="26355" fill="none" extrusionOk="0">
                <a:moveTo>
                  <a:pt x="0" y="18644"/>
                </a:moveTo>
                <a:cubicBezTo>
                  <a:pt x="1476" y="7958"/>
                  <a:pt x="10609" y="-1"/>
                  <a:pt x="21397" y="0"/>
                </a:cubicBezTo>
                <a:cubicBezTo>
                  <a:pt x="33326" y="0"/>
                  <a:pt x="42997" y="9670"/>
                  <a:pt x="42997" y="21600"/>
                </a:cubicBezTo>
                <a:cubicBezTo>
                  <a:pt x="42997" y="23199"/>
                  <a:pt x="42819" y="24794"/>
                  <a:pt x="42467" y="26355"/>
                </a:cubicBezTo>
              </a:path>
              <a:path w="42997" h="26355" stroke="0" extrusionOk="0">
                <a:moveTo>
                  <a:pt x="0" y="18644"/>
                </a:moveTo>
                <a:cubicBezTo>
                  <a:pt x="1476" y="7958"/>
                  <a:pt x="10609" y="-1"/>
                  <a:pt x="21397" y="0"/>
                </a:cubicBezTo>
                <a:cubicBezTo>
                  <a:pt x="33326" y="0"/>
                  <a:pt x="42997" y="9670"/>
                  <a:pt x="42997" y="21600"/>
                </a:cubicBezTo>
                <a:cubicBezTo>
                  <a:pt x="42997" y="23199"/>
                  <a:pt x="42819" y="24794"/>
                  <a:pt x="42467" y="26355"/>
                </a:cubicBezTo>
                <a:lnTo>
                  <a:pt x="21397" y="21600"/>
                </a:lnTo>
                <a:close/>
              </a:path>
            </a:pathLst>
          </a:custGeom>
          <a:noFill/>
          <a:ln w="25400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20" name="Arc 10"/>
          <p:cNvSpPr>
            <a:spLocks/>
          </p:cNvSpPr>
          <p:nvPr/>
        </p:nvSpPr>
        <p:spPr bwMode="auto">
          <a:xfrm flipH="1">
            <a:off x="3683819" y="3160798"/>
            <a:ext cx="665043" cy="340032"/>
          </a:xfrm>
          <a:custGeom>
            <a:avLst/>
            <a:gdLst>
              <a:gd name="T0" fmla="*/ 0 w 42997"/>
              <a:gd name="T1" fmla="*/ 0 h 26355"/>
              <a:gd name="T2" fmla="*/ 0 w 42997"/>
              <a:gd name="T3" fmla="*/ 0 h 26355"/>
              <a:gd name="T4" fmla="*/ 0 w 42997"/>
              <a:gd name="T5" fmla="*/ 0 h 26355"/>
              <a:gd name="T6" fmla="*/ 0 60000 65536"/>
              <a:gd name="T7" fmla="*/ 0 60000 65536"/>
              <a:gd name="T8" fmla="*/ 0 60000 65536"/>
              <a:gd name="T9" fmla="*/ 0 w 42997"/>
              <a:gd name="T10" fmla="*/ 0 h 26355"/>
              <a:gd name="T11" fmla="*/ 42997 w 42997"/>
              <a:gd name="T12" fmla="*/ 26355 h 263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997" h="26355" fill="none" extrusionOk="0">
                <a:moveTo>
                  <a:pt x="0" y="18644"/>
                </a:moveTo>
                <a:cubicBezTo>
                  <a:pt x="1476" y="7958"/>
                  <a:pt x="10609" y="-1"/>
                  <a:pt x="21397" y="0"/>
                </a:cubicBezTo>
                <a:cubicBezTo>
                  <a:pt x="33326" y="0"/>
                  <a:pt x="42997" y="9670"/>
                  <a:pt x="42997" y="21600"/>
                </a:cubicBezTo>
                <a:cubicBezTo>
                  <a:pt x="42997" y="23199"/>
                  <a:pt x="42819" y="24794"/>
                  <a:pt x="42467" y="26355"/>
                </a:cubicBezTo>
              </a:path>
              <a:path w="42997" h="26355" stroke="0" extrusionOk="0">
                <a:moveTo>
                  <a:pt x="0" y="18644"/>
                </a:moveTo>
                <a:cubicBezTo>
                  <a:pt x="1476" y="7958"/>
                  <a:pt x="10609" y="-1"/>
                  <a:pt x="21397" y="0"/>
                </a:cubicBezTo>
                <a:cubicBezTo>
                  <a:pt x="33326" y="0"/>
                  <a:pt x="42997" y="9670"/>
                  <a:pt x="42997" y="21600"/>
                </a:cubicBezTo>
                <a:cubicBezTo>
                  <a:pt x="42997" y="23199"/>
                  <a:pt x="42819" y="24794"/>
                  <a:pt x="42467" y="26355"/>
                </a:cubicBezTo>
                <a:lnTo>
                  <a:pt x="21397" y="21600"/>
                </a:lnTo>
                <a:close/>
              </a:path>
            </a:pathLst>
          </a:custGeom>
          <a:noFill/>
          <a:ln w="25400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21" name="Arc 11"/>
          <p:cNvSpPr>
            <a:spLocks/>
          </p:cNvSpPr>
          <p:nvPr/>
        </p:nvSpPr>
        <p:spPr bwMode="auto">
          <a:xfrm flipH="1">
            <a:off x="3780776" y="3249561"/>
            <a:ext cx="479322" cy="244441"/>
          </a:xfrm>
          <a:custGeom>
            <a:avLst/>
            <a:gdLst>
              <a:gd name="T0" fmla="*/ 0 w 42997"/>
              <a:gd name="T1" fmla="*/ 0 h 26355"/>
              <a:gd name="T2" fmla="*/ 0 w 42997"/>
              <a:gd name="T3" fmla="*/ 0 h 26355"/>
              <a:gd name="T4" fmla="*/ 0 w 42997"/>
              <a:gd name="T5" fmla="*/ 0 h 26355"/>
              <a:gd name="T6" fmla="*/ 0 60000 65536"/>
              <a:gd name="T7" fmla="*/ 0 60000 65536"/>
              <a:gd name="T8" fmla="*/ 0 60000 65536"/>
              <a:gd name="T9" fmla="*/ 0 w 42997"/>
              <a:gd name="T10" fmla="*/ 0 h 26355"/>
              <a:gd name="T11" fmla="*/ 42997 w 42997"/>
              <a:gd name="T12" fmla="*/ 26355 h 263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997" h="26355" fill="none" extrusionOk="0">
                <a:moveTo>
                  <a:pt x="0" y="18644"/>
                </a:moveTo>
                <a:cubicBezTo>
                  <a:pt x="1476" y="7958"/>
                  <a:pt x="10609" y="-1"/>
                  <a:pt x="21397" y="0"/>
                </a:cubicBezTo>
                <a:cubicBezTo>
                  <a:pt x="33326" y="0"/>
                  <a:pt x="42997" y="9670"/>
                  <a:pt x="42997" y="21600"/>
                </a:cubicBezTo>
                <a:cubicBezTo>
                  <a:pt x="42997" y="23199"/>
                  <a:pt x="42819" y="24794"/>
                  <a:pt x="42467" y="26355"/>
                </a:cubicBezTo>
              </a:path>
              <a:path w="42997" h="26355" stroke="0" extrusionOk="0">
                <a:moveTo>
                  <a:pt x="0" y="18644"/>
                </a:moveTo>
                <a:cubicBezTo>
                  <a:pt x="1476" y="7958"/>
                  <a:pt x="10609" y="-1"/>
                  <a:pt x="21397" y="0"/>
                </a:cubicBezTo>
                <a:cubicBezTo>
                  <a:pt x="33326" y="0"/>
                  <a:pt x="42997" y="9670"/>
                  <a:pt x="42997" y="21600"/>
                </a:cubicBezTo>
                <a:cubicBezTo>
                  <a:pt x="42997" y="23199"/>
                  <a:pt x="42819" y="24794"/>
                  <a:pt x="42467" y="26355"/>
                </a:cubicBezTo>
                <a:lnTo>
                  <a:pt x="21397" y="21600"/>
                </a:lnTo>
                <a:close/>
              </a:path>
            </a:pathLst>
          </a:custGeom>
          <a:noFill/>
          <a:ln w="25400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22" name="Freeform 12"/>
          <p:cNvSpPr>
            <a:spLocks/>
          </p:cNvSpPr>
          <p:nvPr/>
        </p:nvSpPr>
        <p:spPr bwMode="auto">
          <a:xfrm>
            <a:off x="3147142" y="1873045"/>
            <a:ext cx="203473" cy="1048774"/>
          </a:xfrm>
          <a:custGeom>
            <a:avLst/>
            <a:gdLst>
              <a:gd name="T0" fmla="*/ 53 w 149"/>
              <a:gd name="T1" fmla="*/ 768 h 768"/>
              <a:gd name="T2" fmla="*/ 119 w 149"/>
              <a:gd name="T3" fmla="*/ 531 h 768"/>
              <a:gd name="T4" fmla="*/ 5 w 149"/>
              <a:gd name="T5" fmla="*/ 288 h 768"/>
              <a:gd name="T6" fmla="*/ 149 w 149"/>
              <a:gd name="T7" fmla="*/ 0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149"/>
              <a:gd name="T13" fmla="*/ 0 h 768"/>
              <a:gd name="T14" fmla="*/ 149 w 149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9" h="768">
                <a:moveTo>
                  <a:pt x="53" y="768"/>
                </a:moveTo>
                <a:cubicBezTo>
                  <a:pt x="64" y="729"/>
                  <a:pt x="127" y="611"/>
                  <a:pt x="119" y="531"/>
                </a:cubicBezTo>
                <a:cubicBezTo>
                  <a:pt x="111" y="451"/>
                  <a:pt x="0" y="376"/>
                  <a:pt x="5" y="288"/>
                </a:cubicBezTo>
                <a:cubicBezTo>
                  <a:pt x="10" y="200"/>
                  <a:pt x="125" y="48"/>
                  <a:pt x="149" y="0"/>
                </a:cubicBezTo>
              </a:path>
            </a:pathLst>
          </a:custGeom>
          <a:noFill/>
          <a:ln w="25400">
            <a:solidFill>
              <a:srgbClr val="FF5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23" name="Freeform 13"/>
          <p:cNvSpPr>
            <a:spLocks/>
          </p:cNvSpPr>
          <p:nvPr/>
        </p:nvSpPr>
        <p:spPr bwMode="auto">
          <a:xfrm>
            <a:off x="3409335" y="1741948"/>
            <a:ext cx="204839" cy="1048774"/>
          </a:xfrm>
          <a:custGeom>
            <a:avLst/>
            <a:gdLst>
              <a:gd name="T0" fmla="*/ 150 w 150"/>
              <a:gd name="T1" fmla="*/ 768 h 768"/>
              <a:gd name="T2" fmla="*/ 6 w 150"/>
              <a:gd name="T3" fmla="*/ 528 h 768"/>
              <a:gd name="T4" fmla="*/ 114 w 150"/>
              <a:gd name="T5" fmla="*/ 243 h 768"/>
              <a:gd name="T6" fmla="*/ 54 w 150"/>
              <a:gd name="T7" fmla="*/ 0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150"/>
              <a:gd name="T13" fmla="*/ 0 h 768"/>
              <a:gd name="T14" fmla="*/ 150 w 150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0" h="768">
                <a:moveTo>
                  <a:pt x="150" y="768"/>
                </a:moveTo>
                <a:cubicBezTo>
                  <a:pt x="74" y="688"/>
                  <a:pt x="12" y="615"/>
                  <a:pt x="6" y="528"/>
                </a:cubicBezTo>
                <a:cubicBezTo>
                  <a:pt x="0" y="441"/>
                  <a:pt x="106" y="331"/>
                  <a:pt x="114" y="243"/>
                </a:cubicBezTo>
                <a:cubicBezTo>
                  <a:pt x="122" y="155"/>
                  <a:pt x="66" y="51"/>
                  <a:pt x="54" y="0"/>
                </a:cubicBezTo>
              </a:path>
            </a:pathLst>
          </a:custGeom>
          <a:noFill/>
          <a:ln w="25400">
            <a:solidFill>
              <a:srgbClr val="FF5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24" name="Freeform 14"/>
          <p:cNvSpPr>
            <a:spLocks/>
          </p:cNvSpPr>
          <p:nvPr/>
        </p:nvSpPr>
        <p:spPr bwMode="auto">
          <a:xfrm>
            <a:off x="4227324" y="1893529"/>
            <a:ext cx="200742" cy="999613"/>
          </a:xfrm>
          <a:custGeom>
            <a:avLst/>
            <a:gdLst>
              <a:gd name="T0" fmla="*/ 36 w 147"/>
              <a:gd name="T1" fmla="*/ 732 h 732"/>
              <a:gd name="T2" fmla="*/ 133 w 147"/>
              <a:gd name="T3" fmla="*/ 510 h 732"/>
              <a:gd name="T4" fmla="*/ 118 w 147"/>
              <a:gd name="T5" fmla="*/ 402 h 732"/>
              <a:gd name="T6" fmla="*/ 100 w 147"/>
              <a:gd name="T7" fmla="*/ 357 h 732"/>
              <a:gd name="T8" fmla="*/ 7 w 147"/>
              <a:gd name="T9" fmla="*/ 147 h 732"/>
              <a:gd name="T10" fmla="*/ 142 w 147"/>
              <a:gd name="T11" fmla="*/ 0 h 7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7"/>
              <a:gd name="T19" fmla="*/ 0 h 732"/>
              <a:gd name="T20" fmla="*/ 147 w 147"/>
              <a:gd name="T21" fmla="*/ 732 h 7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7" h="732">
                <a:moveTo>
                  <a:pt x="36" y="732"/>
                </a:moveTo>
                <a:cubicBezTo>
                  <a:pt x="52" y="695"/>
                  <a:pt x="119" y="565"/>
                  <a:pt x="133" y="510"/>
                </a:cubicBezTo>
                <a:cubicBezTo>
                  <a:pt x="147" y="455"/>
                  <a:pt x="123" y="427"/>
                  <a:pt x="118" y="402"/>
                </a:cubicBezTo>
                <a:cubicBezTo>
                  <a:pt x="113" y="377"/>
                  <a:pt x="118" y="400"/>
                  <a:pt x="100" y="357"/>
                </a:cubicBezTo>
                <a:cubicBezTo>
                  <a:pt x="82" y="314"/>
                  <a:pt x="0" y="206"/>
                  <a:pt x="7" y="147"/>
                </a:cubicBezTo>
                <a:cubicBezTo>
                  <a:pt x="14" y="88"/>
                  <a:pt x="114" y="31"/>
                  <a:pt x="142" y="0"/>
                </a:cubicBezTo>
              </a:path>
            </a:pathLst>
          </a:custGeom>
          <a:noFill/>
          <a:ln w="25400">
            <a:solidFill>
              <a:srgbClr val="FF5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25" name="Freeform 15"/>
          <p:cNvSpPr>
            <a:spLocks/>
          </p:cNvSpPr>
          <p:nvPr/>
        </p:nvSpPr>
        <p:spPr bwMode="auto">
          <a:xfrm>
            <a:off x="4392561" y="1741948"/>
            <a:ext cx="284043" cy="1048774"/>
          </a:xfrm>
          <a:custGeom>
            <a:avLst/>
            <a:gdLst>
              <a:gd name="T0" fmla="*/ 56 w 208"/>
              <a:gd name="T1" fmla="*/ 768 h 768"/>
              <a:gd name="T2" fmla="*/ 200 w 208"/>
              <a:gd name="T3" fmla="*/ 528 h 768"/>
              <a:gd name="T4" fmla="*/ 8 w 208"/>
              <a:gd name="T5" fmla="*/ 288 h 768"/>
              <a:gd name="T6" fmla="*/ 152 w 208"/>
              <a:gd name="T7" fmla="*/ 0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208"/>
              <a:gd name="T13" fmla="*/ 0 h 768"/>
              <a:gd name="T14" fmla="*/ 208 w 208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8" h="768">
                <a:moveTo>
                  <a:pt x="56" y="768"/>
                </a:moveTo>
                <a:cubicBezTo>
                  <a:pt x="132" y="688"/>
                  <a:pt x="208" y="608"/>
                  <a:pt x="200" y="528"/>
                </a:cubicBezTo>
                <a:cubicBezTo>
                  <a:pt x="192" y="448"/>
                  <a:pt x="16" y="376"/>
                  <a:pt x="8" y="288"/>
                </a:cubicBezTo>
                <a:cubicBezTo>
                  <a:pt x="0" y="200"/>
                  <a:pt x="128" y="48"/>
                  <a:pt x="152" y="0"/>
                </a:cubicBezTo>
              </a:path>
            </a:pathLst>
          </a:custGeom>
          <a:noFill/>
          <a:ln w="25400">
            <a:solidFill>
              <a:srgbClr val="FF5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26" name="Freeform 16"/>
          <p:cNvSpPr>
            <a:spLocks/>
          </p:cNvSpPr>
          <p:nvPr/>
        </p:nvSpPr>
        <p:spPr bwMode="auto">
          <a:xfrm>
            <a:off x="3586862" y="2116120"/>
            <a:ext cx="600860" cy="740151"/>
          </a:xfrm>
          <a:custGeom>
            <a:avLst/>
            <a:gdLst>
              <a:gd name="T0" fmla="*/ 158 w 440"/>
              <a:gd name="T1" fmla="*/ 542 h 542"/>
              <a:gd name="T2" fmla="*/ 14 w 440"/>
              <a:gd name="T3" fmla="*/ 302 h 542"/>
              <a:gd name="T4" fmla="*/ 74 w 440"/>
              <a:gd name="T5" fmla="*/ 170 h 542"/>
              <a:gd name="T6" fmla="*/ 110 w 440"/>
              <a:gd name="T7" fmla="*/ 14 h 542"/>
              <a:gd name="T8" fmla="*/ 275 w 440"/>
              <a:gd name="T9" fmla="*/ 83 h 542"/>
              <a:gd name="T10" fmla="*/ 398 w 440"/>
              <a:gd name="T11" fmla="*/ 110 h 542"/>
              <a:gd name="T12" fmla="*/ 440 w 440"/>
              <a:gd name="T13" fmla="*/ 353 h 542"/>
              <a:gd name="T14" fmla="*/ 398 w 440"/>
              <a:gd name="T15" fmla="*/ 542 h 54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40"/>
              <a:gd name="T25" fmla="*/ 0 h 542"/>
              <a:gd name="T26" fmla="*/ 440 w 440"/>
              <a:gd name="T27" fmla="*/ 542 h 54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40" h="542">
                <a:moveTo>
                  <a:pt x="158" y="542"/>
                </a:moveTo>
                <a:cubicBezTo>
                  <a:pt x="90" y="466"/>
                  <a:pt x="28" y="364"/>
                  <a:pt x="14" y="302"/>
                </a:cubicBezTo>
                <a:cubicBezTo>
                  <a:pt x="0" y="240"/>
                  <a:pt x="58" y="218"/>
                  <a:pt x="74" y="170"/>
                </a:cubicBezTo>
                <a:cubicBezTo>
                  <a:pt x="90" y="122"/>
                  <a:pt x="77" y="28"/>
                  <a:pt x="110" y="14"/>
                </a:cubicBezTo>
                <a:cubicBezTo>
                  <a:pt x="143" y="0"/>
                  <a:pt x="227" y="67"/>
                  <a:pt x="275" y="83"/>
                </a:cubicBezTo>
                <a:cubicBezTo>
                  <a:pt x="323" y="99"/>
                  <a:pt x="370" y="65"/>
                  <a:pt x="398" y="110"/>
                </a:cubicBezTo>
                <a:cubicBezTo>
                  <a:pt x="426" y="155"/>
                  <a:pt x="440" y="281"/>
                  <a:pt x="440" y="353"/>
                </a:cubicBezTo>
                <a:cubicBezTo>
                  <a:pt x="440" y="425"/>
                  <a:pt x="407" y="503"/>
                  <a:pt x="398" y="542"/>
                </a:cubicBezTo>
              </a:path>
            </a:pathLst>
          </a:custGeom>
          <a:noFill/>
          <a:ln w="25400">
            <a:solidFill>
              <a:srgbClr val="FF5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5080820" y="1676400"/>
            <a:ext cx="8627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0" dirty="0">
                <a:solidFill>
                  <a:srgbClr val="FFFFCC"/>
                </a:solidFill>
              </a:rPr>
              <a:t>β &lt;&lt; 1</a:t>
            </a:r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5080819" y="2462981"/>
            <a:ext cx="7865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0" dirty="0">
                <a:solidFill>
                  <a:srgbClr val="FFFFCC"/>
                </a:solidFill>
              </a:rPr>
              <a:t>β ~ 1</a:t>
            </a:r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5080819" y="2987368"/>
            <a:ext cx="7865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0" dirty="0">
                <a:solidFill>
                  <a:srgbClr val="FFFFCC"/>
                </a:solidFill>
              </a:rPr>
              <a:t>β &gt; 1</a:t>
            </a:r>
            <a:endParaRPr lang="en-US" dirty="0">
              <a:solidFill>
                <a:srgbClr val="FFFFCC"/>
              </a:solidFill>
            </a:endParaRPr>
          </a:p>
        </p:txBody>
      </p:sp>
      <p:pic>
        <p:nvPicPr>
          <p:cNvPr id="27" name="cranmer_movie_granule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685800" y="1661160"/>
            <a:ext cx="1920240" cy="192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0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0757" y="1439364"/>
            <a:ext cx="3990882" cy="3170173"/>
            <a:chOff x="304800" y="2964790"/>
            <a:chExt cx="3962400" cy="3055010"/>
          </a:xfrm>
        </p:grpSpPr>
        <p:pic>
          <p:nvPicPr>
            <p:cNvPr id="5" name="Picture 4" descr="geiss95_cartoon_REV.gif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4800" y="2964790"/>
              <a:ext cx="3962400" cy="305501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780287" y="5618886"/>
              <a:ext cx="1427726" cy="32008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i="0" smtClean="0">
                  <a:solidFill>
                    <a:srgbClr val="FF7C80"/>
                  </a:solidFill>
                  <a:latin typeface="Arial" pitchFamily="34" charset="0"/>
                  <a:cs typeface="Arial" pitchFamily="34" charset="0"/>
                </a:rPr>
                <a:t>HIGH SPEED</a:t>
              </a:r>
              <a:endParaRPr lang="en-US" sz="1400" b="1" i="0">
                <a:solidFill>
                  <a:srgbClr val="FF7C8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3680" y="5087645"/>
              <a:ext cx="1427726" cy="2251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tIns="0" bIns="0" rtlCol="0">
              <a:spAutoFit/>
            </a:bodyPr>
            <a:lstStyle/>
            <a:p>
              <a:r>
                <a:rPr lang="en-US" sz="1400" b="1" i="0" smtClean="0">
                  <a:solidFill>
                    <a:srgbClr val="50C1FA"/>
                  </a:solidFill>
                  <a:latin typeface="Arial" pitchFamily="34" charset="0"/>
                  <a:cs typeface="Arial" pitchFamily="34" charset="0"/>
                </a:rPr>
                <a:t>LOW SPEED</a:t>
              </a:r>
              <a:endParaRPr lang="en-US" sz="1400" b="1" i="0">
                <a:solidFill>
                  <a:srgbClr val="50C1FA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It depends on solar wind “type”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795516"/>
            <a:ext cx="8839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95000"/>
              </a:lnSpc>
              <a:spcBef>
                <a:spcPts val="600"/>
              </a:spcBef>
              <a:buClr>
                <a:srgbClr val="FFFFCC"/>
              </a:buClr>
              <a:buFont typeface="Arial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Different regions of the solar magnetic field produce different amounts of coronal heating &amp; solar wind acceleration…</a:t>
            </a:r>
            <a:endParaRPr lang="en-US" sz="2000" i="0" dirty="0" smtClean="0">
              <a:solidFill>
                <a:srgbClr val="FFFF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0" y="1620376"/>
            <a:ext cx="4953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95000"/>
              </a:lnSpc>
              <a:spcBef>
                <a:spcPts val="2400"/>
              </a:spcBef>
              <a:buClr>
                <a:srgbClr val="FFFFCC"/>
              </a:buClr>
              <a:buFont typeface="Arial" pitchFamily="34" charset="0"/>
              <a:buChar char="•"/>
            </a:pPr>
            <a:r>
              <a:rPr lang="en-US" sz="2000" b="1" i="0" smtClean="0">
                <a:solidFill>
                  <a:srgbClr val="50C1FA"/>
                </a:solidFill>
              </a:rPr>
              <a:t>Slow wind </a:t>
            </a:r>
            <a:r>
              <a:rPr lang="en-US" sz="2000" i="0" smtClean="0">
                <a:solidFill>
                  <a:srgbClr val="FFFFCC"/>
                </a:solidFill>
              </a:rPr>
              <a:t>(u ≈ 250–450 km/s):</a:t>
            </a:r>
            <a:br>
              <a:rPr lang="en-US" sz="2000" i="0" smtClean="0">
                <a:solidFill>
                  <a:srgbClr val="FFFFCC"/>
                </a:solidFill>
              </a:rPr>
            </a:br>
            <a:r>
              <a:rPr lang="en-US" sz="2000" i="0" smtClean="0">
                <a:solidFill>
                  <a:srgbClr val="FFFFCC"/>
                </a:solidFill>
              </a:rPr>
              <a:t>high density, chaotic flow,</a:t>
            </a:r>
            <a:br>
              <a:rPr lang="en-US" sz="2000" i="0" smtClean="0">
                <a:solidFill>
                  <a:srgbClr val="FFFFCC"/>
                </a:solidFill>
              </a:rPr>
            </a:br>
            <a:r>
              <a:rPr lang="en-US" sz="2000" i="0" smtClean="0">
                <a:solidFill>
                  <a:srgbClr val="FFFFCC"/>
                </a:solidFill>
              </a:rPr>
              <a:t>frequent Coulomb collisions, </a:t>
            </a:r>
            <a:br>
              <a:rPr lang="en-US" sz="2000" i="0" smtClean="0">
                <a:solidFill>
                  <a:srgbClr val="FFFFCC"/>
                </a:solidFill>
              </a:rPr>
            </a:br>
            <a:r>
              <a:rPr lang="en-US" sz="2000" i="0" smtClean="0">
                <a:solidFill>
                  <a:srgbClr val="FFFFCC"/>
                </a:solidFill>
              </a:rPr>
              <a:t>higher electron temperatures</a:t>
            </a:r>
          </a:p>
          <a:p>
            <a:pPr marL="177800" indent="-177800">
              <a:lnSpc>
                <a:spcPct val="95000"/>
              </a:lnSpc>
              <a:spcBef>
                <a:spcPts val="2400"/>
              </a:spcBef>
              <a:buClr>
                <a:srgbClr val="FFFFCC"/>
              </a:buClr>
              <a:buFont typeface="Arial" pitchFamily="34" charset="0"/>
              <a:buChar char="•"/>
            </a:pPr>
            <a:r>
              <a:rPr lang="en-US" sz="2000" b="1" i="0" smtClean="0">
                <a:solidFill>
                  <a:srgbClr val="FF7C80"/>
                </a:solidFill>
              </a:rPr>
              <a:t>Fast wind </a:t>
            </a:r>
            <a:r>
              <a:rPr lang="en-US" sz="2000" i="0">
                <a:solidFill>
                  <a:srgbClr val="FFFFCC"/>
                </a:solidFill>
              </a:rPr>
              <a:t>(u ≈ </a:t>
            </a:r>
            <a:r>
              <a:rPr lang="en-US" sz="2000" i="0" smtClean="0">
                <a:solidFill>
                  <a:srgbClr val="FFFFCC"/>
                </a:solidFill>
              </a:rPr>
              <a:t>500–800 </a:t>
            </a:r>
            <a:r>
              <a:rPr lang="en-US" sz="2000" i="0">
                <a:solidFill>
                  <a:srgbClr val="FFFFCC"/>
                </a:solidFill>
              </a:rPr>
              <a:t>km/s):</a:t>
            </a:r>
            <a:br>
              <a:rPr lang="en-US" sz="2000" i="0">
                <a:solidFill>
                  <a:srgbClr val="FFFFCC"/>
                </a:solidFill>
              </a:rPr>
            </a:br>
            <a:r>
              <a:rPr lang="en-US" sz="2000" i="0" smtClean="0">
                <a:solidFill>
                  <a:srgbClr val="FFFFCC"/>
                </a:solidFill>
              </a:rPr>
              <a:t>low density</a:t>
            </a:r>
            <a:r>
              <a:rPr lang="en-US" sz="2000" i="0">
                <a:solidFill>
                  <a:srgbClr val="FFFFCC"/>
                </a:solidFill>
              </a:rPr>
              <a:t>, </a:t>
            </a:r>
            <a:r>
              <a:rPr lang="en-US" sz="2000" i="0" smtClean="0">
                <a:solidFill>
                  <a:srgbClr val="FFFFCC"/>
                </a:solidFill>
              </a:rPr>
              <a:t> ~smooth flow (with waves),</a:t>
            </a:r>
            <a:br>
              <a:rPr lang="en-US" sz="2000" i="0" smtClean="0">
                <a:solidFill>
                  <a:srgbClr val="FFFFCC"/>
                </a:solidFill>
              </a:rPr>
            </a:br>
            <a:r>
              <a:rPr lang="en-US" sz="2000" b="1" i="0" u="sng" smtClean="0">
                <a:solidFill>
                  <a:srgbClr val="FFFFCC"/>
                </a:solidFill>
              </a:rPr>
              <a:t>in</a:t>
            </a:r>
            <a:r>
              <a:rPr lang="en-US" sz="2000" i="0" smtClean="0">
                <a:solidFill>
                  <a:srgbClr val="FFFFCC"/>
                </a:solidFill>
              </a:rPr>
              <a:t>frequent </a:t>
            </a:r>
            <a:r>
              <a:rPr lang="en-US" sz="2000" i="0">
                <a:solidFill>
                  <a:srgbClr val="FFFFCC"/>
                </a:solidFill>
              </a:rPr>
              <a:t>Coulomb </a:t>
            </a:r>
            <a:r>
              <a:rPr lang="en-US" sz="2000" i="0" smtClean="0">
                <a:solidFill>
                  <a:srgbClr val="FFFFCC"/>
                </a:solidFill>
              </a:rPr>
              <a:t>collisions,</a:t>
            </a:r>
            <a:br>
              <a:rPr lang="en-US" sz="2000" i="0" smtClean="0">
                <a:solidFill>
                  <a:srgbClr val="FFFFCC"/>
                </a:solidFill>
              </a:rPr>
            </a:br>
            <a:r>
              <a:rPr lang="en-US" sz="2000" i="0" smtClean="0">
                <a:solidFill>
                  <a:srgbClr val="FFFFCC"/>
                </a:solidFill>
              </a:rPr>
              <a:t>lower electron temperatures</a:t>
            </a:r>
            <a:endParaRPr lang="en-US" sz="2000" i="0" dirty="0" smtClean="0">
              <a:solidFill>
                <a:srgbClr val="FFFF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4350" y="4648200"/>
            <a:ext cx="8077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Plasma physicists tend to focus on the </a:t>
            </a:r>
            <a:r>
              <a:rPr lang="en-US" sz="2000" b="1" i="0" smtClean="0">
                <a:solidFill>
                  <a:srgbClr val="FF7C80"/>
                </a:solidFill>
              </a:rPr>
              <a:t>fast wind, </a:t>
            </a:r>
            <a:r>
              <a:rPr lang="en-US" sz="2000" i="0" smtClean="0">
                <a:solidFill>
                  <a:srgbClr val="FFFFCC"/>
                </a:solidFill>
              </a:rPr>
              <a:t>since the properties of protons, electrons, &amp; heavy ions to all diverge from one another.</a:t>
            </a:r>
          </a:p>
          <a:p>
            <a:pPr marL="168275" indent="-16827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We can see the </a:t>
            </a:r>
            <a:r>
              <a:rPr lang="en-US" sz="2000" i="0" u="sng" smtClean="0">
                <a:solidFill>
                  <a:srgbClr val="FFFFCC"/>
                </a:solidFill>
              </a:rPr>
              <a:t>charge &amp; mass dependence</a:t>
            </a:r>
            <a:r>
              <a:rPr lang="en-US" sz="2000" i="0" smtClean="0">
                <a:solidFill>
                  <a:srgbClr val="FFFFCC"/>
                </a:solidFill>
              </a:rPr>
              <a:t> of the heating processes.</a:t>
            </a:r>
            <a:endParaRPr lang="en-US" sz="2000" i="0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Waves versus reconnection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ac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1371600"/>
            <a:ext cx="3252314" cy="2369775"/>
          </a:xfrm>
          <a:prstGeom prst="rect">
            <a:avLst/>
          </a:prstGeom>
        </p:spPr>
      </p:pic>
      <p:pic>
        <p:nvPicPr>
          <p:cNvPr id="6" name="Picture 5" descr="dc.gif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 rot="21383995">
            <a:off x="97203" y="762000"/>
            <a:ext cx="1731597" cy="2871787"/>
          </a:xfrm>
          <a:prstGeom prst="rect">
            <a:avLst/>
          </a:prstGeom>
        </p:spPr>
      </p:pic>
      <p:sp>
        <p:nvSpPr>
          <p:cNvPr id="8" name="Text Box 63"/>
          <p:cNvSpPr txBox="1">
            <a:spLocks noChangeArrowheads="1"/>
          </p:cNvSpPr>
          <p:nvPr/>
        </p:nvSpPr>
        <p:spPr bwMode="auto">
          <a:xfrm>
            <a:off x="1689100" y="838200"/>
            <a:ext cx="47244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Bef>
                <a:spcPct val="55000"/>
              </a:spcBef>
              <a:buSzPct val="115000"/>
            </a:pPr>
            <a:r>
              <a:rPr lang="en-US" sz="2000" b="1" i="0" dirty="0" smtClean="0">
                <a:solidFill>
                  <a:srgbClr val="50C1FA"/>
                </a:solidFill>
              </a:rPr>
              <a:t>Slow</a:t>
            </a:r>
            <a:r>
              <a:rPr lang="en-US" sz="2000" i="0" dirty="0" smtClean="0">
                <a:solidFill>
                  <a:srgbClr val="FFFFCC"/>
                </a:solidFill>
              </a:rPr>
              <a:t> footpoint motions (</a:t>
            </a:r>
            <a:r>
              <a:rPr lang="el-GR" sz="2000" i="0" dirty="0" smtClean="0">
                <a:solidFill>
                  <a:srgbClr val="FFFFCC"/>
                </a:solidFill>
              </a:rPr>
              <a:t>τ</a:t>
            </a:r>
            <a:r>
              <a:rPr lang="el-GR" sz="1600" i="0" baseline="-25000" dirty="0" smtClean="0">
                <a:solidFill>
                  <a:srgbClr val="FFFFCC"/>
                </a:solidFill>
                <a:sym typeface="Wingdings 2" panose="05020102010507070707" pitchFamily="18" charset="2"/>
              </a:rPr>
              <a:t></a:t>
            </a:r>
            <a:r>
              <a:rPr lang="en-US" sz="2000" i="0" dirty="0" smtClean="0">
                <a:solidFill>
                  <a:srgbClr val="FFFFCC"/>
                </a:solidFill>
              </a:rPr>
              <a:t> &gt; </a:t>
            </a:r>
            <a:r>
              <a:rPr lang="en-US" sz="2000" dirty="0" smtClean="0">
                <a:solidFill>
                  <a:srgbClr val="FFFFCC"/>
                </a:solidFill>
              </a:rPr>
              <a:t>L</a:t>
            </a:r>
            <a:r>
              <a:rPr lang="en-US" sz="2000" i="0" dirty="0" smtClean="0">
                <a:solidFill>
                  <a:srgbClr val="FFFFCC"/>
                </a:solidFill>
              </a:rPr>
              <a:t>/</a:t>
            </a:r>
            <a:r>
              <a:rPr lang="en-US" sz="2000" dirty="0" smtClean="0">
                <a:solidFill>
                  <a:srgbClr val="FFFFCC"/>
                </a:solidFill>
              </a:rPr>
              <a:t>V</a:t>
            </a:r>
            <a:r>
              <a:rPr lang="en-US" sz="2000" i="0" baseline="-25000" dirty="0" smtClean="0">
                <a:solidFill>
                  <a:srgbClr val="FFFFCC"/>
                </a:solidFill>
              </a:rPr>
              <a:t>A</a:t>
            </a:r>
            <a:r>
              <a:rPr lang="en-US" sz="2000" i="0" dirty="0" smtClean="0">
                <a:solidFill>
                  <a:srgbClr val="FFFFCC"/>
                </a:solidFill>
              </a:rPr>
              <a:t>) cause the field to twist &amp; braid into a quasi-static state; electric currents build up and are released via bursty reconnection.  </a:t>
            </a:r>
            <a:r>
              <a:rPr lang="en-US" sz="2000" b="1" i="0" dirty="0" smtClean="0">
                <a:solidFill>
                  <a:srgbClr val="50C1FA"/>
                </a:solidFill>
              </a:rPr>
              <a:t>(“DC”)</a:t>
            </a:r>
          </a:p>
        </p:txBody>
      </p:sp>
      <p:sp>
        <p:nvSpPr>
          <p:cNvPr id="9" name="Text Box 63"/>
          <p:cNvSpPr txBox="1">
            <a:spLocks noChangeArrowheads="1"/>
          </p:cNvSpPr>
          <p:nvPr/>
        </p:nvSpPr>
        <p:spPr bwMode="auto">
          <a:xfrm>
            <a:off x="2209800" y="2286000"/>
            <a:ext cx="3429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95000"/>
              </a:lnSpc>
              <a:spcBef>
                <a:spcPts val="0"/>
              </a:spcBef>
              <a:buSzPct val="115000"/>
            </a:pPr>
            <a:r>
              <a:rPr lang="en-US" sz="2000" b="1" i="0" dirty="0" smtClean="0">
                <a:solidFill>
                  <a:srgbClr val="FF7C80"/>
                </a:solidFill>
              </a:rPr>
              <a:t>Rapid</a:t>
            </a:r>
            <a:r>
              <a:rPr lang="en-US" sz="2000" i="0" dirty="0" smtClean="0">
                <a:solidFill>
                  <a:srgbClr val="FFFFCC"/>
                </a:solidFill>
              </a:rPr>
              <a:t> footpoint motions</a:t>
            </a:r>
          </a:p>
          <a:p>
            <a:pPr algn="r">
              <a:lnSpc>
                <a:spcPct val="95000"/>
              </a:lnSpc>
              <a:spcBef>
                <a:spcPts val="0"/>
              </a:spcBef>
              <a:buSzPct val="115000"/>
            </a:pPr>
            <a:r>
              <a:rPr lang="en-US" sz="2000" i="0" dirty="0" smtClean="0">
                <a:solidFill>
                  <a:srgbClr val="FFFFCC"/>
                </a:solidFill>
              </a:rPr>
              <a:t>(</a:t>
            </a:r>
            <a:r>
              <a:rPr lang="el-GR" sz="2000" i="0" dirty="0" smtClean="0">
                <a:solidFill>
                  <a:srgbClr val="FFFFCC"/>
                </a:solidFill>
              </a:rPr>
              <a:t>τ</a:t>
            </a:r>
            <a:r>
              <a:rPr lang="el-GR" sz="1600" i="0" baseline="-25000" dirty="0" smtClean="0">
                <a:solidFill>
                  <a:srgbClr val="FFFFCC"/>
                </a:solidFill>
                <a:sym typeface="Wingdings 2" panose="05020102010507070707" pitchFamily="18" charset="2"/>
              </a:rPr>
              <a:t></a:t>
            </a:r>
            <a:r>
              <a:rPr lang="en-US" sz="2000" i="0" dirty="0" smtClean="0">
                <a:solidFill>
                  <a:srgbClr val="FFFFCC"/>
                </a:solidFill>
              </a:rPr>
              <a:t> &lt; </a:t>
            </a:r>
            <a:r>
              <a:rPr lang="en-US" sz="2000" dirty="0" smtClean="0">
                <a:solidFill>
                  <a:srgbClr val="FFFFCC"/>
                </a:solidFill>
              </a:rPr>
              <a:t>L</a:t>
            </a:r>
            <a:r>
              <a:rPr lang="en-US" sz="2000" i="0" dirty="0" smtClean="0">
                <a:solidFill>
                  <a:srgbClr val="FFFFCC"/>
                </a:solidFill>
              </a:rPr>
              <a:t>/</a:t>
            </a:r>
            <a:r>
              <a:rPr lang="en-US" sz="2000" dirty="0" smtClean="0">
                <a:solidFill>
                  <a:srgbClr val="FFFFCC"/>
                </a:solidFill>
              </a:rPr>
              <a:t>V</a:t>
            </a:r>
            <a:r>
              <a:rPr lang="en-US" sz="2000" i="0" baseline="-25000" dirty="0" smtClean="0">
                <a:solidFill>
                  <a:srgbClr val="FFFFCC"/>
                </a:solidFill>
              </a:rPr>
              <a:t>A</a:t>
            </a:r>
            <a:r>
              <a:rPr lang="en-US" sz="2000" i="0" dirty="0" smtClean="0">
                <a:solidFill>
                  <a:srgbClr val="FFFFCC"/>
                </a:solidFill>
              </a:rPr>
              <a:t>) propagate through the field as waves, which are eventually dissipated.  </a:t>
            </a:r>
            <a:r>
              <a:rPr lang="en-US" sz="2000" b="1" i="0" dirty="0" smtClean="0">
                <a:solidFill>
                  <a:srgbClr val="FF7C80"/>
                </a:solidFill>
              </a:rPr>
              <a:t>(“AC”)</a:t>
            </a:r>
            <a:endParaRPr lang="en-US" sz="2000" b="1" i="0" dirty="0">
              <a:solidFill>
                <a:srgbClr val="FF7C8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2400" y="3810000"/>
            <a:ext cx="8763000" cy="2012216"/>
            <a:chOff x="152400" y="3810000"/>
            <a:chExt cx="8763000" cy="2012216"/>
          </a:xfrm>
        </p:grpSpPr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152400" y="4191000"/>
              <a:ext cx="8763000" cy="163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69863" indent="-169863">
                <a:spcBef>
                  <a:spcPts val="1000"/>
                </a:spcBef>
                <a:buSzPct val="115000"/>
                <a:buFontTx/>
                <a:buChar char="•"/>
              </a:pPr>
              <a:r>
                <a:rPr lang="en-US" sz="2000" i="0" dirty="0" smtClean="0">
                  <a:solidFill>
                    <a:srgbClr val="FFFFCC"/>
                  </a:solidFill>
                </a:rPr>
                <a:t>The Sun’s atmosphere exhibits a continuum of time scales bridging AC/DC limits.</a:t>
              </a:r>
            </a:p>
            <a:p>
              <a:pPr marL="169863" indent="-169863">
                <a:spcBef>
                  <a:spcPts val="1000"/>
                </a:spcBef>
                <a:buSzPct val="115000"/>
                <a:buFontTx/>
                <a:buChar char="•"/>
              </a:pPr>
              <a:r>
                <a:rPr lang="en-US" sz="2000" i="0" dirty="0" smtClean="0">
                  <a:solidFill>
                    <a:srgbClr val="FFFFCC"/>
                  </a:solidFill>
                </a:rPr>
                <a:t>“Waves” in the real corona aren’t just linear oscillations.</a:t>
              </a:r>
            </a:p>
            <a:p>
              <a:pPr marL="627063" lvl="1" indent="-169863">
                <a:spcBef>
                  <a:spcPts val="400"/>
                </a:spcBef>
                <a:buSzPct val="115000"/>
              </a:pPr>
              <a:r>
                <a:rPr lang="en-US" sz="2000" i="0" dirty="0" smtClean="0">
                  <a:solidFill>
                    <a:srgbClr val="FFFFCC"/>
                  </a:solidFill>
                </a:rPr>
                <a:t>    (amplitudes are large)     (fluctuations damp after only ~few periods)</a:t>
              </a:r>
            </a:p>
            <a:p>
              <a:pPr marL="169863" indent="-169863">
                <a:spcBef>
                  <a:spcPts val="1000"/>
                </a:spcBef>
                <a:buSzPct val="115000"/>
                <a:buFontTx/>
                <a:buChar char="•"/>
              </a:pPr>
              <a:r>
                <a:rPr lang="en-US" sz="2000" i="0" dirty="0" smtClean="0">
                  <a:solidFill>
                    <a:srgbClr val="FFFFCC"/>
                  </a:solidFill>
                </a:rPr>
                <a:t>“Braiding” in the real corona is highly dynamic.    (see: Hi-C sounding rocket!)</a:t>
              </a:r>
            </a:p>
          </p:txBody>
        </p:sp>
        <p:sp>
          <p:nvSpPr>
            <p:cNvPr id="11" name="Text Box 63"/>
            <p:cNvSpPr txBox="1">
              <a:spLocks noChangeArrowheads="1"/>
            </p:cNvSpPr>
            <p:nvPr/>
          </p:nvSpPr>
          <p:spPr bwMode="auto">
            <a:xfrm>
              <a:off x="2514600" y="3810000"/>
              <a:ext cx="3429000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5000"/>
                </a:lnSpc>
                <a:spcBef>
                  <a:spcPct val="55000"/>
                </a:spcBef>
                <a:buSzPct val="115000"/>
              </a:pPr>
              <a:r>
                <a:rPr lang="en-US" sz="2000" b="1" dirty="0" smtClean="0">
                  <a:solidFill>
                    <a:srgbClr val="FFFFCC"/>
                  </a:solidFill>
                </a:rPr>
                <a:t>However . . 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Turbulence: a unifying picture?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endParaRPr lang="en-US" sz="3200" b="1" baseline="30000" dirty="0">
              <a:solidFill>
                <a:schemeClr val="bg1"/>
              </a:solidFill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-1828800" y="990600"/>
            <a:ext cx="10744200" cy="3839528"/>
            <a:chOff x="-1828800" y="1600200"/>
            <a:chExt cx="10744200" cy="3839528"/>
          </a:xfrm>
        </p:grpSpPr>
        <p:sp>
          <p:nvSpPr>
            <p:cNvPr id="4" name="Freeform 9"/>
            <p:cNvSpPr>
              <a:spLocks/>
            </p:cNvSpPr>
            <p:nvPr/>
          </p:nvSpPr>
          <p:spPr bwMode="auto">
            <a:xfrm rot="5400000">
              <a:off x="3934618" y="1932782"/>
              <a:ext cx="284163" cy="1600200"/>
            </a:xfrm>
            <a:custGeom>
              <a:avLst/>
              <a:gdLst>
                <a:gd name="T0" fmla="*/ 2147483647 w 118"/>
                <a:gd name="T1" fmla="*/ 0 h 672"/>
                <a:gd name="T2" fmla="*/ 2147483647 w 118"/>
                <a:gd name="T3" fmla="*/ 2147483647 h 672"/>
                <a:gd name="T4" fmla="*/ 2147483647 w 118"/>
                <a:gd name="T5" fmla="*/ 2147483647 h 672"/>
                <a:gd name="T6" fmla="*/ 2147483647 w 118"/>
                <a:gd name="T7" fmla="*/ 2147483647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8"/>
                <a:gd name="T13" fmla="*/ 0 h 672"/>
                <a:gd name="T14" fmla="*/ 118 w 118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8" h="672">
                  <a:moveTo>
                    <a:pt x="106" y="0"/>
                  </a:moveTo>
                  <a:cubicBezTo>
                    <a:pt x="88" y="41"/>
                    <a:pt x="0" y="166"/>
                    <a:pt x="1" y="245"/>
                  </a:cubicBezTo>
                  <a:cubicBezTo>
                    <a:pt x="2" y="324"/>
                    <a:pt x="112" y="401"/>
                    <a:pt x="115" y="472"/>
                  </a:cubicBezTo>
                  <a:cubicBezTo>
                    <a:pt x="118" y="543"/>
                    <a:pt x="40" y="630"/>
                    <a:pt x="20" y="672"/>
                  </a:cubicBezTo>
                </a:path>
              </a:pathLst>
            </a:custGeom>
            <a:noFill/>
            <a:ln w="31750">
              <a:solidFill>
                <a:srgbClr val="FFFFCC"/>
              </a:solidFill>
              <a:round/>
              <a:headEnd type="arrow" w="med" len="lg"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Freeform 10"/>
            <p:cNvSpPr>
              <a:spLocks/>
            </p:cNvSpPr>
            <p:nvPr/>
          </p:nvSpPr>
          <p:spPr bwMode="auto">
            <a:xfrm rot="5400000" flipH="1" flipV="1">
              <a:off x="4245769" y="2536031"/>
              <a:ext cx="196850" cy="1220788"/>
            </a:xfrm>
            <a:custGeom>
              <a:avLst/>
              <a:gdLst>
                <a:gd name="T0" fmla="*/ 2147483647 w 118"/>
                <a:gd name="T1" fmla="*/ 0 h 672"/>
                <a:gd name="T2" fmla="*/ 2147483647 w 118"/>
                <a:gd name="T3" fmla="*/ 2147483647 h 672"/>
                <a:gd name="T4" fmla="*/ 2147483647 w 118"/>
                <a:gd name="T5" fmla="*/ 2147483647 h 672"/>
                <a:gd name="T6" fmla="*/ 2147483647 w 118"/>
                <a:gd name="T7" fmla="*/ 2147483647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8"/>
                <a:gd name="T13" fmla="*/ 0 h 672"/>
                <a:gd name="T14" fmla="*/ 118 w 118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8" h="672">
                  <a:moveTo>
                    <a:pt x="106" y="0"/>
                  </a:moveTo>
                  <a:cubicBezTo>
                    <a:pt x="88" y="41"/>
                    <a:pt x="0" y="166"/>
                    <a:pt x="1" y="245"/>
                  </a:cubicBezTo>
                  <a:cubicBezTo>
                    <a:pt x="2" y="324"/>
                    <a:pt x="112" y="401"/>
                    <a:pt x="115" y="472"/>
                  </a:cubicBezTo>
                  <a:cubicBezTo>
                    <a:pt x="118" y="543"/>
                    <a:pt x="40" y="630"/>
                    <a:pt x="20" y="672"/>
                  </a:cubicBezTo>
                </a:path>
              </a:pathLst>
            </a:custGeom>
            <a:noFill/>
            <a:ln w="28575" cap="flat">
              <a:solidFill>
                <a:srgbClr val="FF7C80"/>
              </a:solidFill>
              <a:prstDash val="solid"/>
              <a:round/>
              <a:headEnd type="arrow" w="med" len="lg"/>
              <a:tailEnd/>
            </a:ln>
          </p:spPr>
          <p:txBody>
            <a:bodyPr/>
            <a:lstStyle/>
            <a:p>
              <a:endParaRPr lang="en-US" dirty="0">
                <a:solidFill>
                  <a:srgbClr val="FF7C80"/>
                </a:solidFill>
              </a:endParaRPr>
            </a:p>
          </p:txBody>
        </p:sp>
        <p:sp>
          <p:nvSpPr>
            <p:cNvPr id="6" name="Text Box 13"/>
            <p:cNvSpPr txBox="1">
              <a:spLocks noChangeArrowheads="1"/>
            </p:cNvSpPr>
            <p:nvPr/>
          </p:nvSpPr>
          <p:spPr bwMode="auto">
            <a:xfrm>
              <a:off x="381000" y="1600200"/>
              <a:ext cx="236220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 dirty="0" smtClean="0">
                  <a:solidFill>
                    <a:srgbClr val="FFFFCC"/>
                  </a:solidFill>
                </a:rPr>
                <a:t>Granulation shakes &amp; braids field </a:t>
              </a:r>
              <a:r>
                <a:rPr lang="en-US" sz="1800" b="1" dirty="0">
                  <a:solidFill>
                    <a:srgbClr val="FFFFCC"/>
                  </a:solidFill>
                </a:rPr>
                <a:t>lines...</a:t>
              </a:r>
              <a:endParaRPr lang="en-US" sz="1800" b="1" baseline="-22000" dirty="0">
                <a:solidFill>
                  <a:srgbClr val="FFFFCC"/>
                </a:solidFill>
                <a:cs typeface="Times New Roman" pitchFamily="18" charset="0"/>
              </a:endParaRPr>
            </a:p>
          </p:txBody>
        </p:sp>
        <p:pic>
          <p:nvPicPr>
            <p:cNvPr id="7" name="Picture 14" descr="turb2d_barto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38800" y="1600200"/>
              <a:ext cx="2819400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AutoShape 16"/>
            <p:cNvSpPr>
              <a:spLocks noChangeArrowheads="1"/>
            </p:cNvSpPr>
            <p:nvPr/>
          </p:nvSpPr>
          <p:spPr bwMode="auto">
            <a:xfrm rot="10556999" flipH="1">
              <a:off x="3313113" y="3302000"/>
              <a:ext cx="2559050" cy="1103313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030" y="4995"/>
                  </a:moveTo>
                  <a:cubicBezTo>
                    <a:pt x="14595" y="3701"/>
                    <a:pt x="12732" y="2986"/>
                    <a:pt x="10800" y="2986"/>
                  </a:cubicBezTo>
                  <a:cubicBezTo>
                    <a:pt x="7532" y="2985"/>
                    <a:pt x="4609" y="5019"/>
                    <a:pt x="3473" y="8082"/>
                  </a:cubicBezTo>
                  <a:lnTo>
                    <a:pt x="674" y="7044"/>
                  </a:lnTo>
                  <a:cubicBezTo>
                    <a:pt x="2244" y="2810"/>
                    <a:pt x="6283" y="-1"/>
                    <a:pt x="10800" y="0"/>
                  </a:cubicBezTo>
                  <a:cubicBezTo>
                    <a:pt x="13470" y="0"/>
                    <a:pt x="16046" y="989"/>
                    <a:pt x="18029" y="2776"/>
                  </a:cubicBezTo>
                  <a:lnTo>
                    <a:pt x="19837" y="771"/>
                  </a:lnTo>
                  <a:lnTo>
                    <a:pt x="20144" y="6693"/>
                  </a:lnTo>
                  <a:lnTo>
                    <a:pt x="14223" y="7000"/>
                  </a:lnTo>
                  <a:lnTo>
                    <a:pt x="16030" y="4995"/>
                  </a:lnTo>
                  <a:close/>
                </a:path>
              </a:pathLst>
            </a:custGeom>
            <a:solidFill>
              <a:srgbClr val="F9C749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3276600" y="1600200"/>
              <a:ext cx="1752600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 dirty="0">
                  <a:solidFill>
                    <a:srgbClr val="FFFFCC"/>
                  </a:solidFill>
                </a:rPr>
                <a:t>Alfvén waves propagate upward...</a:t>
              </a:r>
              <a:endParaRPr lang="en-US" sz="1800" b="1" baseline="-22000" dirty="0">
                <a:solidFill>
                  <a:srgbClr val="FFFFCC"/>
                </a:solidFill>
                <a:cs typeface="Times New Roman" pitchFamily="18" charset="0"/>
              </a:endParaRPr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3657600" y="3352800"/>
              <a:ext cx="175260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 dirty="0">
                  <a:solidFill>
                    <a:srgbClr val="FF7C80"/>
                  </a:solidFill>
                </a:rPr>
                <a:t>partially reflect back down...</a:t>
              </a:r>
              <a:endParaRPr lang="en-US" sz="1800" b="1" baseline="-22000" dirty="0">
                <a:solidFill>
                  <a:srgbClr val="FF7C80"/>
                </a:solidFill>
                <a:cs typeface="Times New Roman" pitchFamily="18" charset="0"/>
              </a:endParaRPr>
            </a:p>
          </p:txBody>
        </p:sp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609600" y="2209800"/>
              <a:ext cx="2667000" cy="1752600"/>
              <a:chOff x="6156" y="3471739"/>
              <a:chExt cx="3346450" cy="1365250"/>
            </a:xfrm>
          </p:grpSpPr>
          <p:sp>
            <p:nvSpPr>
              <p:cNvPr id="12" name="Freeform 11"/>
              <p:cNvSpPr/>
              <p:nvPr/>
            </p:nvSpPr>
            <p:spPr bwMode="auto">
              <a:xfrm>
                <a:off x="127665" y="4036884"/>
                <a:ext cx="3220957" cy="247328"/>
              </a:xfrm>
              <a:custGeom>
                <a:avLst/>
                <a:gdLst>
                  <a:gd name="connsiteX0" fmla="*/ 0 w 2500313"/>
                  <a:gd name="connsiteY0" fmla="*/ 116682 h 264319"/>
                  <a:gd name="connsiteX1" fmla="*/ 233363 w 2500313"/>
                  <a:gd name="connsiteY1" fmla="*/ 45244 h 264319"/>
                  <a:gd name="connsiteX2" fmla="*/ 409575 w 2500313"/>
                  <a:gd name="connsiteY2" fmla="*/ 226219 h 264319"/>
                  <a:gd name="connsiteX3" fmla="*/ 604838 w 2500313"/>
                  <a:gd name="connsiteY3" fmla="*/ 45244 h 264319"/>
                  <a:gd name="connsiteX4" fmla="*/ 852488 w 2500313"/>
                  <a:gd name="connsiteY4" fmla="*/ 226219 h 264319"/>
                  <a:gd name="connsiteX5" fmla="*/ 1042988 w 2500313"/>
                  <a:gd name="connsiteY5" fmla="*/ 45244 h 264319"/>
                  <a:gd name="connsiteX6" fmla="*/ 1243013 w 2500313"/>
                  <a:gd name="connsiteY6" fmla="*/ 235744 h 264319"/>
                  <a:gd name="connsiteX7" fmla="*/ 1485900 w 2500313"/>
                  <a:gd name="connsiteY7" fmla="*/ 35719 h 264319"/>
                  <a:gd name="connsiteX8" fmla="*/ 1733550 w 2500313"/>
                  <a:gd name="connsiteY8" fmla="*/ 259557 h 264319"/>
                  <a:gd name="connsiteX9" fmla="*/ 2000250 w 2500313"/>
                  <a:gd name="connsiteY9" fmla="*/ 7144 h 264319"/>
                  <a:gd name="connsiteX10" fmla="*/ 2200275 w 2500313"/>
                  <a:gd name="connsiteY10" fmla="*/ 216694 h 264319"/>
                  <a:gd name="connsiteX11" fmla="*/ 2414588 w 2500313"/>
                  <a:gd name="connsiteY11" fmla="*/ 40482 h 264319"/>
                  <a:gd name="connsiteX12" fmla="*/ 2500313 w 2500313"/>
                  <a:gd name="connsiteY12" fmla="*/ 16669 h 264319"/>
                  <a:gd name="connsiteX0" fmla="*/ 0 w 2500313"/>
                  <a:gd name="connsiteY0" fmla="*/ 116682 h 264319"/>
                  <a:gd name="connsiteX1" fmla="*/ 233363 w 2500313"/>
                  <a:gd name="connsiteY1" fmla="*/ 45244 h 264319"/>
                  <a:gd name="connsiteX2" fmla="*/ 409575 w 2500313"/>
                  <a:gd name="connsiteY2" fmla="*/ 226219 h 264319"/>
                  <a:gd name="connsiteX3" fmla="*/ 604838 w 2500313"/>
                  <a:gd name="connsiteY3" fmla="*/ 45244 h 264319"/>
                  <a:gd name="connsiteX4" fmla="*/ 842963 w 2500313"/>
                  <a:gd name="connsiteY4" fmla="*/ 245269 h 264319"/>
                  <a:gd name="connsiteX5" fmla="*/ 1042988 w 2500313"/>
                  <a:gd name="connsiteY5" fmla="*/ 45244 h 264319"/>
                  <a:gd name="connsiteX6" fmla="*/ 1243013 w 2500313"/>
                  <a:gd name="connsiteY6" fmla="*/ 235744 h 264319"/>
                  <a:gd name="connsiteX7" fmla="*/ 1485900 w 2500313"/>
                  <a:gd name="connsiteY7" fmla="*/ 35719 h 264319"/>
                  <a:gd name="connsiteX8" fmla="*/ 1733550 w 2500313"/>
                  <a:gd name="connsiteY8" fmla="*/ 259557 h 264319"/>
                  <a:gd name="connsiteX9" fmla="*/ 2000250 w 2500313"/>
                  <a:gd name="connsiteY9" fmla="*/ 7144 h 264319"/>
                  <a:gd name="connsiteX10" fmla="*/ 2200275 w 2500313"/>
                  <a:gd name="connsiteY10" fmla="*/ 216694 h 264319"/>
                  <a:gd name="connsiteX11" fmla="*/ 2414588 w 2500313"/>
                  <a:gd name="connsiteY11" fmla="*/ 40482 h 264319"/>
                  <a:gd name="connsiteX12" fmla="*/ 2500313 w 2500313"/>
                  <a:gd name="connsiteY12" fmla="*/ 16669 h 264319"/>
                  <a:gd name="connsiteX0" fmla="*/ 0 w 2500313"/>
                  <a:gd name="connsiteY0" fmla="*/ 116682 h 264319"/>
                  <a:gd name="connsiteX1" fmla="*/ 233363 w 2500313"/>
                  <a:gd name="connsiteY1" fmla="*/ 45244 h 264319"/>
                  <a:gd name="connsiteX2" fmla="*/ 409575 w 2500313"/>
                  <a:gd name="connsiteY2" fmla="*/ 226219 h 264319"/>
                  <a:gd name="connsiteX3" fmla="*/ 604838 w 2500313"/>
                  <a:gd name="connsiteY3" fmla="*/ 45244 h 264319"/>
                  <a:gd name="connsiteX4" fmla="*/ 842963 w 2500313"/>
                  <a:gd name="connsiteY4" fmla="*/ 245269 h 264319"/>
                  <a:gd name="connsiteX5" fmla="*/ 1042988 w 2500313"/>
                  <a:gd name="connsiteY5" fmla="*/ 45244 h 264319"/>
                  <a:gd name="connsiteX6" fmla="*/ 1262063 w 2500313"/>
                  <a:gd name="connsiteY6" fmla="*/ 230982 h 264319"/>
                  <a:gd name="connsiteX7" fmla="*/ 1485900 w 2500313"/>
                  <a:gd name="connsiteY7" fmla="*/ 35719 h 264319"/>
                  <a:gd name="connsiteX8" fmla="*/ 1733550 w 2500313"/>
                  <a:gd name="connsiteY8" fmla="*/ 259557 h 264319"/>
                  <a:gd name="connsiteX9" fmla="*/ 2000250 w 2500313"/>
                  <a:gd name="connsiteY9" fmla="*/ 7144 h 264319"/>
                  <a:gd name="connsiteX10" fmla="*/ 2200275 w 2500313"/>
                  <a:gd name="connsiteY10" fmla="*/ 216694 h 264319"/>
                  <a:gd name="connsiteX11" fmla="*/ 2414588 w 2500313"/>
                  <a:gd name="connsiteY11" fmla="*/ 40482 h 264319"/>
                  <a:gd name="connsiteX12" fmla="*/ 2500313 w 2500313"/>
                  <a:gd name="connsiteY12" fmla="*/ 16669 h 264319"/>
                  <a:gd name="connsiteX0" fmla="*/ 0 w 2500313"/>
                  <a:gd name="connsiteY0" fmla="*/ 116682 h 264319"/>
                  <a:gd name="connsiteX1" fmla="*/ 233363 w 2500313"/>
                  <a:gd name="connsiteY1" fmla="*/ 45244 h 264319"/>
                  <a:gd name="connsiteX2" fmla="*/ 409575 w 2500313"/>
                  <a:gd name="connsiteY2" fmla="*/ 226219 h 264319"/>
                  <a:gd name="connsiteX3" fmla="*/ 604838 w 2500313"/>
                  <a:gd name="connsiteY3" fmla="*/ 45244 h 264319"/>
                  <a:gd name="connsiteX4" fmla="*/ 842963 w 2500313"/>
                  <a:gd name="connsiteY4" fmla="*/ 245269 h 264319"/>
                  <a:gd name="connsiteX5" fmla="*/ 1042988 w 2500313"/>
                  <a:gd name="connsiteY5" fmla="*/ 45244 h 264319"/>
                  <a:gd name="connsiteX6" fmla="*/ 1276351 w 2500313"/>
                  <a:gd name="connsiteY6" fmla="*/ 230982 h 264319"/>
                  <a:gd name="connsiteX7" fmla="*/ 1485900 w 2500313"/>
                  <a:gd name="connsiteY7" fmla="*/ 35719 h 264319"/>
                  <a:gd name="connsiteX8" fmla="*/ 1733550 w 2500313"/>
                  <a:gd name="connsiteY8" fmla="*/ 259557 h 264319"/>
                  <a:gd name="connsiteX9" fmla="*/ 2000250 w 2500313"/>
                  <a:gd name="connsiteY9" fmla="*/ 7144 h 264319"/>
                  <a:gd name="connsiteX10" fmla="*/ 2200275 w 2500313"/>
                  <a:gd name="connsiteY10" fmla="*/ 216694 h 264319"/>
                  <a:gd name="connsiteX11" fmla="*/ 2414588 w 2500313"/>
                  <a:gd name="connsiteY11" fmla="*/ 40482 h 264319"/>
                  <a:gd name="connsiteX12" fmla="*/ 2500313 w 2500313"/>
                  <a:gd name="connsiteY12" fmla="*/ 16669 h 264319"/>
                  <a:gd name="connsiteX0" fmla="*/ 0 w 2500313"/>
                  <a:gd name="connsiteY0" fmla="*/ 115094 h 253206"/>
                  <a:gd name="connsiteX1" fmla="*/ 233363 w 2500313"/>
                  <a:gd name="connsiteY1" fmla="*/ 43656 h 253206"/>
                  <a:gd name="connsiteX2" fmla="*/ 409575 w 2500313"/>
                  <a:gd name="connsiteY2" fmla="*/ 224631 h 253206"/>
                  <a:gd name="connsiteX3" fmla="*/ 604838 w 2500313"/>
                  <a:gd name="connsiteY3" fmla="*/ 43656 h 253206"/>
                  <a:gd name="connsiteX4" fmla="*/ 842963 w 2500313"/>
                  <a:gd name="connsiteY4" fmla="*/ 243681 h 253206"/>
                  <a:gd name="connsiteX5" fmla="*/ 1042988 w 2500313"/>
                  <a:gd name="connsiteY5" fmla="*/ 43656 h 253206"/>
                  <a:gd name="connsiteX6" fmla="*/ 1276351 w 2500313"/>
                  <a:gd name="connsiteY6" fmla="*/ 229394 h 253206"/>
                  <a:gd name="connsiteX7" fmla="*/ 1485900 w 2500313"/>
                  <a:gd name="connsiteY7" fmla="*/ 34131 h 253206"/>
                  <a:gd name="connsiteX8" fmla="*/ 1728788 w 2500313"/>
                  <a:gd name="connsiteY8" fmla="*/ 248444 h 253206"/>
                  <a:gd name="connsiteX9" fmla="*/ 2000250 w 2500313"/>
                  <a:gd name="connsiteY9" fmla="*/ 5556 h 253206"/>
                  <a:gd name="connsiteX10" fmla="*/ 2200275 w 2500313"/>
                  <a:gd name="connsiteY10" fmla="*/ 215106 h 253206"/>
                  <a:gd name="connsiteX11" fmla="*/ 2414588 w 2500313"/>
                  <a:gd name="connsiteY11" fmla="*/ 38894 h 253206"/>
                  <a:gd name="connsiteX12" fmla="*/ 2500313 w 2500313"/>
                  <a:gd name="connsiteY12" fmla="*/ 15081 h 253206"/>
                  <a:gd name="connsiteX0" fmla="*/ 0 w 2500313"/>
                  <a:gd name="connsiteY0" fmla="*/ 109537 h 244475"/>
                  <a:gd name="connsiteX1" fmla="*/ 233363 w 2500313"/>
                  <a:gd name="connsiteY1" fmla="*/ 38099 h 244475"/>
                  <a:gd name="connsiteX2" fmla="*/ 409575 w 2500313"/>
                  <a:gd name="connsiteY2" fmla="*/ 219074 h 244475"/>
                  <a:gd name="connsiteX3" fmla="*/ 604838 w 2500313"/>
                  <a:gd name="connsiteY3" fmla="*/ 38099 h 244475"/>
                  <a:gd name="connsiteX4" fmla="*/ 842963 w 2500313"/>
                  <a:gd name="connsiteY4" fmla="*/ 238124 h 244475"/>
                  <a:gd name="connsiteX5" fmla="*/ 1042988 w 2500313"/>
                  <a:gd name="connsiteY5" fmla="*/ 38099 h 244475"/>
                  <a:gd name="connsiteX6" fmla="*/ 1276351 w 2500313"/>
                  <a:gd name="connsiteY6" fmla="*/ 223837 h 244475"/>
                  <a:gd name="connsiteX7" fmla="*/ 1485900 w 2500313"/>
                  <a:gd name="connsiteY7" fmla="*/ 28574 h 244475"/>
                  <a:gd name="connsiteX8" fmla="*/ 1728788 w 2500313"/>
                  <a:gd name="connsiteY8" fmla="*/ 242887 h 244475"/>
                  <a:gd name="connsiteX9" fmla="*/ 1976438 w 2500313"/>
                  <a:gd name="connsiteY9" fmla="*/ 19049 h 244475"/>
                  <a:gd name="connsiteX10" fmla="*/ 2200275 w 2500313"/>
                  <a:gd name="connsiteY10" fmla="*/ 209549 h 244475"/>
                  <a:gd name="connsiteX11" fmla="*/ 2414588 w 2500313"/>
                  <a:gd name="connsiteY11" fmla="*/ 33337 h 244475"/>
                  <a:gd name="connsiteX12" fmla="*/ 2500313 w 2500313"/>
                  <a:gd name="connsiteY12" fmla="*/ 9524 h 244475"/>
                  <a:gd name="connsiteX0" fmla="*/ 0 w 2500313"/>
                  <a:gd name="connsiteY0" fmla="*/ 113506 h 248444"/>
                  <a:gd name="connsiteX1" fmla="*/ 233363 w 2500313"/>
                  <a:gd name="connsiteY1" fmla="*/ 42068 h 248444"/>
                  <a:gd name="connsiteX2" fmla="*/ 409575 w 2500313"/>
                  <a:gd name="connsiteY2" fmla="*/ 223043 h 248444"/>
                  <a:gd name="connsiteX3" fmla="*/ 604838 w 2500313"/>
                  <a:gd name="connsiteY3" fmla="*/ 42068 h 248444"/>
                  <a:gd name="connsiteX4" fmla="*/ 842963 w 2500313"/>
                  <a:gd name="connsiteY4" fmla="*/ 242093 h 248444"/>
                  <a:gd name="connsiteX5" fmla="*/ 1042988 w 2500313"/>
                  <a:gd name="connsiteY5" fmla="*/ 42068 h 248444"/>
                  <a:gd name="connsiteX6" fmla="*/ 1276351 w 2500313"/>
                  <a:gd name="connsiteY6" fmla="*/ 227806 h 248444"/>
                  <a:gd name="connsiteX7" fmla="*/ 1485900 w 2500313"/>
                  <a:gd name="connsiteY7" fmla="*/ 32543 h 248444"/>
                  <a:gd name="connsiteX8" fmla="*/ 1728788 w 2500313"/>
                  <a:gd name="connsiteY8" fmla="*/ 246856 h 248444"/>
                  <a:gd name="connsiteX9" fmla="*/ 1976438 w 2500313"/>
                  <a:gd name="connsiteY9" fmla="*/ 23018 h 248444"/>
                  <a:gd name="connsiteX10" fmla="*/ 2176463 w 2500313"/>
                  <a:gd name="connsiteY10" fmla="*/ 237331 h 248444"/>
                  <a:gd name="connsiteX11" fmla="*/ 2414588 w 2500313"/>
                  <a:gd name="connsiteY11" fmla="*/ 37306 h 248444"/>
                  <a:gd name="connsiteX12" fmla="*/ 2500313 w 2500313"/>
                  <a:gd name="connsiteY12" fmla="*/ 13493 h 248444"/>
                  <a:gd name="connsiteX0" fmla="*/ 0 w 2500313"/>
                  <a:gd name="connsiteY0" fmla="*/ 125413 h 260351"/>
                  <a:gd name="connsiteX1" fmla="*/ 233363 w 2500313"/>
                  <a:gd name="connsiteY1" fmla="*/ 53975 h 260351"/>
                  <a:gd name="connsiteX2" fmla="*/ 409575 w 2500313"/>
                  <a:gd name="connsiteY2" fmla="*/ 234950 h 260351"/>
                  <a:gd name="connsiteX3" fmla="*/ 604838 w 2500313"/>
                  <a:gd name="connsiteY3" fmla="*/ 53975 h 260351"/>
                  <a:gd name="connsiteX4" fmla="*/ 842963 w 2500313"/>
                  <a:gd name="connsiteY4" fmla="*/ 254000 h 260351"/>
                  <a:gd name="connsiteX5" fmla="*/ 1042988 w 2500313"/>
                  <a:gd name="connsiteY5" fmla="*/ 53975 h 260351"/>
                  <a:gd name="connsiteX6" fmla="*/ 1276351 w 2500313"/>
                  <a:gd name="connsiteY6" fmla="*/ 239713 h 260351"/>
                  <a:gd name="connsiteX7" fmla="*/ 1485900 w 2500313"/>
                  <a:gd name="connsiteY7" fmla="*/ 44450 h 260351"/>
                  <a:gd name="connsiteX8" fmla="*/ 1728788 w 2500313"/>
                  <a:gd name="connsiteY8" fmla="*/ 258763 h 260351"/>
                  <a:gd name="connsiteX9" fmla="*/ 1976438 w 2500313"/>
                  <a:gd name="connsiteY9" fmla="*/ 34925 h 260351"/>
                  <a:gd name="connsiteX10" fmla="*/ 2414588 w 2500313"/>
                  <a:gd name="connsiteY10" fmla="*/ 49213 h 260351"/>
                  <a:gd name="connsiteX11" fmla="*/ 2500313 w 2500313"/>
                  <a:gd name="connsiteY11" fmla="*/ 25400 h 260351"/>
                  <a:gd name="connsiteX0" fmla="*/ 0 w 2500313"/>
                  <a:gd name="connsiteY0" fmla="*/ 125413 h 292894"/>
                  <a:gd name="connsiteX1" fmla="*/ 233363 w 2500313"/>
                  <a:gd name="connsiteY1" fmla="*/ 53975 h 292894"/>
                  <a:gd name="connsiteX2" fmla="*/ 409575 w 2500313"/>
                  <a:gd name="connsiteY2" fmla="*/ 234950 h 292894"/>
                  <a:gd name="connsiteX3" fmla="*/ 604838 w 2500313"/>
                  <a:gd name="connsiteY3" fmla="*/ 53975 h 292894"/>
                  <a:gd name="connsiteX4" fmla="*/ 842963 w 2500313"/>
                  <a:gd name="connsiteY4" fmla="*/ 254000 h 292894"/>
                  <a:gd name="connsiteX5" fmla="*/ 1042988 w 2500313"/>
                  <a:gd name="connsiteY5" fmla="*/ 53975 h 292894"/>
                  <a:gd name="connsiteX6" fmla="*/ 1276351 w 2500313"/>
                  <a:gd name="connsiteY6" fmla="*/ 239713 h 292894"/>
                  <a:gd name="connsiteX7" fmla="*/ 1728788 w 2500313"/>
                  <a:gd name="connsiteY7" fmla="*/ 258763 h 292894"/>
                  <a:gd name="connsiteX8" fmla="*/ 1976438 w 2500313"/>
                  <a:gd name="connsiteY8" fmla="*/ 34925 h 292894"/>
                  <a:gd name="connsiteX9" fmla="*/ 2414588 w 2500313"/>
                  <a:gd name="connsiteY9" fmla="*/ 49213 h 292894"/>
                  <a:gd name="connsiteX10" fmla="*/ 2500313 w 2500313"/>
                  <a:gd name="connsiteY10" fmla="*/ 25400 h 292894"/>
                  <a:gd name="connsiteX0" fmla="*/ 0 w 2414588"/>
                  <a:gd name="connsiteY0" fmla="*/ 125413 h 292894"/>
                  <a:gd name="connsiteX1" fmla="*/ 233363 w 2414588"/>
                  <a:gd name="connsiteY1" fmla="*/ 53975 h 292894"/>
                  <a:gd name="connsiteX2" fmla="*/ 409575 w 2414588"/>
                  <a:gd name="connsiteY2" fmla="*/ 234950 h 292894"/>
                  <a:gd name="connsiteX3" fmla="*/ 604838 w 2414588"/>
                  <a:gd name="connsiteY3" fmla="*/ 53975 h 292894"/>
                  <a:gd name="connsiteX4" fmla="*/ 842963 w 2414588"/>
                  <a:gd name="connsiteY4" fmla="*/ 254000 h 292894"/>
                  <a:gd name="connsiteX5" fmla="*/ 1042988 w 2414588"/>
                  <a:gd name="connsiteY5" fmla="*/ 53975 h 292894"/>
                  <a:gd name="connsiteX6" fmla="*/ 1276351 w 2414588"/>
                  <a:gd name="connsiteY6" fmla="*/ 239713 h 292894"/>
                  <a:gd name="connsiteX7" fmla="*/ 1728788 w 2414588"/>
                  <a:gd name="connsiteY7" fmla="*/ 258763 h 292894"/>
                  <a:gd name="connsiteX8" fmla="*/ 1976438 w 2414588"/>
                  <a:gd name="connsiteY8" fmla="*/ 34925 h 292894"/>
                  <a:gd name="connsiteX9" fmla="*/ 2414588 w 2414588"/>
                  <a:gd name="connsiteY9" fmla="*/ 49213 h 292894"/>
                  <a:gd name="connsiteX0" fmla="*/ 0 w 2414588"/>
                  <a:gd name="connsiteY0" fmla="*/ 89694 h 254794"/>
                  <a:gd name="connsiteX1" fmla="*/ 233363 w 2414588"/>
                  <a:gd name="connsiteY1" fmla="*/ 18256 h 254794"/>
                  <a:gd name="connsiteX2" fmla="*/ 409575 w 2414588"/>
                  <a:gd name="connsiteY2" fmla="*/ 199231 h 254794"/>
                  <a:gd name="connsiteX3" fmla="*/ 604838 w 2414588"/>
                  <a:gd name="connsiteY3" fmla="*/ 18256 h 254794"/>
                  <a:gd name="connsiteX4" fmla="*/ 842963 w 2414588"/>
                  <a:gd name="connsiteY4" fmla="*/ 218281 h 254794"/>
                  <a:gd name="connsiteX5" fmla="*/ 1042988 w 2414588"/>
                  <a:gd name="connsiteY5" fmla="*/ 18256 h 254794"/>
                  <a:gd name="connsiteX6" fmla="*/ 1276351 w 2414588"/>
                  <a:gd name="connsiteY6" fmla="*/ 203994 h 254794"/>
                  <a:gd name="connsiteX7" fmla="*/ 1728788 w 2414588"/>
                  <a:gd name="connsiteY7" fmla="*/ 223044 h 254794"/>
                  <a:gd name="connsiteX8" fmla="*/ 2414588 w 2414588"/>
                  <a:gd name="connsiteY8" fmla="*/ 13494 h 254794"/>
                  <a:gd name="connsiteX0" fmla="*/ 0 w 2414588"/>
                  <a:gd name="connsiteY0" fmla="*/ 102394 h 267494"/>
                  <a:gd name="connsiteX1" fmla="*/ 233363 w 2414588"/>
                  <a:gd name="connsiteY1" fmla="*/ 30956 h 267494"/>
                  <a:gd name="connsiteX2" fmla="*/ 409575 w 2414588"/>
                  <a:gd name="connsiteY2" fmla="*/ 211931 h 267494"/>
                  <a:gd name="connsiteX3" fmla="*/ 604838 w 2414588"/>
                  <a:gd name="connsiteY3" fmla="*/ 30956 h 267494"/>
                  <a:gd name="connsiteX4" fmla="*/ 1042988 w 2414588"/>
                  <a:gd name="connsiteY4" fmla="*/ 30956 h 267494"/>
                  <a:gd name="connsiteX5" fmla="*/ 1276351 w 2414588"/>
                  <a:gd name="connsiteY5" fmla="*/ 216694 h 267494"/>
                  <a:gd name="connsiteX6" fmla="*/ 1728788 w 2414588"/>
                  <a:gd name="connsiteY6" fmla="*/ 235744 h 267494"/>
                  <a:gd name="connsiteX7" fmla="*/ 2414588 w 2414588"/>
                  <a:gd name="connsiteY7" fmla="*/ 26194 h 267494"/>
                  <a:gd name="connsiteX0" fmla="*/ 0 w 2414588"/>
                  <a:gd name="connsiteY0" fmla="*/ 102394 h 267494"/>
                  <a:gd name="connsiteX1" fmla="*/ 233363 w 2414588"/>
                  <a:gd name="connsiteY1" fmla="*/ 30956 h 267494"/>
                  <a:gd name="connsiteX2" fmla="*/ 604838 w 2414588"/>
                  <a:gd name="connsiteY2" fmla="*/ 30956 h 267494"/>
                  <a:gd name="connsiteX3" fmla="*/ 1042988 w 2414588"/>
                  <a:gd name="connsiteY3" fmla="*/ 30956 h 267494"/>
                  <a:gd name="connsiteX4" fmla="*/ 1276351 w 2414588"/>
                  <a:gd name="connsiteY4" fmla="*/ 216694 h 267494"/>
                  <a:gd name="connsiteX5" fmla="*/ 1728788 w 2414588"/>
                  <a:gd name="connsiteY5" fmla="*/ 235744 h 267494"/>
                  <a:gd name="connsiteX6" fmla="*/ 2414588 w 2414588"/>
                  <a:gd name="connsiteY6" fmla="*/ 26194 h 267494"/>
                  <a:gd name="connsiteX0" fmla="*/ 0 w 2414588"/>
                  <a:gd name="connsiteY0" fmla="*/ 105569 h 239713"/>
                  <a:gd name="connsiteX1" fmla="*/ 233363 w 2414588"/>
                  <a:gd name="connsiteY1" fmla="*/ 34131 h 239713"/>
                  <a:gd name="connsiteX2" fmla="*/ 604838 w 2414588"/>
                  <a:gd name="connsiteY2" fmla="*/ 34131 h 239713"/>
                  <a:gd name="connsiteX3" fmla="*/ 1042988 w 2414588"/>
                  <a:gd name="connsiteY3" fmla="*/ 34131 h 239713"/>
                  <a:gd name="connsiteX4" fmla="*/ 1728788 w 2414588"/>
                  <a:gd name="connsiteY4" fmla="*/ 238919 h 239713"/>
                  <a:gd name="connsiteX5" fmla="*/ 2414588 w 2414588"/>
                  <a:gd name="connsiteY5" fmla="*/ 29369 h 239713"/>
                  <a:gd name="connsiteX0" fmla="*/ 0 w 2414588"/>
                  <a:gd name="connsiteY0" fmla="*/ 90488 h 224632"/>
                  <a:gd name="connsiteX1" fmla="*/ 233363 w 2414588"/>
                  <a:gd name="connsiteY1" fmla="*/ 19050 h 224632"/>
                  <a:gd name="connsiteX2" fmla="*/ 1009650 w 2414588"/>
                  <a:gd name="connsiteY2" fmla="*/ 204788 h 224632"/>
                  <a:gd name="connsiteX3" fmla="*/ 1042988 w 2414588"/>
                  <a:gd name="connsiteY3" fmla="*/ 19050 h 224632"/>
                  <a:gd name="connsiteX4" fmla="*/ 1728788 w 2414588"/>
                  <a:gd name="connsiteY4" fmla="*/ 223838 h 224632"/>
                  <a:gd name="connsiteX5" fmla="*/ 2414588 w 2414588"/>
                  <a:gd name="connsiteY5" fmla="*/ 14288 h 224632"/>
                  <a:gd name="connsiteX0" fmla="*/ 0 w 2414588"/>
                  <a:gd name="connsiteY0" fmla="*/ 133351 h 267495"/>
                  <a:gd name="connsiteX1" fmla="*/ 781050 w 2414588"/>
                  <a:gd name="connsiteY1" fmla="*/ 19050 h 267495"/>
                  <a:gd name="connsiteX2" fmla="*/ 1009650 w 2414588"/>
                  <a:gd name="connsiteY2" fmla="*/ 247651 h 267495"/>
                  <a:gd name="connsiteX3" fmla="*/ 1042988 w 2414588"/>
                  <a:gd name="connsiteY3" fmla="*/ 61913 h 267495"/>
                  <a:gd name="connsiteX4" fmla="*/ 1728788 w 2414588"/>
                  <a:gd name="connsiteY4" fmla="*/ 266701 h 267495"/>
                  <a:gd name="connsiteX5" fmla="*/ 2414588 w 2414588"/>
                  <a:gd name="connsiteY5" fmla="*/ 57151 h 267495"/>
                  <a:gd name="connsiteX0" fmla="*/ 0 w 1728788"/>
                  <a:gd name="connsiteY0" fmla="*/ 133351 h 267495"/>
                  <a:gd name="connsiteX1" fmla="*/ 781050 w 1728788"/>
                  <a:gd name="connsiteY1" fmla="*/ 19050 h 267495"/>
                  <a:gd name="connsiteX2" fmla="*/ 1009650 w 1728788"/>
                  <a:gd name="connsiteY2" fmla="*/ 247651 h 267495"/>
                  <a:gd name="connsiteX3" fmla="*/ 1042988 w 1728788"/>
                  <a:gd name="connsiteY3" fmla="*/ 61913 h 267495"/>
                  <a:gd name="connsiteX4" fmla="*/ 1728788 w 1728788"/>
                  <a:gd name="connsiteY4" fmla="*/ 266701 h 267495"/>
                  <a:gd name="connsiteX0" fmla="*/ 0 w 3105150"/>
                  <a:gd name="connsiteY0" fmla="*/ 133351 h 281782"/>
                  <a:gd name="connsiteX1" fmla="*/ 781050 w 3105150"/>
                  <a:gd name="connsiteY1" fmla="*/ 19050 h 281782"/>
                  <a:gd name="connsiteX2" fmla="*/ 1009650 w 3105150"/>
                  <a:gd name="connsiteY2" fmla="*/ 247651 h 281782"/>
                  <a:gd name="connsiteX3" fmla="*/ 1042988 w 3105150"/>
                  <a:gd name="connsiteY3" fmla="*/ 61913 h 281782"/>
                  <a:gd name="connsiteX4" fmla="*/ 2990850 w 3105150"/>
                  <a:gd name="connsiteY4" fmla="*/ 247651 h 281782"/>
                  <a:gd name="connsiteX5" fmla="*/ 1728788 w 3105150"/>
                  <a:gd name="connsiteY5" fmla="*/ 266701 h 281782"/>
                  <a:gd name="connsiteX0" fmla="*/ 0 w 3315493"/>
                  <a:gd name="connsiteY0" fmla="*/ 133351 h 552450"/>
                  <a:gd name="connsiteX1" fmla="*/ 781050 w 3315493"/>
                  <a:gd name="connsiteY1" fmla="*/ 19050 h 552450"/>
                  <a:gd name="connsiteX2" fmla="*/ 1009650 w 3315493"/>
                  <a:gd name="connsiteY2" fmla="*/ 247651 h 552450"/>
                  <a:gd name="connsiteX3" fmla="*/ 1042988 w 3315493"/>
                  <a:gd name="connsiteY3" fmla="*/ 61913 h 552450"/>
                  <a:gd name="connsiteX4" fmla="*/ 2990850 w 3315493"/>
                  <a:gd name="connsiteY4" fmla="*/ 247651 h 552450"/>
                  <a:gd name="connsiteX5" fmla="*/ 2990850 w 3315493"/>
                  <a:gd name="connsiteY5" fmla="*/ 552450 h 552450"/>
                  <a:gd name="connsiteX0" fmla="*/ 0 w 3130550"/>
                  <a:gd name="connsiteY0" fmla="*/ 133351 h 552450"/>
                  <a:gd name="connsiteX1" fmla="*/ 781050 w 3130550"/>
                  <a:gd name="connsiteY1" fmla="*/ 19050 h 552450"/>
                  <a:gd name="connsiteX2" fmla="*/ 1009650 w 3130550"/>
                  <a:gd name="connsiteY2" fmla="*/ 247651 h 552450"/>
                  <a:gd name="connsiteX3" fmla="*/ 2152650 w 3130550"/>
                  <a:gd name="connsiteY3" fmla="*/ 19050 h 552450"/>
                  <a:gd name="connsiteX4" fmla="*/ 2990850 w 3130550"/>
                  <a:gd name="connsiteY4" fmla="*/ 247651 h 552450"/>
                  <a:gd name="connsiteX5" fmla="*/ 2990850 w 3130550"/>
                  <a:gd name="connsiteY5" fmla="*/ 552450 h 552450"/>
                  <a:gd name="connsiteX0" fmla="*/ 0 w 3130550"/>
                  <a:gd name="connsiteY0" fmla="*/ 133351 h 552450"/>
                  <a:gd name="connsiteX1" fmla="*/ 781050 w 3130550"/>
                  <a:gd name="connsiteY1" fmla="*/ 19050 h 552450"/>
                  <a:gd name="connsiteX2" fmla="*/ 1771650 w 3130550"/>
                  <a:gd name="connsiteY2" fmla="*/ 247650 h 552450"/>
                  <a:gd name="connsiteX3" fmla="*/ 2152650 w 3130550"/>
                  <a:gd name="connsiteY3" fmla="*/ 19050 h 552450"/>
                  <a:gd name="connsiteX4" fmla="*/ 2990850 w 3130550"/>
                  <a:gd name="connsiteY4" fmla="*/ 247651 h 552450"/>
                  <a:gd name="connsiteX5" fmla="*/ 2990850 w 3130550"/>
                  <a:gd name="connsiteY5" fmla="*/ 552450 h 552450"/>
                  <a:gd name="connsiteX0" fmla="*/ 0 w 2990850"/>
                  <a:gd name="connsiteY0" fmla="*/ 133351 h 247651"/>
                  <a:gd name="connsiteX1" fmla="*/ 781050 w 2990850"/>
                  <a:gd name="connsiteY1" fmla="*/ 19050 h 247651"/>
                  <a:gd name="connsiteX2" fmla="*/ 1771650 w 2990850"/>
                  <a:gd name="connsiteY2" fmla="*/ 247650 h 247651"/>
                  <a:gd name="connsiteX3" fmla="*/ 2152650 w 2990850"/>
                  <a:gd name="connsiteY3" fmla="*/ 19050 h 247651"/>
                  <a:gd name="connsiteX4" fmla="*/ 2990850 w 2990850"/>
                  <a:gd name="connsiteY4" fmla="*/ 247651 h 247651"/>
                  <a:gd name="connsiteX0" fmla="*/ 0 w 2152650"/>
                  <a:gd name="connsiteY0" fmla="*/ 133351 h 247650"/>
                  <a:gd name="connsiteX1" fmla="*/ 781050 w 2152650"/>
                  <a:gd name="connsiteY1" fmla="*/ 19050 h 247650"/>
                  <a:gd name="connsiteX2" fmla="*/ 1771650 w 2152650"/>
                  <a:gd name="connsiteY2" fmla="*/ 247650 h 247650"/>
                  <a:gd name="connsiteX3" fmla="*/ 2152650 w 2152650"/>
                  <a:gd name="connsiteY3" fmla="*/ 19050 h 247650"/>
                  <a:gd name="connsiteX0" fmla="*/ 0 w 3219450"/>
                  <a:gd name="connsiteY0" fmla="*/ 133351 h 247650"/>
                  <a:gd name="connsiteX1" fmla="*/ 781050 w 3219450"/>
                  <a:gd name="connsiteY1" fmla="*/ 19050 h 247650"/>
                  <a:gd name="connsiteX2" fmla="*/ 1771650 w 3219450"/>
                  <a:gd name="connsiteY2" fmla="*/ 247650 h 247650"/>
                  <a:gd name="connsiteX3" fmla="*/ 3219450 w 3219450"/>
                  <a:gd name="connsiteY3" fmla="*/ 19051 h 247650"/>
                  <a:gd name="connsiteX0" fmla="*/ 0 w 3219450"/>
                  <a:gd name="connsiteY0" fmla="*/ 133351 h 247651"/>
                  <a:gd name="connsiteX1" fmla="*/ 781050 w 3219450"/>
                  <a:gd name="connsiteY1" fmla="*/ 19050 h 247651"/>
                  <a:gd name="connsiteX2" fmla="*/ 2000250 w 3219450"/>
                  <a:gd name="connsiteY2" fmla="*/ 247651 h 247651"/>
                  <a:gd name="connsiteX3" fmla="*/ 3219450 w 3219450"/>
                  <a:gd name="connsiteY3" fmla="*/ 19051 h 247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19450" h="247651">
                    <a:moveTo>
                      <a:pt x="0" y="133351"/>
                    </a:moveTo>
                    <a:cubicBezTo>
                      <a:pt x="82550" y="88504"/>
                      <a:pt x="447675" y="0"/>
                      <a:pt x="781050" y="19050"/>
                    </a:cubicBezTo>
                    <a:cubicBezTo>
                      <a:pt x="1114425" y="38100"/>
                      <a:pt x="1593850" y="247651"/>
                      <a:pt x="2000250" y="247651"/>
                    </a:cubicBezTo>
                    <a:cubicBezTo>
                      <a:pt x="2406650" y="247651"/>
                      <a:pt x="3016250" y="19051"/>
                      <a:pt x="3219450" y="19051"/>
                    </a:cubicBezTo>
                  </a:path>
                </a:pathLst>
              </a:custGeom>
              <a:ln w="22225">
                <a:solidFill>
                  <a:srgbClr val="FF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3" name="Freeform 12"/>
              <p:cNvSpPr/>
              <p:nvPr/>
            </p:nvSpPr>
            <p:spPr bwMode="auto">
              <a:xfrm rot="21195033">
                <a:off x="14124" y="3471739"/>
                <a:ext cx="3338482" cy="272061"/>
              </a:xfrm>
              <a:custGeom>
                <a:avLst/>
                <a:gdLst>
                  <a:gd name="connsiteX0" fmla="*/ 0 w 2500313"/>
                  <a:gd name="connsiteY0" fmla="*/ 116682 h 264319"/>
                  <a:gd name="connsiteX1" fmla="*/ 233363 w 2500313"/>
                  <a:gd name="connsiteY1" fmla="*/ 45244 h 264319"/>
                  <a:gd name="connsiteX2" fmla="*/ 409575 w 2500313"/>
                  <a:gd name="connsiteY2" fmla="*/ 226219 h 264319"/>
                  <a:gd name="connsiteX3" fmla="*/ 604838 w 2500313"/>
                  <a:gd name="connsiteY3" fmla="*/ 45244 h 264319"/>
                  <a:gd name="connsiteX4" fmla="*/ 852488 w 2500313"/>
                  <a:gd name="connsiteY4" fmla="*/ 226219 h 264319"/>
                  <a:gd name="connsiteX5" fmla="*/ 1042988 w 2500313"/>
                  <a:gd name="connsiteY5" fmla="*/ 45244 h 264319"/>
                  <a:gd name="connsiteX6" fmla="*/ 1243013 w 2500313"/>
                  <a:gd name="connsiteY6" fmla="*/ 235744 h 264319"/>
                  <a:gd name="connsiteX7" fmla="*/ 1485900 w 2500313"/>
                  <a:gd name="connsiteY7" fmla="*/ 35719 h 264319"/>
                  <a:gd name="connsiteX8" fmla="*/ 1733550 w 2500313"/>
                  <a:gd name="connsiteY8" fmla="*/ 259557 h 264319"/>
                  <a:gd name="connsiteX9" fmla="*/ 2000250 w 2500313"/>
                  <a:gd name="connsiteY9" fmla="*/ 7144 h 264319"/>
                  <a:gd name="connsiteX10" fmla="*/ 2200275 w 2500313"/>
                  <a:gd name="connsiteY10" fmla="*/ 216694 h 264319"/>
                  <a:gd name="connsiteX11" fmla="*/ 2414588 w 2500313"/>
                  <a:gd name="connsiteY11" fmla="*/ 40482 h 264319"/>
                  <a:gd name="connsiteX12" fmla="*/ 2500313 w 2500313"/>
                  <a:gd name="connsiteY12" fmla="*/ 16669 h 264319"/>
                  <a:gd name="connsiteX0" fmla="*/ 0 w 2500313"/>
                  <a:gd name="connsiteY0" fmla="*/ 116682 h 264319"/>
                  <a:gd name="connsiteX1" fmla="*/ 233363 w 2500313"/>
                  <a:gd name="connsiteY1" fmla="*/ 45244 h 264319"/>
                  <a:gd name="connsiteX2" fmla="*/ 409575 w 2500313"/>
                  <a:gd name="connsiteY2" fmla="*/ 226219 h 264319"/>
                  <a:gd name="connsiteX3" fmla="*/ 604838 w 2500313"/>
                  <a:gd name="connsiteY3" fmla="*/ 45244 h 264319"/>
                  <a:gd name="connsiteX4" fmla="*/ 842963 w 2500313"/>
                  <a:gd name="connsiteY4" fmla="*/ 245269 h 264319"/>
                  <a:gd name="connsiteX5" fmla="*/ 1042988 w 2500313"/>
                  <a:gd name="connsiteY5" fmla="*/ 45244 h 264319"/>
                  <a:gd name="connsiteX6" fmla="*/ 1243013 w 2500313"/>
                  <a:gd name="connsiteY6" fmla="*/ 235744 h 264319"/>
                  <a:gd name="connsiteX7" fmla="*/ 1485900 w 2500313"/>
                  <a:gd name="connsiteY7" fmla="*/ 35719 h 264319"/>
                  <a:gd name="connsiteX8" fmla="*/ 1733550 w 2500313"/>
                  <a:gd name="connsiteY8" fmla="*/ 259557 h 264319"/>
                  <a:gd name="connsiteX9" fmla="*/ 2000250 w 2500313"/>
                  <a:gd name="connsiteY9" fmla="*/ 7144 h 264319"/>
                  <a:gd name="connsiteX10" fmla="*/ 2200275 w 2500313"/>
                  <a:gd name="connsiteY10" fmla="*/ 216694 h 264319"/>
                  <a:gd name="connsiteX11" fmla="*/ 2414588 w 2500313"/>
                  <a:gd name="connsiteY11" fmla="*/ 40482 h 264319"/>
                  <a:gd name="connsiteX12" fmla="*/ 2500313 w 2500313"/>
                  <a:gd name="connsiteY12" fmla="*/ 16669 h 264319"/>
                  <a:gd name="connsiteX0" fmla="*/ 0 w 2500313"/>
                  <a:gd name="connsiteY0" fmla="*/ 116682 h 264319"/>
                  <a:gd name="connsiteX1" fmla="*/ 233363 w 2500313"/>
                  <a:gd name="connsiteY1" fmla="*/ 45244 h 264319"/>
                  <a:gd name="connsiteX2" fmla="*/ 409575 w 2500313"/>
                  <a:gd name="connsiteY2" fmla="*/ 226219 h 264319"/>
                  <a:gd name="connsiteX3" fmla="*/ 604838 w 2500313"/>
                  <a:gd name="connsiteY3" fmla="*/ 45244 h 264319"/>
                  <a:gd name="connsiteX4" fmla="*/ 842963 w 2500313"/>
                  <a:gd name="connsiteY4" fmla="*/ 245269 h 264319"/>
                  <a:gd name="connsiteX5" fmla="*/ 1042988 w 2500313"/>
                  <a:gd name="connsiteY5" fmla="*/ 45244 h 264319"/>
                  <a:gd name="connsiteX6" fmla="*/ 1262063 w 2500313"/>
                  <a:gd name="connsiteY6" fmla="*/ 230982 h 264319"/>
                  <a:gd name="connsiteX7" fmla="*/ 1485900 w 2500313"/>
                  <a:gd name="connsiteY7" fmla="*/ 35719 h 264319"/>
                  <a:gd name="connsiteX8" fmla="*/ 1733550 w 2500313"/>
                  <a:gd name="connsiteY8" fmla="*/ 259557 h 264319"/>
                  <a:gd name="connsiteX9" fmla="*/ 2000250 w 2500313"/>
                  <a:gd name="connsiteY9" fmla="*/ 7144 h 264319"/>
                  <a:gd name="connsiteX10" fmla="*/ 2200275 w 2500313"/>
                  <a:gd name="connsiteY10" fmla="*/ 216694 h 264319"/>
                  <a:gd name="connsiteX11" fmla="*/ 2414588 w 2500313"/>
                  <a:gd name="connsiteY11" fmla="*/ 40482 h 264319"/>
                  <a:gd name="connsiteX12" fmla="*/ 2500313 w 2500313"/>
                  <a:gd name="connsiteY12" fmla="*/ 16669 h 264319"/>
                  <a:gd name="connsiteX0" fmla="*/ 0 w 2500313"/>
                  <a:gd name="connsiteY0" fmla="*/ 116682 h 264319"/>
                  <a:gd name="connsiteX1" fmla="*/ 233363 w 2500313"/>
                  <a:gd name="connsiteY1" fmla="*/ 45244 h 264319"/>
                  <a:gd name="connsiteX2" fmla="*/ 409575 w 2500313"/>
                  <a:gd name="connsiteY2" fmla="*/ 226219 h 264319"/>
                  <a:gd name="connsiteX3" fmla="*/ 604838 w 2500313"/>
                  <a:gd name="connsiteY3" fmla="*/ 45244 h 264319"/>
                  <a:gd name="connsiteX4" fmla="*/ 842963 w 2500313"/>
                  <a:gd name="connsiteY4" fmla="*/ 245269 h 264319"/>
                  <a:gd name="connsiteX5" fmla="*/ 1042988 w 2500313"/>
                  <a:gd name="connsiteY5" fmla="*/ 45244 h 264319"/>
                  <a:gd name="connsiteX6" fmla="*/ 1276351 w 2500313"/>
                  <a:gd name="connsiteY6" fmla="*/ 230982 h 264319"/>
                  <a:gd name="connsiteX7" fmla="*/ 1485900 w 2500313"/>
                  <a:gd name="connsiteY7" fmla="*/ 35719 h 264319"/>
                  <a:gd name="connsiteX8" fmla="*/ 1733550 w 2500313"/>
                  <a:gd name="connsiteY8" fmla="*/ 259557 h 264319"/>
                  <a:gd name="connsiteX9" fmla="*/ 2000250 w 2500313"/>
                  <a:gd name="connsiteY9" fmla="*/ 7144 h 264319"/>
                  <a:gd name="connsiteX10" fmla="*/ 2200275 w 2500313"/>
                  <a:gd name="connsiteY10" fmla="*/ 216694 h 264319"/>
                  <a:gd name="connsiteX11" fmla="*/ 2414588 w 2500313"/>
                  <a:gd name="connsiteY11" fmla="*/ 40482 h 264319"/>
                  <a:gd name="connsiteX12" fmla="*/ 2500313 w 2500313"/>
                  <a:gd name="connsiteY12" fmla="*/ 16669 h 264319"/>
                  <a:gd name="connsiteX0" fmla="*/ 0 w 2500313"/>
                  <a:gd name="connsiteY0" fmla="*/ 115094 h 253206"/>
                  <a:gd name="connsiteX1" fmla="*/ 233363 w 2500313"/>
                  <a:gd name="connsiteY1" fmla="*/ 43656 h 253206"/>
                  <a:gd name="connsiteX2" fmla="*/ 409575 w 2500313"/>
                  <a:gd name="connsiteY2" fmla="*/ 224631 h 253206"/>
                  <a:gd name="connsiteX3" fmla="*/ 604838 w 2500313"/>
                  <a:gd name="connsiteY3" fmla="*/ 43656 h 253206"/>
                  <a:gd name="connsiteX4" fmla="*/ 842963 w 2500313"/>
                  <a:gd name="connsiteY4" fmla="*/ 243681 h 253206"/>
                  <a:gd name="connsiteX5" fmla="*/ 1042988 w 2500313"/>
                  <a:gd name="connsiteY5" fmla="*/ 43656 h 253206"/>
                  <a:gd name="connsiteX6" fmla="*/ 1276351 w 2500313"/>
                  <a:gd name="connsiteY6" fmla="*/ 229394 h 253206"/>
                  <a:gd name="connsiteX7" fmla="*/ 1485900 w 2500313"/>
                  <a:gd name="connsiteY7" fmla="*/ 34131 h 253206"/>
                  <a:gd name="connsiteX8" fmla="*/ 1728788 w 2500313"/>
                  <a:gd name="connsiteY8" fmla="*/ 248444 h 253206"/>
                  <a:gd name="connsiteX9" fmla="*/ 2000250 w 2500313"/>
                  <a:gd name="connsiteY9" fmla="*/ 5556 h 253206"/>
                  <a:gd name="connsiteX10" fmla="*/ 2200275 w 2500313"/>
                  <a:gd name="connsiteY10" fmla="*/ 215106 h 253206"/>
                  <a:gd name="connsiteX11" fmla="*/ 2414588 w 2500313"/>
                  <a:gd name="connsiteY11" fmla="*/ 38894 h 253206"/>
                  <a:gd name="connsiteX12" fmla="*/ 2500313 w 2500313"/>
                  <a:gd name="connsiteY12" fmla="*/ 15081 h 253206"/>
                  <a:gd name="connsiteX0" fmla="*/ 0 w 2500313"/>
                  <a:gd name="connsiteY0" fmla="*/ 109537 h 244475"/>
                  <a:gd name="connsiteX1" fmla="*/ 233363 w 2500313"/>
                  <a:gd name="connsiteY1" fmla="*/ 38099 h 244475"/>
                  <a:gd name="connsiteX2" fmla="*/ 409575 w 2500313"/>
                  <a:gd name="connsiteY2" fmla="*/ 219074 h 244475"/>
                  <a:gd name="connsiteX3" fmla="*/ 604838 w 2500313"/>
                  <a:gd name="connsiteY3" fmla="*/ 38099 h 244475"/>
                  <a:gd name="connsiteX4" fmla="*/ 842963 w 2500313"/>
                  <a:gd name="connsiteY4" fmla="*/ 238124 h 244475"/>
                  <a:gd name="connsiteX5" fmla="*/ 1042988 w 2500313"/>
                  <a:gd name="connsiteY5" fmla="*/ 38099 h 244475"/>
                  <a:gd name="connsiteX6" fmla="*/ 1276351 w 2500313"/>
                  <a:gd name="connsiteY6" fmla="*/ 223837 h 244475"/>
                  <a:gd name="connsiteX7" fmla="*/ 1485900 w 2500313"/>
                  <a:gd name="connsiteY7" fmla="*/ 28574 h 244475"/>
                  <a:gd name="connsiteX8" fmla="*/ 1728788 w 2500313"/>
                  <a:gd name="connsiteY8" fmla="*/ 242887 h 244475"/>
                  <a:gd name="connsiteX9" fmla="*/ 1976438 w 2500313"/>
                  <a:gd name="connsiteY9" fmla="*/ 19049 h 244475"/>
                  <a:gd name="connsiteX10" fmla="*/ 2200275 w 2500313"/>
                  <a:gd name="connsiteY10" fmla="*/ 209549 h 244475"/>
                  <a:gd name="connsiteX11" fmla="*/ 2414588 w 2500313"/>
                  <a:gd name="connsiteY11" fmla="*/ 33337 h 244475"/>
                  <a:gd name="connsiteX12" fmla="*/ 2500313 w 2500313"/>
                  <a:gd name="connsiteY12" fmla="*/ 9524 h 244475"/>
                  <a:gd name="connsiteX0" fmla="*/ 0 w 2500313"/>
                  <a:gd name="connsiteY0" fmla="*/ 113506 h 248444"/>
                  <a:gd name="connsiteX1" fmla="*/ 233363 w 2500313"/>
                  <a:gd name="connsiteY1" fmla="*/ 42068 h 248444"/>
                  <a:gd name="connsiteX2" fmla="*/ 409575 w 2500313"/>
                  <a:gd name="connsiteY2" fmla="*/ 223043 h 248444"/>
                  <a:gd name="connsiteX3" fmla="*/ 604838 w 2500313"/>
                  <a:gd name="connsiteY3" fmla="*/ 42068 h 248444"/>
                  <a:gd name="connsiteX4" fmla="*/ 842963 w 2500313"/>
                  <a:gd name="connsiteY4" fmla="*/ 242093 h 248444"/>
                  <a:gd name="connsiteX5" fmla="*/ 1042988 w 2500313"/>
                  <a:gd name="connsiteY5" fmla="*/ 42068 h 248444"/>
                  <a:gd name="connsiteX6" fmla="*/ 1276351 w 2500313"/>
                  <a:gd name="connsiteY6" fmla="*/ 227806 h 248444"/>
                  <a:gd name="connsiteX7" fmla="*/ 1485900 w 2500313"/>
                  <a:gd name="connsiteY7" fmla="*/ 32543 h 248444"/>
                  <a:gd name="connsiteX8" fmla="*/ 1728788 w 2500313"/>
                  <a:gd name="connsiteY8" fmla="*/ 246856 h 248444"/>
                  <a:gd name="connsiteX9" fmla="*/ 1976438 w 2500313"/>
                  <a:gd name="connsiteY9" fmla="*/ 23018 h 248444"/>
                  <a:gd name="connsiteX10" fmla="*/ 2176463 w 2500313"/>
                  <a:gd name="connsiteY10" fmla="*/ 237331 h 248444"/>
                  <a:gd name="connsiteX11" fmla="*/ 2414588 w 2500313"/>
                  <a:gd name="connsiteY11" fmla="*/ 37306 h 248444"/>
                  <a:gd name="connsiteX12" fmla="*/ 2500313 w 2500313"/>
                  <a:gd name="connsiteY12" fmla="*/ 13493 h 248444"/>
                  <a:gd name="connsiteX0" fmla="*/ 0 w 2500313"/>
                  <a:gd name="connsiteY0" fmla="*/ 125413 h 260351"/>
                  <a:gd name="connsiteX1" fmla="*/ 233363 w 2500313"/>
                  <a:gd name="connsiteY1" fmla="*/ 53975 h 260351"/>
                  <a:gd name="connsiteX2" fmla="*/ 409575 w 2500313"/>
                  <a:gd name="connsiteY2" fmla="*/ 234950 h 260351"/>
                  <a:gd name="connsiteX3" fmla="*/ 604838 w 2500313"/>
                  <a:gd name="connsiteY3" fmla="*/ 53975 h 260351"/>
                  <a:gd name="connsiteX4" fmla="*/ 842963 w 2500313"/>
                  <a:gd name="connsiteY4" fmla="*/ 254000 h 260351"/>
                  <a:gd name="connsiteX5" fmla="*/ 1042988 w 2500313"/>
                  <a:gd name="connsiteY5" fmla="*/ 53975 h 260351"/>
                  <a:gd name="connsiteX6" fmla="*/ 1276351 w 2500313"/>
                  <a:gd name="connsiteY6" fmla="*/ 239713 h 260351"/>
                  <a:gd name="connsiteX7" fmla="*/ 1485900 w 2500313"/>
                  <a:gd name="connsiteY7" fmla="*/ 44450 h 260351"/>
                  <a:gd name="connsiteX8" fmla="*/ 1728788 w 2500313"/>
                  <a:gd name="connsiteY8" fmla="*/ 258763 h 260351"/>
                  <a:gd name="connsiteX9" fmla="*/ 1976438 w 2500313"/>
                  <a:gd name="connsiteY9" fmla="*/ 34925 h 260351"/>
                  <a:gd name="connsiteX10" fmla="*/ 2414588 w 2500313"/>
                  <a:gd name="connsiteY10" fmla="*/ 49213 h 260351"/>
                  <a:gd name="connsiteX11" fmla="*/ 2500313 w 2500313"/>
                  <a:gd name="connsiteY11" fmla="*/ 25400 h 260351"/>
                  <a:gd name="connsiteX0" fmla="*/ 0 w 2500313"/>
                  <a:gd name="connsiteY0" fmla="*/ 125413 h 292894"/>
                  <a:gd name="connsiteX1" fmla="*/ 233363 w 2500313"/>
                  <a:gd name="connsiteY1" fmla="*/ 53975 h 292894"/>
                  <a:gd name="connsiteX2" fmla="*/ 409575 w 2500313"/>
                  <a:gd name="connsiteY2" fmla="*/ 234950 h 292894"/>
                  <a:gd name="connsiteX3" fmla="*/ 604838 w 2500313"/>
                  <a:gd name="connsiteY3" fmla="*/ 53975 h 292894"/>
                  <a:gd name="connsiteX4" fmla="*/ 842963 w 2500313"/>
                  <a:gd name="connsiteY4" fmla="*/ 254000 h 292894"/>
                  <a:gd name="connsiteX5" fmla="*/ 1042988 w 2500313"/>
                  <a:gd name="connsiteY5" fmla="*/ 53975 h 292894"/>
                  <a:gd name="connsiteX6" fmla="*/ 1276351 w 2500313"/>
                  <a:gd name="connsiteY6" fmla="*/ 239713 h 292894"/>
                  <a:gd name="connsiteX7" fmla="*/ 1728788 w 2500313"/>
                  <a:gd name="connsiteY7" fmla="*/ 258763 h 292894"/>
                  <a:gd name="connsiteX8" fmla="*/ 1976438 w 2500313"/>
                  <a:gd name="connsiteY8" fmla="*/ 34925 h 292894"/>
                  <a:gd name="connsiteX9" fmla="*/ 2414588 w 2500313"/>
                  <a:gd name="connsiteY9" fmla="*/ 49213 h 292894"/>
                  <a:gd name="connsiteX10" fmla="*/ 2500313 w 2500313"/>
                  <a:gd name="connsiteY10" fmla="*/ 25400 h 292894"/>
                  <a:gd name="connsiteX0" fmla="*/ 0 w 2414588"/>
                  <a:gd name="connsiteY0" fmla="*/ 125413 h 292894"/>
                  <a:gd name="connsiteX1" fmla="*/ 233363 w 2414588"/>
                  <a:gd name="connsiteY1" fmla="*/ 53975 h 292894"/>
                  <a:gd name="connsiteX2" fmla="*/ 409575 w 2414588"/>
                  <a:gd name="connsiteY2" fmla="*/ 234950 h 292894"/>
                  <a:gd name="connsiteX3" fmla="*/ 604838 w 2414588"/>
                  <a:gd name="connsiteY3" fmla="*/ 53975 h 292894"/>
                  <a:gd name="connsiteX4" fmla="*/ 842963 w 2414588"/>
                  <a:gd name="connsiteY4" fmla="*/ 254000 h 292894"/>
                  <a:gd name="connsiteX5" fmla="*/ 1042988 w 2414588"/>
                  <a:gd name="connsiteY5" fmla="*/ 53975 h 292894"/>
                  <a:gd name="connsiteX6" fmla="*/ 1276351 w 2414588"/>
                  <a:gd name="connsiteY6" fmla="*/ 239713 h 292894"/>
                  <a:gd name="connsiteX7" fmla="*/ 1728788 w 2414588"/>
                  <a:gd name="connsiteY7" fmla="*/ 258763 h 292894"/>
                  <a:gd name="connsiteX8" fmla="*/ 1976438 w 2414588"/>
                  <a:gd name="connsiteY8" fmla="*/ 34925 h 292894"/>
                  <a:gd name="connsiteX9" fmla="*/ 2414588 w 2414588"/>
                  <a:gd name="connsiteY9" fmla="*/ 49213 h 292894"/>
                  <a:gd name="connsiteX0" fmla="*/ 0 w 2414588"/>
                  <a:gd name="connsiteY0" fmla="*/ 89694 h 254794"/>
                  <a:gd name="connsiteX1" fmla="*/ 233363 w 2414588"/>
                  <a:gd name="connsiteY1" fmla="*/ 18256 h 254794"/>
                  <a:gd name="connsiteX2" fmla="*/ 409575 w 2414588"/>
                  <a:gd name="connsiteY2" fmla="*/ 199231 h 254794"/>
                  <a:gd name="connsiteX3" fmla="*/ 604838 w 2414588"/>
                  <a:gd name="connsiteY3" fmla="*/ 18256 h 254794"/>
                  <a:gd name="connsiteX4" fmla="*/ 842963 w 2414588"/>
                  <a:gd name="connsiteY4" fmla="*/ 218281 h 254794"/>
                  <a:gd name="connsiteX5" fmla="*/ 1042988 w 2414588"/>
                  <a:gd name="connsiteY5" fmla="*/ 18256 h 254794"/>
                  <a:gd name="connsiteX6" fmla="*/ 1276351 w 2414588"/>
                  <a:gd name="connsiteY6" fmla="*/ 203994 h 254794"/>
                  <a:gd name="connsiteX7" fmla="*/ 1728788 w 2414588"/>
                  <a:gd name="connsiteY7" fmla="*/ 223044 h 254794"/>
                  <a:gd name="connsiteX8" fmla="*/ 2414588 w 2414588"/>
                  <a:gd name="connsiteY8" fmla="*/ 13494 h 254794"/>
                  <a:gd name="connsiteX0" fmla="*/ 0 w 2414588"/>
                  <a:gd name="connsiteY0" fmla="*/ 102394 h 267494"/>
                  <a:gd name="connsiteX1" fmla="*/ 233363 w 2414588"/>
                  <a:gd name="connsiteY1" fmla="*/ 30956 h 267494"/>
                  <a:gd name="connsiteX2" fmla="*/ 409575 w 2414588"/>
                  <a:gd name="connsiteY2" fmla="*/ 211931 h 267494"/>
                  <a:gd name="connsiteX3" fmla="*/ 604838 w 2414588"/>
                  <a:gd name="connsiteY3" fmla="*/ 30956 h 267494"/>
                  <a:gd name="connsiteX4" fmla="*/ 1042988 w 2414588"/>
                  <a:gd name="connsiteY4" fmla="*/ 30956 h 267494"/>
                  <a:gd name="connsiteX5" fmla="*/ 1276351 w 2414588"/>
                  <a:gd name="connsiteY5" fmla="*/ 216694 h 267494"/>
                  <a:gd name="connsiteX6" fmla="*/ 1728788 w 2414588"/>
                  <a:gd name="connsiteY6" fmla="*/ 235744 h 267494"/>
                  <a:gd name="connsiteX7" fmla="*/ 2414588 w 2414588"/>
                  <a:gd name="connsiteY7" fmla="*/ 26194 h 267494"/>
                  <a:gd name="connsiteX0" fmla="*/ 0 w 2414588"/>
                  <a:gd name="connsiteY0" fmla="*/ 102394 h 267494"/>
                  <a:gd name="connsiteX1" fmla="*/ 233363 w 2414588"/>
                  <a:gd name="connsiteY1" fmla="*/ 30956 h 267494"/>
                  <a:gd name="connsiteX2" fmla="*/ 604838 w 2414588"/>
                  <a:gd name="connsiteY2" fmla="*/ 30956 h 267494"/>
                  <a:gd name="connsiteX3" fmla="*/ 1042988 w 2414588"/>
                  <a:gd name="connsiteY3" fmla="*/ 30956 h 267494"/>
                  <a:gd name="connsiteX4" fmla="*/ 1276351 w 2414588"/>
                  <a:gd name="connsiteY4" fmla="*/ 216694 h 267494"/>
                  <a:gd name="connsiteX5" fmla="*/ 1728788 w 2414588"/>
                  <a:gd name="connsiteY5" fmla="*/ 235744 h 267494"/>
                  <a:gd name="connsiteX6" fmla="*/ 2414588 w 2414588"/>
                  <a:gd name="connsiteY6" fmla="*/ 26194 h 267494"/>
                  <a:gd name="connsiteX0" fmla="*/ 0 w 2414588"/>
                  <a:gd name="connsiteY0" fmla="*/ 105569 h 239713"/>
                  <a:gd name="connsiteX1" fmla="*/ 233363 w 2414588"/>
                  <a:gd name="connsiteY1" fmla="*/ 34131 h 239713"/>
                  <a:gd name="connsiteX2" fmla="*/ 604838 w 2414588"/>
                  <a:gd name="connsiteY2" fmla="*/ 34131 h 239713"/>
                  <a:gd name="connsiteX3" fmla="*/ 1042988 w 2414588"/>
                  <a:gd name="connsiteY3" fmla="*/ 34131 h 239713"/>
                  <a:gd name="connsiteX4" fmla="*/ 1728788 w 2414588"/>
                  <a:gd name="connsiteY4" fmla="*/ 238919 h 239713"/>
                  <a:gd name="connsiteX5" fmla="*/ 2414588 w 2414588"/>
                  <a:gd name="connsiteY5" fmla="*/ 29369 h 239713"/>
                  <a:gd name="connsiteX0" fmla="*/ 0 w 2414588"/>
                  <a:gd name="connsiteY0" fmla="*/ 90488 h 224632"/>
                  <a:gd name="connsiteX1" fmla="*/ 233363 w 2414588"/>
                  <a:gd name="connsiteY1" fmla="*/ 19050 h 224632"/>
                  <a:gd name="connsiteX2" fmla="*/ 1009650 w 2414588"/>
                  <a:gd name="connsiteY2" fmla="*/ 204788 h 224632"/>
                  <a:gd name="connsiteX3" fmla="*/ 1042988 w 2414588"/>
                  <a:gd name="connsiteY3" fmla="*/ 19050 h 224632"/>
                  <a:gd name="connsiteX4" fmla="*/ 1728788 w 2414588"/>
                  <a:gd name="connsiteY4" fmla="*/ 223838 h 224632"/>
                  <a:gd name="connsiteX5" fmla="*/ 2414588 w 2414588"/>
                  <a:gd name="connsiteY5" fmla="*/ 14288 h 224632"/>
                  <a:gd name="connsiteX0" fmla="*/ 0 w 2414588"/>
                  <a:gd name="connsiteY0" fmla="*/ 133351 h 267495"/>
                  <a:gd name="connsiteX1" fmla="*/ 781050 w 2414588"/>
                  <a:gd name="connsiteY1" fmla="*/ 19050 h 267495"/>
                  <a:gd name="connsiteX2" fmla="*/ 1009650 w 2414588"/>
                  <a:gd name="connsiteY2" fmla="*/ 247651 h 267495"/>
                  <a:gd name="connsiteX3" fmla="*/ 1042988 w 2414588"/>
                  <a:gd name="connsiteY3" fmla="*/ 61913 h 267495"/>
                  <a:gd name="connsiteX4" fmla="*/ 1728788 w 2414588"/>
                  <a:gd name="connsiteY4" fmla="*/ 266701 h 267495"/>
                  <a:gd name="connsiteX5" fmla="*/ 2414588 w 2414588"/>
                  <a:gd name="connsiteY5" fmla="*/ 57151 h 267495"/>
                  <a:gd name="connsiteX0" fmla="*/ 0 w 1728788"/>
                  <a:gd name="connsiteY0" fmla="*/ 133351 h 267495"/>
                  <a:gd name="connsiteX1" fmla="*/ 781050 w 1728788"/>
                  <a:gd name="connsiteY1" fmla="*/ 19050 h 267495"/>
                  <a:gd name="connsiteX2" fmla="*/ 1009650 w 1728788"/>
                  <a:gd name="connsiteY2" fmla="*/ 247651 h 267495"/>
                  <a:gd name="connsiteX3" fmla="*/ 1042988 w 1728788"/>
                  <a:gd name="connsiteY3" fmla="*/ 61913 h 267495"/>
                  <a:gd name="connsiteX4" fmla="*/ 1728788 w 1728788"/>
                  <a:gd name="connsiteY4" fmla="*/ 266701 h 267495"/>
                  <a:gd name="connsiteX0" fmla="*/ 0 w 3105150"/>
                  <a:gd name="connsiteY0" fmla="*/ 133351 h 281782"/>
                  <a:gd name="connsiteX1" fmla="*/ 781050 w 3105150"/>
                  <a:gd name="connsiteY1" fmla="*/ 19050 h 281782"/>
                  <a:gd name="connsiteX2" fmla="*/ 1009650 w 3105150"/>
                  <a:gd name="connsiteY2" fmla="*/ 247651 h 281782"/>
                  <a:gd name="connsiteX3" fmla="*/ 1042988 w 3105150"/>
                  <a:gd name="connsiteY3" fmla="*/ 61913 h 281782"/>
                  <a:gd name="connsiteX4" fmla="*/ 2990850 w 3105150"/>
                  <a:gd name="connsiteY4" fmla="*/ 247651 h 281782"/>
                  <a:gd name="connsiteX5" fmla="*/ 1728788 w 3105150"/>
                  <a:gd name="connsiteY5" fmla="*/ 266701 h 281782"/>
                  <a:gd name="connsiteX0" fmla="*/ 0 w 3315493"/>
                  <a:gd name="connsiteY0" fmla="*/ 133351 h 552450"/>
                  <a:gd name="connsiteX1" fmla="*/ 781050 w 3315493"/>
                  <a:gd name="connsiteY1" fmla="*/ 19050 h 552450"/>
                  <a:gd name="connsiteX2" fmla="*/ 1009650 w 3315493"/>
                  <a:gd name="connsiteY2" fmla="*/ 247651 h 552450"/>
                  <a:gd name="connsiteX3" fmla="*/ 1042988 w 3315493"/>
                  <a:gd name="connsiteY3" fmla="*/ 61913 h 552450"/>
                  <a:gd name="connsiteX4" fmla="*/ 2990850 w 3315493"/>
                  <a:gd name="connsiteY4" fmla="*/ 247651 h 552450"/>
                  <a:gd name="connsiteX5" fmla="*/ 2990850 w 3315493"/>
                  <a:gd name="connsiteY5" fmla="*/ 552450 h 552450"/>
                  <a:gd name="connsiteX0" fmla="*/ 0 w 3130550"/>
                  <a:gd name="connsiteY0" fmla="*/ 133351 h 552450"/>
                  <a:gd name="connsiteX1" fmla="*/ 781050 w 3130550"/>
                  <a:gd name="connsiteY1" fmla="*/ 19050 h 552450"/>
                  <a:gd name="connsiteX2" fmla="*/ 1009650 w 3130550"/>
                  <a:gd name="connsiteY2" fmla="*/ 247651 h 552450"/>
                  <a:gd name="connsiteX3" fmla="*/ 2152650 w 3130550"/>
                  <a:gd name="connsiteY3" fmla="*/ 19050 h 552450"/>
                  <a:gd name="connsiteX4" fmla="*/ 2990850 w 3130550"/>
                  <a:gd name="connsiteY4" fmla="*/ 247651 h 552450"/>
                  <a:gd name="connsiteX5" fmla="*/ 2990850 w 3130550"/>
                  <a:gd name="connsiteY5" fmla="*/ 552450 h 552450"/>
                  <a:gd name="connsiteX0" fmla="*/ 0 w 3130550"/>
                  <a:gd name="connsiteY0" fmla="*/ 133351 h 552450"/>
                  <a:gd name="connsiteX1" fmla="*/ 781050 w 3130550"/>
                  <a:gd name="connsiteY1" fmla="*/ 19050 h 552450"/>
                  <a:gd name="connsiteX2" fmla="*/ 1771650 w 3130550"/>
                  <a:gd name="connsiteY2" fmla="*/ 247650 h 552450"/>
                  <a:gd name="connsiteX3" fmla="*/ 2152650 w 3130550"/>
                  <a:gd name="connsiteY3" fmla="*/ 19050 h 552450"/>
                  <a:gd name="connsiteX4" fmla="*/ 2990850 w 3130550"/>
                  <a:gd name="connsiteY4" fmla="*/ 247651 h 552450"/>
                  <a:gd name="connsiteX5" fmla="*/ 2990850 w 3130550"/>
                  <a:gd name="connsiteY5" fmla="*/ 552450 h 552450"/>
                  <a:gd name="connsiteX0" fmla="*/ 0 w 2990850"/>
                  <a:gd name="connsiteY0" fmla="*/ 133351 h 247651"/>
                  <a:gd name="connsiteX1" fmla="*/ 781050 w 2990850"/>
                  <a:gd name="connsiteY1" fmla="*/ 19050 h 247651"/>
                  <a:gd name="connsiteX2" fmla="*/ 1771650 w 2990850"/>
                  <a:gd name="connsiteY2" fmla="*/ 247650 h 247651"/>
                  <a:gd name="connsiteX3" fmla="*/ 2152650 w 2990850"/>
                  <a:gd name="connsiteY3" fmla="*/ 19050 h 247651"/>
                  <a:gd name="connsiteX4" fmla="*/ 2990850 w 2990850"/>
                  <a:gd name="connsiteY4" fmla="*/ 247651 h 247651"/>
                  <a:gd name="connsiteX0" fmla="*/ 0 w 2152650"/>
                  <a:gd name="connsiteY0" fmla="*/ 133351 h 247650"/>
                  <a:gd name="connsiteX1" fmla="*/ 781050 w 2152650"/>
                  <a:gd name="connsiteY1" fmla="*/ 19050 h 247650"/>
                  <a:gd name="connsiteX2" fmla="*/ 1771650 w 2152650"/>
                  <a:gd name="connsiteY2" fmla="*/ 247650 h 247650"/>
                  <a:gd name="connsiteX3" fmla="*/ 2152650 w 2152650"/>
                  <a:gd name="connsiteY3" fmla="*/ 19050 h 247650"/>
                  <a:gd name="connsiteX0" fmla="*/ 0 w 3219450"/>
                  <a:gd name="connsiteY0" fmla="*/ 133351 h 247650"/>
                  <a:gd name="connsiteX1" fmla="*/ 781050 w 3219450"/>
                  <a:gd name="connsiteY1" fmla="*/ 19050 h 247650"/>
                  <a:gd name="connsiteX2" fmla="*/ 1771650 w 3219450"/>
                  <a:gd name="connsiteY2" fmla="*/ 247650 h 247650"/>
                  <a:gd name="connsiteX3" fmla="*/ 3219450 w 3219450"/>
                  <a:gd name="connsiteY3" fmla="*/ 19051 h 247650"/>
                  <a:gd name="connsiteX0" fmla="*/ 0 w 2438400"/>
                  <a:gd name="connsiteY0" fmla="*/ 0 h 228600"/>
                  <a:gd name="connsiteX1" fmla="*/ 990600 w 2438400"/>
                  <a:gd name="connsiteY1" fmla="*/ 228600 h 228600"/>
                  <a:gd name="connsiteX2" fmla="*/ 2438400 w 2438400"/>
                  <a:gd name="connsiteY2" fmla="*/ 1 h 228600"/>
                  <a:gd name="connsiteX0" fmla="*/ 0 w 2438400"/>
                  <a:gd name="connsiteY0" fmla="*/ 0 h 209550"/>
                  <a:gd name="connsiteX1" fmla="*/ 1733550 w 2438400"/>
                  <a:gd name="connsiteY1" fmla="*/ 209550 h 209550"/>
                  <a:gd name="connsiteX2" fmla="*/ 2438400 w 2438400"/>
                  <a:gd name="connsiteY2" fmla="*/ 1 h 209550"/>
                  <a:gd name="connsiteX0" fmla="*/ 0 w 3070225"/>
                  <a:gd name="connsiteY0" fmla="*/ 53975 h 265113"/>
                  <a:gd name="connsiteX1" fmla="*/ 1733550 w 3070225"/>
                  <a:gd name="connsiteY1" fmla="*/ 263525 h 265113"/>
                  <a:gd name="connsiteX2" fmla="*/ 2952750 w 3070225"/>
                  <a:gd name="connsiteY2" fmla="*/ 34925 h 265113"/>
                  <a:gd name="connsiteX3" fmla="*/ 2438400 w 3070225"/>
                  <a:gd name="connsiteY3" fmla="*/ 53976 h 265113"/>
                  <a:gd name="connsiteX0" fmla="*/ 0 w 2952750"/>
                  <a:gd name="connsiteY0" fmla="*/ 19050 h 230188"/>
                  <a:gd name="connsiteX1" fmla="*/ 1733550 w 2952750"/>
                  <a:gd name="connsiteY1" fmla="*/ 228600 h 230188"/>
                  <a:gd name="connsiteX2" fmla="*/ 2952750 w 2952750"/>
                  <a:gd name="connsiteY2" fmla="*/ 0 h 230188"/>
                  <a:gd name="connsiteX0" fmla="*/ 0 w 3151981"/>
                  <a:gd name="connsiteY0" fmla="*/ 55563 h 266701"/>
                  <a:gd name="connsiteX1" fmla="*/ 1733550 w 3151981"/>
                  <a:gd name="connsiteY1" fmla="*/ 265113 h 266701"/>
                  <a:gd name="connsiteX2" fmla="*/ 2952750 w 3151981"/>
                  <a:gd name="connsiteY2" fmla="*/ 36513 h 266701"/>
                  <a:gd name="connsiteX3" fmla="*/ 2928938 w 3151981"/>
                  <a:gd name="connsiteY3" fmla="*/ 46038 h 266701"/>
                  <a:gd name="connsiteX0" fmla="*/ 0 w 3337719"/>
                  <a:gd name="connsiteY0" fmla="*/ 60325 h 271463"/>
                  <a:gd name="connsiteX1" fmla="*/ 1733550 w 3337719"/>
                  <a:gd name="connsiteY1" fmla="*/ 269875 h 271463"/>
                  <a:gd name="connsiteX2" fmla="*/ 2952750 w 3337719"/>
                  <a:gd name="connsiteY2" fmla="*/ 41275 h 271463"/>
                  <a:gd name="connsiteX3" fmla="*/ 3333750 w 3337719"/>
                  <a:gd name="connsiteY3" fmla="*/ 117476 h 271463"/>
                  <a:gd name="connsiteX4" fmla="*/ 2928938 w 3337719"/>
                  <a:gd name="connsiteY4" fmla="*/ 50800 h 271463"/>
                  <a:gd name="connsiteX0" fmla="*/ 0 w 3337719"/>
                  <a:gd name="connsiteY0" fmla="*/ 60325 h 271463"/>
                  <a:gd name="connsiteX1" fmla="*/ 1733550 w 3337719"/>
                  <a:gd name="connsiteY1" fmla="*/ 269875 h 271463"/>
                  <a:gd name="connsiteX2" fmla="*/ 2952750 w 3337719"/>
                  <a:gd name="connsiteY2" fmla="*/ 41275 h 271463"/>
                  <a:gd name="connsiteX3" fmla="*/ 3333750 w 3337719"/>
                  <a:gd name="connsiteY3" fmla="*/ 117476 h 271463"/>
                  <a:gd name="connsiteX0" fmla="*/ 0 w 3337719"/>
                  <a:gd name="connsiteY0" fmla="*/ 60324 h 271462"/>
                  <a:gd name="connsiteX1" fmla="*/ 1733550 w 3337719"/>
                  <a:gd name="connsiteY1" fmla="*/ 269874 h 271462"/>
                  <a:gd name="connsiteX2" fmla="*/ 2724150 w 3337719"/>
                  <a:gd name="connsiteY2" fmla="*/ 41275 h 271462"/>
                  <a:gd name="connsiteX3" fmla="*/ 3333750 w 3337719"/>
                  <a:gd name="connsiteY3" fmla="*/ 117475 h 271462"/>
                  <a:gd name="connsiteX0" fmla="*/ 0 w 3337719"/>
                  <a:gd name="connsiteY0" fmla="*/ 60324 h 271462"/>
                  <a:gd name="connsiteX1" fmla="*/ 1504950 w 3337719"/>
                  <a:gd name="connsiteY1" fmla="*/ 269874 h 271462"/>
                  <a:gd name="connsiteX2" fmla="*/ 2724150 w 3337719"/>
                  <a:gd name="connsiteY2" fmla="*/ 41275 h 271462"/>
                  <a:gd name="connsiteX3" fmla="*/ 3333750 w 3337719"/>
                  <a:gd name="connsiteY3" fmla="*/ 117475 h 27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7719" h="271462">
                    <a:moveTo>
                      <a:pt x="0" y="60324"/>
                    </a:moveTo>
                    <a:cubicBezTo>
                      <a:pt x="295275" y="79374"/>
                      <a:pt x="1098550" y="269874"/>
                      <a:pt x="1504950" y="269874"/>
                    </a:cubicBezTo>
                    <a:cubicBezTo>
                      <a:pt x="1905794" y="271462"/>
                      <a:pt x="2606675" y="76200"/>
                      <a:pt x="2724150" y="41275"/>
                    </a:cubicBezTo>
                    <a:cubicBezTo>
                      <a:pt x="2941638" y="0"/>
                      <a:pt x="3337719" y="115888"/>
                      <a:pt x="3333750" y="117475"/>
                    </a:cubicBezTo>
                  </a:path>
                </a:pathLst>
              </a:custGeom>
              <a:ln w="22225">
                <a:solidFill>
                  <a:srgbClr val="FF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4" name="Freeform 13"/>
              <p:cNvSpPr/>
              <p:nvPr/>
            </p:nvSpPr>
            <p:spPr bwMode="auto">
              <a:xfrm>
                <a:off x="119697" y="4113555"/>
                <a:ext cx="3218966" cy="247328"/>
              </a:xfrm>
              <a:custGeom>
                <a:avLst/>
                <a:gdLst>
                  <a:gd name="connsiteX0" fmla="*/ 0 w 2500313"/>
                  <a:gd name="connsiteY0" fmla="*/ 116682 h 264319"/>
                  <a:gd name="connsiteX1" fmla="*/ 233363 w 2500313"/>
                  <a:gd name="connsiteY1" fmla="*/ 45244 h 264319"/>
                  <a:gd name="connsiteX2" fmla="*/ 409575 w 2500313"/>
                  <a:gd name="connsiteY2" fmla="*/ 226219 h 264319"/>
                  <a:gd name="connsiteX3" fmla="*/ 604838 w 2500313"/>
                  <a:gd name="connsiteY3" fmla="*/ 45244 h 264319"/>
                  <a:gd name="connsiteX4" fmla="*/ 852488 w 2500313"/>
                  <a:gd name="connsiteY4" fmla="*/ 226219 h 264319"/>
                  <a:gd name="connsiteX5" fmla="*/ 1042988 w 2500313"/>
                  <a:gd name="connsiteY5" fmla="*/ 45244 h 264319"/>
                  <a:gd name="connsiteX6" fmla="*/ 1243013 w 2500313"/>
                  <a:gd name="connsiteY6" fmla="*/ 235744 h 264319"/>
                  <a:gd name="connsiteX7" fmla="*/ 1485900 w 2500313"/>
                  <a:gd name="connsiteY7" fmla="*/ 35719 h 264319"/>
                  <a:gd name="connsiteX8" fmla="*/ 1733550 w 2500313"/>
                  <a:gd name="connsiteY8" fmla="*/ 259557 h 264319"/>
                  <a:gd name="connsiteX9" fmla="*/ 2000250 w 2500313"/>
                  <a:gd name="connsiteY9" fmla="*/ 7144 h 264319"/>
                  <a:gd name="connsiteX10" fmla="*/ 2200275 w 2500313"/>
                  <a:gd name="connsiteY10" fmla="*/ 216694 h 264319"/>
                  <a:gd name="connsiteX11" fmla="*/ 2414588 w 2500313"/>
                  <a:gd name="connsiteY11" fmla="*/ 40482 h 264319"/>
                  <a:gd name="connsiteX12" fmla="*/ 2500313 w 2500313"/>
                  <a:gd name="connsiteY12" fmla="*/ 16669 h 264319"/>
                  <a:gd name="connsiteX0" fmla="*/ 0 w 2500313"/>
                  <a:gd name="connsiteY0" fmla="*/ 116682 h 264319"/>
                  <a:gd name="connsiteX1" fmla="*/ 233363 w 2500313"/>
                  <a:gd name="connsiteY1" fmla="*/ 45244 h 264319"/>
                  <a:gd name="connsiteX2" fmla="*/ 409575 w 2500313"/>
                  <a:gd name="connsiteY2" fmla="*/ 226219 h 264319"/>
                  <a:gd name="connsiteX3" fmla="*/ 604838 w 2500313"/>
                  <a:gd name="connsiteY3" fmla="*/ 45244 h 264319"/>
                  <a:gd name="connsiteX4" fmla="*/ 842963 w 2500313"/>
                  <a:gd name="connsiteY4" fmla="*/ 245269 h 264319"/>
                  <a:gd name="connsiteX5" fmla="*/ 1042988 w 2500313"/>
                  <a:gd name="connsiteY5" fmla="*/ 45244 h 264319"/>
                  <a:gd name="connsiteX6" fmla="*/ 1243013 w 2500313"/>
                  <a:gd name="connsiteY6" fmla="*/ 235744 h 264319"/>
                  <a:gd name="connsiteX7" fmla="*/ 1485900 w 2500313"/>
                  <a:gd name="connsiteY7" fmla="*/ 35719 h 264319"/>
                  <a:gd name="connsiteX8" fmla="*/ 1733550 w 2500313"/>
                  <a:gd name="connsiteY8" fmla="*/ 259557 h 264319"/>
                  <a:gd name="connsiteX9" fmla="*/ 2000250 w 2500313"/>
                  <a:gd name="connsiteY9" fmla="*/ 7144 h 264319"/>
                  <a:gd name="connsiteX10" fmla="*/ 2200275 w 2500313"/>
                  <a:gd name="connsiteY10" fmla="*/ 216694 h 264319"/>
                  <a:gd name="connsiteX11" fmla="*/ 2414588 w 2500313"/>
                  <a:gd name="connsiteY11" fmla="*/ 40482 h 264319"/>
                  <a:gd name="connsiteX12" fmla="*/ 2500313 w 2500313"/>
                  <a:gd name="connsiteY12" fmla="*/ 16669 h 264319"/>
                  <a:gd name="connsiteX0" fmla="*/ 0 w 2500313"/>
                  <a:gd name="connsiteY0" fmla="*/ 116682 h 264319"/>
                  <a:gd name="connsiteX1" fmla="*/ 233363 w 2500313"/>
                  <a:gd name="connsiteY1" fmla="*/ 45244 h 264319"/>
                  <a:gd name="connsiteX2" fmla="*/ 409575 w 2500313"/>
                  <a:gd name="connsiteY2" fmla="*/ 226219 h 264319"/>
                  <a:gd name="connsiteX3" fmla="*/ 604838 w 2500313"/>
                  <a:gd name="connsiteY3" fmla="*/ 45244 h 264319"/>
                  <a:gd name="connsiteX4" fmla="*/ 842963 w 2500313"/>
                  <a:gd name="connsiteY4" fmla="*/ 245269 h 264319"/>
                  <a:gd name="connsiteX5" fmla="*/ 1042988 w 2500313"/>
                  <a:gd name="connsiteY5" fmla="*/ 45244 h 264319"/>
                  <a:gd name="connsiteX6" fmla="*/ 1262063 w 2500313"/>
                  <a:gd name="connsiteY6" fmla="*/ 230982 h 264319"/>
                  <a:gd name="connsiteX7" fmla="*/ 1485900 w 2500313"/>
                  <a:gd name="connsiteY7" fmla="*/ 35719 h 264319"/>
                  <a:gd name="connsiteX8" fmla="*/ 1733550 w 2500313"/>
                  <a:gd name="connsiteY8" fmla="*/ 259557 h 264319"/>
                  <a:gd name="connsiteX9" fmla="*/ 2000250 w 2500313"/>
                  <a:gd name="connsiteY9" fmla="*/ 7144 h 264319"/>
                  <a:gd name="connsiteX10" fmla="*/ 2200275 w 2500313"/>
                  <a:gd name="connsiteY10" fmla="*/ 216694 h 264319"/>
                  <a:gd name="connsiteX11" fmla="*/ 2414588 w 2500313"/>
                  <a:gd name="connsiteY11" fmla="*/ 40482 h 264319"/>
                  <a:gd name="connsiteX12" fmla="*/ 2500313 w 2500313"/>
                  <a:gd name="connsiteY12" fmla="*/ 16669 h 264319"/>
                  <a:gd name="connsiteX0" fmla="*/ 0 w 2500313"/>
                  <a:gd name="connsiteY0" fmla="*/ 116682 h 264319"/>
                  <a:gd name="connsiteX1" fmla="*/ 233363 w 2500313"/>
                  <a:gd name="connsiteY1" fmla="*/ 45244 h 264319"/>
                  <a:gd name="connsiteX2" fmla="*/ 409575 w 2500313"/>
                  <a:gd name="connsiteY2" fmla="*/ 226219 h 264319"/>
                  <a:gd name="connsiteX3" fmla="*/ 604838 w 2500313"/>
                  <a:gd name="connsiteY3" fmla="*/ 45244 h 264319"/>
                  <a:gd name="connsiteX4" fmla="*/ 842963 w 2500313"/>
                  <a:gd name="connsiteY4" fmla="*/ 245269 h 264319"/>
                  <a:gd name="connsiteX5" fmla="*/ 1042988 w 2500313"/>
                  <a:gd name="connsiteY5" fmla="*/ 45244 h 264319"/>
                  <a:gd name="connsiteX6" fmla="*/ 1276351 w 2500313"/>
                  <a:gd name="connsiteY6" fmla="*/ 230982 h 264319"/>
                  <a:gd name="connsiteX7" fmla="*/ 1485900 w 2500313"/>
                  <a:gd name="connsiteY7" fmla="*/ 35719 h 264319"/>
                  <a:gd name="connsiteX8" fmla="*/ 1733550 w 2500313"/>
                  <a:gd name="connsiteY8" fmla="*/ 259557 h 264319"/>
                  <a:gd name="connsiteX9" fmla="*/ 2000250 w 2500313"/>
                  <a:gd name="connsiteY9" fmla="*/ 7144 h 264319"/>
                  <a:gd name="connsiteX10" fmla="*/ 2200275 w 2500313"/>
                  <a:gd name="connsiteY10" fmla="*/ 216694 h 264319"/>
                  <a:gd name="connsiteX11" fmla="*/ 2414588 w 2500313"/>
                  <a:gd name="connsiteY11" fmla="*/ 40482 h 264319"/>
                  <a:gd name="connsiteX12" fmla="*/ 2500313 w 2500313"/>
                  <a:gd name="connsiteY12" fmla="*/ 16669 h 264319"/>
                  <a:gd name="connsiteX0" fmla="*/ 0 w 2500313"/>
                  <a:gd name="connsiteY0" fmla="*/ 115094 h 253206"/>
                  <a:gd name="connsiteX1" fmla="*/ 233363 w 2500313"/>
                  <a:gd name="connsiteY1" fmla="*/ 43656 h 253206"/>
                  <a:gd name="connsiteX2" fmla="*/ 409575 w 2500313"/>
                  <a:gd name="connsiteY2" fmla="*/ 224631 h 253206"/>
                  <a:gd name="connsiteX3" fmla="*/ 604838 w 2500313"/>
                  <a:gd name="connsiteY3" fmla="*/ 43656 h 253206"/>
                  <a:gd name="connsiteX4" fmla="*/ 842963 w 2500313"/>
                  <a:gd name="connsiteY4" fmla="*/ 243681 h 253206"/>
                  <a:gd name="connsiteX5" fmla="*/ 1042988 w 2500313"/>
                  <a:gd name="connsiteY5" fmla="*/ 43656 h 253206"/>
                  <a:gd name="connsiteX6" fmla="*/ 1276351 w 2500313"/>
                  <a:gd name="connsiteY6" fmla="*/ 229394 h 253206"/>
                  <a:gd name="connsiteX7" fmla="*/ 1485900 w 2500313"/>
                  <a:gd name="connsiteY7" fmla="*/ 34131 h 253206"/>
                  <a:gd name="connsiteX8" fmla="*/ 1728788 w 2500313"/>
                  <a:gd name="connsiteY8" fmla="*/ 248444 h 253206"/>
                  <a:gd name="connsiteX9" fmla="*/ 2000250 w 2500313"/>
                  <a:gd name="connsiteY9" fmla="*/ 5556 h 253206"/>
                  <a:gd name="connsiteX10" fmla="*/ 2200275 w 2500313"/>
                  <a:gd name="connsiteY10" fmla="*/ 215106 h 253206"/>
                  <a:gd name="connsiteX11" fmla="*/ 2414588 w 2500313"/>
                  <a:gd name="connsiteY11" fmla="*/ 38894 h 253206"/>
                  <a:gd name="connsiteX12" fmla="*/ 2500313 w 2500313"/>
                  <a:gd name="connsiteY12" fmla="*/ 15081 h 253206"/>
                  <a:gd name="connsiteX0" fmla="*/ 0 w 2500313"/>
                  <a:gd name="connsiteY0" fmla="*/ 109537 h 244475"/>
                  <a:gd name="connsiteX1" fmla="*/ 233363 w 2500313"/>
                  <a:gd name="connsiteY1" fmla="*/ 38099 h 244475"/>
                  <a:gd name="connsiteX2" fmla="*/ 409575 w 2500313"/>
                  <a:gd name="connsiteY2" fmla="*/ 219074 h 244475"/>
                  <a:gd name="connsiteX3" fmla="*/ 604838 w 2500313"/>
                  <a:gd name="connsiteY3" fmla="*/ 38099 h 244475"/>
                  <a:gd name="connsiteX4" fmla="*/ 842963 w 2500313"/>
                  <a:gd name="connsiteY4" fmla="*/ 238124 h 244475"/>
                  <a:gd name="connsiteX5" fmla="*/ 1042988 w 2500313"/>
                  <a:gd name="connsiteY5" fmla="*/ 38099 h 244475"/>
                  <a:gd name="connsiteX6" fmla="*/ 1276351 w 2500313"/>
                  <a:gd name="connsiteY6" fmla="*/ 223837 h 244475"/>
                  <a:gd name="connsiteX7" fmla="*/ 1485900 w 2500313"/>
                  <a:gd name="connsiteY7" fmla="*/ 28574 h 244475"/>
                  <a:gd name="connsiteX8" fmla="*/ 1728788 w 2500313"/>
                  <a:gd name="connsiteY8" fmla="*/ 242887 h 244475"/>
                  <a:gd name="connsiteX9" fmla="*/ 1976438 w 2500313"/>
                  <a:gd name="connsiteY9" fmla="*/ 19049 h 244475"/>
                  <a:gd name="connsiteX10" fmla="*/ 2200275 w 2500313"/>
                  <a:gd name="connsiteY10" fmla="*/ 209549 h 244475"/>
                  <a:gd name="connsiteX11" fmla="*/ 2414588 w 2500313"/>
                  <a:gd name="connsiteY11" fmla="*/ 33337 h 244475"/>
                  <a:gd name="connsiteX12" fmla="*/ 2500313 w 2500313"/>
                  <a:gd name="connsiteY12" fmla="*/ 9524 h 244475"/>
                  <a:gd name="connsiteX0" fmla="*/ 0 w 2500313"/>
                  <a:gd name="connsiteY0" fmla="*/ 113506 h 248444"/>
                  <a:gd name="connsiteX1" fmla="*/ 233363 w 2500313"/>
                  <a:gd name="connsiteY1" fmla="*/ 42068 h 248444"/>
                  <a:gd name="connsiteX2" fmla="*/ 409575 w 2500313"/>
                  <a:gd name="connsiteY2" fmla="*/ 223043 h 248444"/>
                  <a:gd name="connsiteX3" fmla="*/ 604838 w 2500313"/>
                  <a:gd name="connsiteY3" fmla="*/ 42068 h 248444"/>
                  <a:gd name="connsiteX4" fmla="*/ 842963 w 2500313"/>
                  <a:gd name="connsiteY4" fmla="*/ 242093 h 248444"/>
                  <a:gd name="connsiteX5" fmla="*/ 1042988 w 2500313"/>
                  <a:gd name="connsiteY5" fmla="*/ 42068 h 248444"/>
                  <a:gd name="connsiteX6" fmla="*/ 1276351 w 2500313"/>
                  <a:gd name="connsiteY6" fmla="*/ 227806 h 248444"/>
                  <a:gd name="connsiteX7" fmla="*/ 1485900 w 2500313"/>
                  <a:gd name="connsiteY7" fmla="*/ 32543 h 248444"/>
                  <a:gd name="connsiteX8" fmla="*/ 1728788 w 2500313"/>
                  <a:gd name="connsiteY8" fmla="*/ 246856 h 248444"/>
                  <a:gd name="connsiteX9" fmla="*/ 1976438 w 2500313"/>
                  <a:gd name="connsiteY9" fmla="*/ 23018 h 248444"/>
                  <a:gd name="connsiteX10" fmla="*/ 2176463 w 2500313"/>
                  <a:gd name="connsiteY10" fmla="*/ 237331 h 248444"/>
                  <a:gd name="connsiteX11" fmla="*/ 2414588 w 2500313"/>
                  <a:gd name="connsiteY11" fmla="*/ 37306 h 248444"/>
                  <a:gd name="connsiteX12" fmla="*/ 2500313 w 2500313"/>
                  <a:gd name="connsiteY12" fmla="*/ 13493 h 248444"/>
                  <a:gd name="connsiteX0" fmla="*/ 0 w 2500313"/>
                  <a:gd name="connsiteY0" fmla="*/ 125413 h 260351"/>
                  <a:gd name="connsiteX1" fmla="*/ 233363 w 2500313"/>
                  <a:gd name="connsiteY1" fmla="*/ 53975 h 260351"/>
                  <a:gd name="connsiteX2" fmla="*/ 409575 w 2500313"/>
                  <a:gd name="connsiteY2" fmla="*/ 234950 h 260351"/>
                  <a:gd name="connsiteX3" fmla="*/ 604838 w 2500313"/>
                  <a:gd name="connsiteY3" fmla="*/ 53975 h 260351"/>
                  <a:gd name="connsiteX4" fmla="*/ 842963 w 2500313"/>
                  <a:gd name="connsiteY4" fmla="*/ 254000 h 260351"/>
                  <a:gd name="connsiteX5" fmla="*/ 1042988 w 2500313"/>
                  <a:gd name="connsiteY5" fmla="*/ 53975 h 260351"/>
                  <a:gd name="connsiteX6" fmla="*/ 1276351 w 2500313"/>
                  <a:gd name="connsiteY6" fmla="*/ 239713 h 260351"/>
                  <a:gd name="connsiteX7" fmla="*/ 1485900 w 2500313"/>
                  <a:gd name="connsiteY7" fmla="*/ 44450 h 260351"/>
                  <a:gd name="connsiteX8" fmla="*/ 1728788 w 2500313"/>
                  <a:gd name="connsiteY8" fmla="*/ 258763 h 260351"/>
                  <a:gd name="connsiteX9" fmla="*/ 1976438 w 2500313"/>
                  <a:gd name="connsiteY9" fmla="*/ 34925 h 260351"/>
                  <a:gd name="connsiteX10" fmla="*/ 2414588 w 2500313"/>
                  <a:gd name="connsiteY10" fmla="*/ 49213 h 260351"/>
                  <a:gd name="connsiteX11" fmla="*/ 2500313 w 2500313"/>
                  <a:gd name="connsiteY11" fmla="*/ 25400 h 260351"/>
                  <a:gd name="connsiteX0" fmla="*/ 0 w 2500313"/>
                  <a:gd name="connsiteY0" fmla="*/ 125413 h 292894"/>
                  <a:gd name="connsiteX1" fmla="*/ 233363 w 2500313"/>
                  <a:gd name="connsiteY1" fmla="*/ 53975 h 292894"/>
                  <a:gd name="connsiteX2" fmla="*/ 409575 w 2500313"/>
                  <a:gd name="connsiteY2" fmla="*/ 234950 h 292894"/>
                  <a:gd name="connsiteX3" fmla="*/ 604838 w 2500313"/>
                  <a:gd name="connsiteY3" fmla="*/ 53975 h 292894"/>
                  <a:gd name="connsiteX4" fmla="*/ 842963 w 2500313"/>
                  <a:gd name="connsiteY4" fmla="*/ 254000 h 292894"/>
                  <a:gd name="connsiteX5" fmla="*/ 1042988 w 2500313"/>
                  <a:gd name="connsiteY5" fmla="*/ 53975 h 292894"/>
                  <a:gd name="connsiteX6" fmla="*/ 1276351 w 2500313"/>
                  <a:gd name="connsiteY6" fmla="*/ 239713 h 292894"/>
                  <a:gd name="connsiteX7" fmla="*/ 1728788 w 2500313"/>
                  <a:gd name="connsiteY7" fmla="*/ 258763 h 292894"/>
                  <a:gd name="connsiteX8" fmla="*/ 1976438 w 2500313"/>
                  <a:gd name="connsiteY8" fmla="*/ 34925 h 292894"/>
                  <a:gd name="connsiteX9" fmla="*/ 2414588 w 2500313"/>
                  <a:gd name="connsiteY9" fmla="*/ 49213 h 292894"/>
                  <a:gd name="connsiteX10" fmla="*/ 2500313 w 2500313"/>
                  <a:gd name="connsiteY10" fmla="*/ 25400 h 292894"/>
                  <a:gd name="connsiteX0" fmla="*/ 0 w 2414588"/>
                  <a:gd name="connsiteY0" fmla="*/ 125413 h 292894"/>
                  <a:gd name="connsiteX1" fmla="*/ 233363 w 2414588"/>
                  <a:gd name="connsiteY1" fmla="*/ 53975 h 292894"/>
                  <a:gd name="connsiteX2" fmla="*/ 409575 w 2414588"/>
                  <a:gd name="connsiteY2" fmla="*/ 234950 h 292894"/>
                  <a:gd name="connsiteX3" fmla="*/ 604838 w 2414588"/>
                  <a:gd name="connsiteY3" fmla="*/ 53975 h 292894"/>
                  <a:gd name="connsiteX4" fmla="*/ 842963 w 2414588"/>
                  <a:gd name="connsiteY4" fmla="*/ 254000 h 292894"/>
                  <a:gd name="connsiteX5" fmla="*/ 1042988 w 2414588"/>
                  <a:gd name="connsiteY5" fmla="*/ 53975 h 292894"/>
                  <a:gd name="connsiteX6" fmla="*/ 1276351 w 2414588"/>
                  <a:gd name="connsiteY6" fmla="*/ 239713 h 292894"/>
                  <a:gd name="connsiteX7" fmla="*/ 1728788 w 2414588"/>
                  <a:gd name="connsiteY7" fmla="*/ 258763 h 292894"/>
                  <a:gd name="connsiteX8" fmla="*/ 1976438 w 2414588"/>
                  <a:gd name="connsiteY8" fmla="*/ 34925 h 292894"/>
                  <a:gd name="connsiteX9" fmla="*/ 2414588 w 2414588"/>
                  <a:gd name="connsiteY9" fmla="*/ 49213 h 292894"/>
                  <a:gd name="connsiteX0" fmla="*/ 0 w 2414588"/>
                  <a:gd name="connsiteY0" fmla="*/ 89694 h 254794"/>
                  <a:gd name="connsiteX1" fmla="*/ 233363 w 2414588"/>
                  <a:gd name="connsiteY1" fmla="*/ 18256 h 254794"/>
                  <a:gd name="connsiteX2" fmla="*/ 409575 w 2414588"/>
                  <a:gd name="connsiteY2" fmla="*/ 199231 h 254794"/>
                  <a:gd name="connsiteX3" fmla="*/ 604838 w 2414588"/>
                  <a:gd name="connsiteY3" fmla="*/ 18256 h 254794"/>
                  <a:gd name="connsiteX4" fmla="*/ 842963 w 2414588"/>
                  <a:gd name="connsiteY4" fmla="*/ 218281 h 254794"/>
                  <a:gd name="connsiteX5" fmla="*/ 1042988 w 2414588"/>
                  <a:gd name="connsiteY5" fmla="*/ 18256 h 254794"/>
                  <a:gd name="connsiteX6" fmla="*/ 1276351 w 2414588"/>
                  <a:gd name="connsiteY6" fmla="*/ 203994 h 254794"/>
                  <a:gd name="connsiteX7" fmla="*/ 1728788 w 2414588"/>
                  <a:gd name="connsiteY7" fmla="*/ 223044 h 254794"/>
                  <a:gd name="connsiteX8" fmla="*/ 2414588 w 2414588"/>
                  <a:gd name="connsiteY8" fmla="*/ 13494 h 254794"/>
                  <a:gd name="connsiteX0" fmla="*/ 0 w 2414588"/>
                  <a:gd name="connsiteY0" fmla="*/ 102394 h 267494"/>
                  <a:gd name="connsiteX1" fmla="*/ 233363 w 2414588"/>
                  <a:gd name="connsiteY1" fmla="*/ 30956 h 267494"/>
                  <a:gd name="connsiteX2" fmla="*/ 409575 w 2414588"/>
                  <a:gd name="connsiteY2" fmla="*/ 211931 h 267494"/>
                  <a:gd name="connsiteX3" fmla="*/ 604838 w 2414588"/>
                  <a:gd name="connsiteY3" fmla="*/ 30956 h 267494"/>
                  <a:gd name="connsiteX4" fmla="*/ 1042988 w 2414588"/>
                  <a:gd name="connsiteY4" fmla="*/ 30956 h 267494"/>
                  <a:gd name="connsiteX5" fmla="*/ 1276351 w 2414588"/>
                  <a:gd name="connsiteY5" fmla="*/ 216694 h 267494"/>
                  <a:gd name="connsiteX6" fmla="*/ 1728788 w 2414588"/>
                  <a:gd name="connsiteY6" fmla="*/ 235744 h 267494"/>
                  <a:gd name="connsiteX7" fmla="*/ 2414588 w 2414588"/>
                  <a:gd name="connsiteY7" fmla="*/ 26194 h 267494"/>
                  <a:gd name="connsiteX0" fmla="*/ 0 w 2414588"/>
                  <a:gd name="connsiteY0" fmla="*/ 102394 h 267494"/>
                  <a:gd name="connsiteX1" fmla="*/ 233363 w 2414588"/>
                  <a:gd name="connsiteY1" fmla="*/ 30956 h 267494"/>
                  <a:gd name="connsiteX2" fmla="*/ 604838 w 2414588"/>
                  <a:gd name="connsiteY2" fmla="*/ 30956 h 267494"/>
                  <a:gd name="connsiteX3" fmla="*/ 1042988 w 2414588"/>
                  <a:gd name="connsiteY3" fmla="*/ 30956 h 267494"/>
                  <a:gd name="connsiteX4" fmla="*/ 1276351 w 2414588"/>
                  <a:gd name="connsiteY4" fmla="*/ 216694 h 267494"/>
                  <a:gd name="connsiteX5" fmla="*/ 1728788 w 2414588"/>
                  <a:gd name="connsiteY5" fmla="*/ 235744 h 267494"/>
                  <a:gd name="connsiteX6" fmla="*/ 2414588 w 2414588"/>
                  <a:gd name="connsiteY6" fmla="*/ 26194 h 267494"/>
                  <a:gd name="connsiteX0" fmla="*/ 0 w 2414588"/>
                  <a:gd name="connsiteY0" fmla="*/ 105569 h 239713"/>
                  <a:gd name="connsiteX1" fmla="*/ 233363 w 2414588"/>
                  <a:gd name="connsiteY1" fmla="*/ 34131 h 239713"/>
                  <a:gd name="connsiteX2" fmla="*/ 604838 w 2414588"/>
                  <a:gd name="connsiteY2" fmla="*/ 34131 h 239713"/>
                  <a:gd name="connsiteX3" fmla="*/ 1042988 w 2414588"/>
                  <a:gd name="connsiteY3" fmla="*/ 34131 h 239713"/>
                  <a:gd name="connsiteX4" fmla="*/ 1728788 w 2414588"/>
                  <a:gd name="connsiteY4" fmla="*/ 238919 h 239713"/>
                  <a:gd name="connsiteX5" fmla="*/ 2414588 w 2414588"/>
                  <a:gd name="connsiteY5" fmla="*/ 29369 h 239713"/>
                  <a:gd name="connsiteX0" fmla="*/ 0 w 2414588"/>
                  <a:gd name="connsiteY0" fmla="*/ 90488 h 224632"/>
                  <a:gd name="connsiteX1" fmla="*/ 233363 w 2414588"/>
                  <a:gd name="connsiteY1" fmla="*/ 19050 h 224632"/>
                  <a:gd name="connsiteX2" fmla="*/ 1009650 w 2414588"/>
                  <a:gd name="connsiteY2" fmla="*/ 204788 h 224632"/>
                  <a:gd name="connsiteX3" fmla="*/ 1042988 w 2414588"/>
                  <a:gd name="connsiteY3" fmla="*/ 19050 h 224632"/>
                  <a:gd name="connsiteX4" fmla="*/ 1728788 w 2414588"/>
                  <a:gd name="connsiteY4" fmla="*/ 223838 h 224632"/>
                  <a:gd name="connsiteX5" fmla="*/ 2414588 w 2414588"/>
                  <a:gd name="connsiteY5" fmla="*/ 14288 h 224632"/>
                  <a:gd name="connsiteX0" fmla="*/ 0 w 2414588"/>
                  <a:gd name="connsiteY0" fmla="*/ 133351 h 267495"/>
                  <a:gd name="connsiteX1" fmla="*/ 781050 w 2414588"/>
                  <a:gd name="connsiteY1" fmla="*/ 19050 h 267495"/>
                  <a:gd name="connsiteX2" fmla="*/ 1009650 w 2414588"/>
                  <a:gd name="connsiteY2" fmla="*/ 247651 h 267495"/>
                  <a:gd name="connsiteX3" fmla="*/ 1042988 w 2414588"/>
                  <a:gd name="connsiteY3" fmla="*/ 61913 h 267495"/>
                  <a:gd name="connsiteX4" fmla="*/ 1728788 w 2414588"/>
                  <a:gd name="connsiteY4" fmla="*/ 266701 h 267495"/>
                  <a:gd name="connsiteX5" fmla="*/ 2414588 w 2414588"/>
                  <a:gd name="connsiteY5" fmla="*/ 57151 h 267495"/>
                  <a:gd name="connsiteX0" fmla="*/ 0 w 1728788"/>
                  <a:gd name="connsiteY0" fmla="*/ 133351 h 267495"/>
                  <a:gd name="connsiteX1" fmla="*/ 781050 w 1728788"/>
                  <a:gd name="connsiteY1" fmla="*/ 19050 h 267495"/>
                  <a:gd name="connsiteX2" fmla="*/ 1009650 w 1728788"/>
                  <a:gd name="connsiteY2" fmla="*/ 247651 h 267495"/>
                  <a:gd name="connsiteX3" fmla="*/ 1042988 w 1728788"/>
                  <a:gd name="connsiteY3" fmla="*/ 61913 h 267495"/>
                  <a:gd name="connsiteX4" fmla="*/ 1728788 w 1728788"/>
                  <a:gd name="connsiteY4" fmla="*/ 266701 h 267495"/>
                  <a:gd name="connsiteX0" fmla="*/ 0 w 3105150"/>
                  <a:gd name="connsiteY0" fmla="*/ 133351 h 281782"/>
                  <a:gd name="connsiteX1" fmla="*/ 781050 w 3105150"/>
                  <a:gd name="connsiteY1" fmla="*/ 19050 h 281782"/>
                  <a:gd name="connsiteX2" fmla="*/ 1009650 w 3105150"/>
                  <a:gd name="connsiteY2" fmla="*/ 247651 h 281782"/>
                  <a:gd name="connsiteX3" fmla="*/ 1042988 w 3105150"/>
                  <a:gd name="connsiteY3" fmla="*/ 61913 h 281782"/>
                  <a:gd name="connsiteX4" fmla="*/ 2990850 w 3105150"/>
                  <a:gd name="connsiteY4" fmla="*/ 247651 h 281782"/>
                  <a:gd name="connsiteX5" fmla="*/ 1728788 w 3105150"/>
                  <a:gd name="connsiteY5" fmla="*/ 266701 h 281782"/>
                  <a:gd name="connsiteX0" fmla="*/ 0 w 3315493"/>
                  <a:gd name="connsiteY0" fmla="*/ 133351 h 552450"/>
                  <a:gd name="connsiteX1" fmla="*/ 781050 w 3315493"/>
                  <a:gd name="connsiteY1" fmla="*/ 19050 h 552450"/>
                  <a:gd name="connsiteX2" fmla="*/ 1009650 w 3315493"/>
                  <a:gd name="connsiteY2" fmla="*/ 247651 h 552450"/>
                  <a:gd name="connsiteX3" fmla="*/ 1042988 w 3315493"/>
                  <a:gd name="connsiteY3" fmla="*/ 61913 h 552450"/>
                  <a:gd name="connsiteX4" fmla="*/ 2990850 w 3315493"/>
                  <a:gd name="connsiteY4" fmla="*/ 247651 h 552450"/>
                  <a:gd name="connsiteX5" fmla="*/ 2990850 w 3315493"/>
                  <a:gd name="connsiteY5" fmla="*/ 552450 h 552450"/>
                  <a:gd name="connsiteX0" fmla="*/ 0 w 3130550"/>
                  <a:gd name="connsiteY0" fmla="*/ 133351 h 552450"/>
                  <a:gd name="connsiteX1" fmla="*/ 781050 w 3130550"/>
                  <a:gd name="connsiteY1" fmla="*/ 19050 h 552450"/>
                  <a:gd name="connsiteX2" fmla="*/ 1009650 w 3130550"/>
                  <a:gd name="connsiteY2" fmla="*/ 247651 h 552450"/>
                  <a:gd name="connsiteX3" fmla="*/ 2152650 w 3130550"/>
                  <a:gd name="connsiteY3" fmla="*/ 19050 h 552450"/>
                  <a:gd name="connsiteX4" fmla="*/ 2990850 w 3130550"/>
                  <a:gd name="connsiteY4" fmla="*/ 247651 h 552450"/>
                  <a:gd name="connsiteX5" fmla="*/ 2990850 w 3130550"/>
                  <a:gd name="connsiteY5" fmla="*/ 552450 h 552450"/>
                  <a:gd name="connsiteX0" fmla="*/ 0 w 3130550"/>
                  <a:gd name="connsiteY0" fmla="*/ 133351 h 552450"/>
                  <a:gd name="connsiteX1" fmla="*/ 781050 w 3130550"/>
                  <a:gd name="connsiteY1" fmla="*/ 19050 h 552450"/>
                  <a:gd name="connsiteX2" fmla="*/ 1771650 w 3130550"/>
                  <a:gd name="connsiteY2" fmla="*/ 247650 h 552450"/>
                  <a:gd name="connsiteX3" fmla="*/ 2152650 w 3130550"/>
                  <a:gd name="connsiteY3" fmla="*/ 19050 h 552450"/>
                  <a:gd name="connsiteX4" fmla="*/ 2990850 w 3130550"/>
                  <a:gd name="connsiteY4" fmla="*/ 247651 h 552450"/>
                  <a:gd name="connsiteX5" fmla="*/ 2990850 w 3130550"/>
                  <a:gd name="connsiteY5" fmla="*/ 552450 h 552450"/>
                  <a:gd name="connsiteX0" fmla="*/ 0 w 2990850"/>
                  <a:gd name="connsiteY0" fmla="*/ 133351 h 247651"/>
                  <a:gd name="connsiteX1" fmla="*/ 781050 w 2990850"/>
                  <a:gd name="connsiteY1" fmla="*/ 19050 h 247651"/>
                  <a:gd name="connsiteX2" fmla="*/ 1771650 w 2990850"/>
                  <a:gd name="connsiteY2" fmla="*/ 247650 h 247651"/>
                  <a:gd name="connsiteX3" fmla="*/ 2152650 w 2990850"/>
                  <a:gd name="connsiteY3" fmla="*/ 19050 h 247651"/>
                  <a:gd name="connsiteX4" fmla="*/ 2990850 w 2990850"/>
                  <a:gd name="connsiteY4" fmla="*/ 247651 h 247651"/>
                  <a:gd name="connsiteX0" fmla="*/ 0 w 2152650"/>
                  <a:gd name="connsiteY0" fmla="*/ 133351 h 247650"/>
                  <a:gd name="connsiteX1" fmla="*/ 781050 w 2152650"/>
                  <a:gd name="connsiteY1" fmla="*/ 19050 h 247650"/>
                  <a:gd name="connsiteX2" fmla="*/ 1771650 w 2152650"/>
                  <a:gd name="connsiteY2" fmla="*/ 247650 h 247650"/>
                  <a:gd name="connsiteX3" fmla="*/ 2152650 w 2152650"/>
                  <a:gd name="connsiteY3" fmla="*/ 19050 h 247650"/>
                  <a:gd name="connsiteX0" fmla="*/ 0 w 3219450"/>
                  <a:gd name="connsiteY0" fmla="*/ 133351 h 247650"/>
                  <a:gd name="connsiteX1" fmla="*/ 781050 w 3219450"/>
                  <a:gd name="connsiteY1" fmla="*/ 19050 h 247650"/>
                  <a:gd name="connsiteX2" fmla="*/ 1771650 w 3219450"/>
                  <a:gd name="connsiteY2" fmla="*/ 247650 h 247650"/>
                  <a:gd name="connsiteX3" fmla="*/ 3219450 w 3219450"/>
                  <a:gd name="connsiteY3" fmla="*/ 19051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19450" h="247650">
                    <a:moveTo>
                      <a:pt x="0" y="133351"/>
                    </a:moveTo>
                    <a:cubicBezTo>
                      <a:pt x="82550" y="88504"/>
                      <a:pt x="485775" y="0"/>
                      <a:pt x="781050" y="19050"/>
                    </a:cubicBezTo>
                    <a:cubicBezTo>
                      <a:pt x="1076325" y="38100"/>
                      <a:pt x="1365250" y="247650"/>
                      <a:pt x="1771650" y="247650"/>
                    </a:cubicBezTo>
                    <a:cubicBezTo>
                      <a:pt x="2178050" y="247650"/>
                      <a:pt x="3016250" y="19051"/>
                      <a:pt x="3219450" y="19051"/>
                    </a:cubicBezTo>
                  </a:path>
                </a:pathLst>
              </a:custGeom>
              <a:ln w="22225">
                <a:solidFill>
                  <a:srgbClr val="FF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5" name="Freeform 14"/>
              <p:cNvSpPr/>
              <p:nvPr/>
            </p:nvSpPr>
            <p:spPr bwMode="auto">
              <a:xfrm rot="30072" flipH="1">
                <a:off x="57946" y="4517936"/>
                <a:ext cx="3220959" cy="208992"/>
              </a:xfrm>
              <a:custGeom>
                <a:avLst/>
                <a:gdLst>
                  <a:gd name="connsiteX0" fmla="*/ 0 w 2500313"/>
                  <a:gd name="connsiteY0" fmla="*/ 116682 h 264319"/>
                  <a:gd name="connsiteX1" fmla="*/ 233363 w 2500313"/>
                  <a:gd name="connsiteY1" fmla="*/ 45244 h 264319"/>
                  <a:gd name="connsiteX2" fmla="*/ 409575 w 2500313"/>
                  <a:gd name="connsiteY2" fmla="*/ 226219 h 264319"/>
                  <a:gd name="connsiteX3" fmla="*/ 604838 w 2500313"/>
                  <a:gd name="connsiteY3" fmla="*/ 45244 h 264319"/>
                  <a:gd name="connsiteX4" fmla="*/ 852488 w 2500313"/>
                  <a:gd name="connsiteY4" fmla="*/ 226219 h 264319"/>
                  <a:gd name="connsiteX5" fmla="*/ 1042988 w 2500313"/>
                  <a:gd name="connsiteY5" fmla="*/ 45244 h 264319"/>
                  <a:gd name="connsiteX6" fmla="*/ 1243013 w 2500313"/>
                  <a:gd name="connsiteY6" fmla="*/ 235744 h 264319"/>
                  <a:gd name="connsiteX7" fmla="*/ 1485900 w 2500313"/>
                  <a:gd name="connsiteY7" fmla="*/ 35719 h 264319"/>
                  <a:gd name="connsiteX8" fmla="*/ 1733550 w 2500313"/>
                  <a:gd name="connsiteY8" fmla="*/ 259557 h 264319"/>
                  <a:gd name="connsiteX9" fmla="*/ 2000250 w 2500313"/>
                  <a:gd name="connsiteY9" fmla="*/ 7144 h 264319"/>
                  <a:gd name="connsiteX10" fmla="*/ 2200275 w 2500313"/>
                  <a:gd name="connsiteY10" fmla="*/ 216694 h 264319"/>
                  <a:gd name="connsiteX11" fmla="*/ 2414588 w 2500313"/>
                  <a:gd name="connsiteY11" fmla="*/ 40482 h 264319"/>
                  <a:gd name="connsiteX12" fmla="*/ 2500313 w 2500313"/>
                  <a:gd name="connsiteY12" fmla="*/ 16669 h 264319"/>
                  <a:gd name="connsiteX0" fmla="*/ 0 w 2500313"/>
                  <a:gd name="connsiteY0" fmla="*/ 116682 h 264319"/>
                  <a:gd name="connsiteX1" fmla="*/ 233363 w 2500313"/>
                  <a:gd name="connsiteY1" fmla="*/ 45244 h 264319"/>
                  <a:gd name="connsiteX2" fmla="*/ 409575 w 2500313"/>
                  <a:gd name="connsiteY2" fmla="*/ 226219 h 264319"/>
                  <a:gd name="connsiteX3" fmla="*/ 604838 w 2500313"/>
                  <a:gd name="connsiteY3" fmla="*/ 45244 h 264319"/>
                  <a:gd name="connsiteX4" fmla="*/ 842963 w 2500313"/>
                  <a:gd name="connsiteY4" fmla="*/ 245269 h 264319"/>
                  <a:gd name="connsiteX5" fmla="*/ 1042988 w 2500313"/>
                  <a:gd name="connsiteY5" fmla="*/ 45244 h 264319"/>
                  <a:gd name="connsiteX6" fmla="*/ 1243013 w 2500313"/>
                  <a:gd name="connsiteY6" fmla="*/ 235744 h 264319"/>
                  <a:gd name="connsiteX7" fmla="*/ 1485900 w 2500313"/>
                  <a:gd name="connsiteY7" fmla="*/ 35719 h 264319"/>
                  <a:gd name="connsiteX8" fmla="*/ 1733550 w 2500313"/>
                  <a:gd name="connsiteY8" fmla="*/ 259557 h 264319"/>
                  <a:gd name="connsiteX9" fmla="*/ 2000250 w 2500313"/>
                  <a:gd name="connsiteY9" fmla="*/ 7144 h 264319"/>
                  <a:gd name="connsiteX10" fmla="*/ 2200275 w 2500313"/>
                  <a:gd name="connsiteY10" fmla="*/ 216694 h 264319"/>
                  <a:gd name="connsiteX11" fmla="*/ 2414588 w 2500313"/>
                  <a:gd name="connsiteY11" fmla="*/ 40482 h 264319"/>
                  <a:gd name="connsiteX12" fmla="*/ 2500313 w 2500313"/>
                  <a:gd name="connsiteY12" fmla="*/ 16669 h 264319"/>
                  <a:gd name="connsiteX0" fmla="*/ 0 w 2500313"/>
                  <a:gd name="connsiteY0" fmla="*/ 116682 h 264319"/>
                  <a:gd name="connsiteX1" fmla="*/ 233363 w 2500313"/>
                  <a:gd name="connsiteY1" fmla="*/ 45244 h 264319"/>
                  <a:gd name="connsiteX2" fmla="*/ 409575 w 2500313"/>
                  <a:gd name="connsiteY2" fmla="*/ 226219 h 264319"/>
                  <a:gd name="connsiteX3" fmla="*/ 604838 w 2500313"/>
                  <a:gd name="connsiteY3" fmla="*/ 45244 h 264319"/>
                  <a:gd name="connsiteX4" fmla="*/ 842963 w 2500313"/>
                  <a:gd name="connsiteY4" fmla="*/ 245269 h 264319"/>
                  <a:gd name="connsiteX5" fmla="*/ 1042988 w 2500313"/>
                  <a:gd name="connsiteY5" fmla="*/ 45244 h 264319"/>
                  <a:gd name="connsiteX6" fmla="*/ 1262063 w 2500313"/>
                  <a:gd name="connsiteY6" fmla="*/ 230982 h 264319"/>
                  <a:gd name="connsiteX7" fmla="*/ 1485900 w 2500313"/>
                  <a:gd name="connsiteY7" fmla="*/ 35719 h 264319"/>
                  <a:gd name="connsiteX8" fmla="*/ 1733550 w 2500313"/>
                  <a:gd name="connsiteY8" fmla="*/ 259557 h 264319"/>
                  <a:gd name="connsiteX9" fmla="*/ 2000250 w 2500313"/>
                  <a:gd name="connsiteY9" fmla="*/ 7144 h 264319"/>
                  <a:gd name="connsiteX10" fmla="*/ 2200275 w 2500313"/>
                  <a:gd name="connsiteY10" fmla="*/ 216694 h 264319"/>
                  <a:gd name="connsiteX11" fmla="*/ 2414588 w 2500313"/>
                  <a:gd name="connsiteY11" fmla="*/ 40482 h 264319"/>
                  <a:gd name="connsiteX12" fmla="*/ 2500313 w 2500313"/>
                  <a:gd name="connsiteY12" fmla="*/ 16669 h 264319"/>
                  <a:gd name="connsiteX0" fmla="*/ 0 w 2500313"/>
                  <a:gd name="connsiteY0" fmla="*/ 116682 h 264319"/>
                  <a:gd name="connsiteX1" fmla="*/ 233363 w 2500313"/>
                  <a:gd name="connsiteY1" fmla="*/ 45244 h 264319"/>
                  <a:gd name="connsiteX2" fmla="*/ 409575 w 2500313"/>
                  <a:gd name="connsiteY2" fmla="*/ 226219 h 264319"/>
                  <a:gd name="connsiteX3" fmla="*/ 604838 w 2500313"/>
                  <a:gd name="connsiteY3" fmla="*/ 45244 h 264319"/>
                  <a:gd name="connsiteX4" fmla="*/ 842963 w 2500313"/>
                  <a:gd name="connsiteY4" fmla="*/ 245269 h 264319"/>
                  <a:gd name="connsiteX5" fmla="*/ 1042988 w 2500313"/>
                  <a:gd name="connsiteY5" fmla="*/ 45244 h 264319"/>
                  <a:gd name="connsiteX6" fmla="*/ 1276351 w 2500313"/>
                  <a:gd name="connsiteY6" fmla="*/ 230982 h 264319"/>
                  <a:gd name="connsiteX7" fmla="*/ 1485900 w 2500313"/>
                  <a:gd name="connsiteY7" fmla="*/ 35719 h 264319"/>
                  <a:gd name="connsiteX8" fmla="*/ 1733550 w 2500313"/>
                  <a:gd name="connsiteY8" fmla="*/ 259557 h 264319"/>
                  <a:gd name="connsiteX9" fmla="*/ 2000250 w 2500313"/>
                  <a:gd name="connsiteY9" fmla="*/ 7144 h 264319"/>
                  <a:gd name="connsiteX10" fmla="*/ 2200275 w 2500313"/>
                  <a:gd name="connsiteY10" fmla="*/ 216694 h 264319"/>
                  <a:gd name="connsiteX11" fmla="*/ 2414588 w 2500313"/>
                  <a:gd name="connsiteY11" fmla="*/ 40482 h 264319"/>
                  <a:gd name="connsiteX12" fmla="*/ 2500313 w 2500313"/>
                  <a:gd name="connsiteY12" fmla="*/ 16669 h 264319"/>
                  <a:gd name="connsiteX0" fmla="*/ 0 w 2500313"/>
                  <a:gd name="connsiteY0" fmla="*/ 115094 h 253206"/>
                  <a:gd name="connsiteX1" fmla="*/ 233363 w 2500313"/>
                  <a:gd name="connsiteY1" fmla="*/ 43656 h 253206"/>
                  <a:gd name="connsiteX2" fmla="*/ 409575 w 2500313"/>
                  <a:gd name="connsiteY2" fmla="*/ 224631 h 253206"/>
                  <a:gd name="connsiteX3" fmla="*/ 604838 w 2500313"/>
                  <a:gd name="connsiteY3" fmla="*/ 43656 h 253206"/>
                  <a:gd name="connsiteX4" fmla="*/ 842963 w 2500313"/>
                  <a:gd name="connsiteY4" fmla="*/ 243681 h 253206"/>
                  <a:gd name="connsiteX5" fmla="*/ 1042988 w 2500313"/>
                  <a:gd name="connsiteY5" fmla="*/ 43656 h 253206"/>
                  <a:gd name="connsiteX6" fmla="*/ 1276351 w 2500313"/>
                  <a:gd name="connsiteY6" fmla="*/ 229394 h 253206"/>
                  <a:gd name="connsiteX7" fmla="*/ 1485900 w 2500313"/>
                  <a:gd name="connsiteY7" fmla="*/ 34131 h 253206"/>
                  <a:gd name="connsiteX8" fmla="*/ 1728788 w 2500313"/>
                  <a:gd name="connsiteY8" fmla="*/ 248444 h 253206"/>
                  <a:gd name="connsiteX9" fmla="*/ 2000250 w 2500313"/>
                  <a:gd name="connsiteY9" fmla="*/ 5556 h 253206"/>
                  <a:gd name="connsiteX10" fmla="*/ 2200275 w 2500313"/>
                  <a:gd name="connsiteY10" fmla="*/ 215106 h 253206"/>
                  <a:gd name="connsiteX11" fmla="*/ 2414588 w 2500313"/>
                  <a:gd name="connsiteY11" fmla="*/ 38894 h 253206"/>
                  <a:gd name="connsiteX12" fmla="*/ 2500313 w 2500313"/>
                  <a:gd name="connsiteY12" fmla="*/ 15081 h 253206"/>
                  <a:gd name="connsiteX0" fmla="*/ 0 w 2500313"/>
                  <a:gd name="connsiteY0" fmla="*/ 109537 h 244475"/>
                  <a:gd name="connsiteX1" fmla="*/ 233363 w 2500313"/>
                  <a:gd name="connsiteY1" fmla="*/ 38099 h 244475"/>
                  <a:gd name="connsiteX2" fmla="*/ 409575 w 2500313"/>
                  <a:gd name="connsiteY2" fmla="*/ 219074 h 244475"/>
                  <a:gd name="connsiteX3" fmla="*/ 604838 w 2500313"/>
                  <a:gd name="connsiteY3" fmla="*/ 38099 h 244475"/>
                  <a:gd name="connsiteX4" fmla="*/ 842963 w 2500313"/>
                  <a:gd name="connsiteY4" fmla="*/ 238124 h 244475"/>
                  <a:gd name="connsiteX5" fmla="*/ 1042988 w 2500313"/>
                  <a:gd name="connsiteY5" fmla="*/ 38099 h 244475"/>
                  <a:gd name="connsiteX6" fmla="*/ 1276351 w 2500313"/>
                  <a:gd name="connsiteY6" fmla="*/ 223837 h 244475"/>
                  <a:gd name="connsiteX7" fmla="*/ 1485900 w 2500313"/>
                  <a:gd name="connsiteY7" fmla="*/ 28574 h 244475"/>
                  <a:gd name="connsiteX8" fmla="*/ 1728788 w 2500313"/>
                  <a:gd name="connsiteY8" fmla="*/ 242887 h 244475"/>
                  <a:gd name="connsiteX9" fmla="*/ 1976438 w 2500313"/>
                  <a:gd name="connsiteY9" fmla="*/ 19049 h 244475"/>
                  <a:gd name="connsiteX10" fmla="*/ 2200275 w 2500313"/>
                  <a:gd name="connsiteY10" fmla="*/ 209549 h 244475"/>
                  <a:gd name="connsiteX11" fmla="*/ 2414588 w 2500313"/>
                  <a:gd name="connsiteY11" fmla="*/ 33337 h 244475"/>
                  <a:gd name="connsiteX12" fmla="*/ 2500313 w 2500313"/>
                  <a:gd name="connsiteY12" fmla="*/ 9524 h 244475"/>
                  <a:gd name="connsiteX0" fmla="*/ 0 w 2500313"/>
                  <a:gd name="connsiteY0" fmla="*/ 113506 h 248444"/>
                  <a:gd name="connsiteX1" fmla="*/ 233363 w 2500313"/>
                  <a:gd name="connsiteY1" fmla="*/ 42068 h 248444"/>
                  <a:gd name="connsiteX2" fmla="*/ 409575 w 2500313"/>
                  <a:gd name="connsiteY2" fmla="*/ 223043 h 248444"/>
                  <a:gd name="connsiteX3" fmla="*/ 604838 w 2500313"/>
                  <a:gd name="connsiteY3" fmla="*/ 42068 h 248444"/>
                  <a:gd name="connsiteX4" fmla="*/ 842963 w 2500313"/>
                  <a:gd name="connsiteY4" fmla="*/ 242093 h 248444"/>
                  <a:gd name="connsiteX5" fmla="*/ 1042988 w 2500313"/>
                  <a:gd name="connsiteY5" fmla="*/ 42068 h 248444"/>
                  <a:gd name="connsiteX6" fmla="*/ 1276351 w 2500313"/>
                  <a:gd name="connsiteY6" fmla="*/ 227806 h 248444"/>
                  <a:gd name="connsiteX7" fmla="*/ 1485900 w 2500313"/>
                  <a:gd name="connsiteY7" fmla="*/ 32543 h 248444"/>
                  <a:gd name="connsiteX8" fmla="*/ 1728788 w 2500313"/>
                  <a:gd name="connsiteY8" fmla="*/ 246856 h 248444"/>
                  <a:gd name="connsiteX9" fmla="*/ 1976438 w 2500313"/>
                  <a:gd name="connsiteY9" fmla="*/ 23018 h 248444"/>
                  <a:gd name="connsiteX10" fmla="*/ 2176463 w 2500313"/>
                  <a:gd name="connsiteY10" fmla="*/ 237331 h 248444"/>
                  <a:gd name="connsiteX11" fmla="*/ 2414588 w 2500313"/>
                  <a:gd name="connsiteY11" fmla="*/ 37306 h 248444"/>
                  <a:gd name="connsiteX12" fmla="*/ 2500313 w 2500313"/>
                  <a:gd name="connsiteY12" fmla="*/ 13493 h 248444"/>
                  <a:gd name="connsiteX0" fmla="*/ 0 w 2500313"/>
                  <a:gd name="connsiteY0" fmla="*/ 125413 h 260351"/>
                  <a:gd name="connsiteX1" fmla="*/ 233363 w 2500313"/>
                  <a:gd name="connsiteY1" fmla="*/ 53975 h 260351"/>
                  <a:gd name="connsiteX2" fmla="*/ 409575 w 2500313"/>
                  <a:gd name="connsiteY2" fmla="*/ 234950 h 260351"/>
                  <a:gd name="connsiteX3" fmla="*/ 604838 w 2500313"/>
                  <a:gd name="connsiteY3" fmla="*/ 53975 h 260351"/>
                  <a:gd name="connsiteX4" fmla="*/ 842963 w 2500313"/>
                  <a:gd name="connsiteY4" fmla="*/ 254000 h 260351"/>
                  <a:gd name="connsiteX5" fmla="*/ 1042988 w 2500313"/>
                  <a:gd name="connsiteY5" fmla="*/ 53975 h 260351"/>
                  <a:gd name="connsiteX6" fmla="*/ 1276351 w 2500313"/>
                  <a:gd name="connsiteY6" fmla="*/ 239713 h 260351"/>
                  <a:gd name="connsiteX7" fmla="*/ 1485900 w 2500313"/>
                  <a:gd name="connsiteY7" fmla="*/ 44450 h 260351"/>
                  <a:gd name="connsiteX8" fmla="*/ 1728788 w 2500313"/>
                  <a:gd name="connsiteY8" fmla="*/ 258763 h 260351"/>
                  <a:gd name="connsiteX9" fmla="*/ 1976438 w 2500313"/>
                  <a:gd name="connsiteY9" fmla="*/ 34925 h 260351"/>
                  <a:gd name="connsiteX10" fmla="*/ 2414588 w 2500313"/>
                  <a:gd name="connsiteY10" fmla="*/ 49213 h 260351"/>
                  <a:gd name="connsiteX11" fmla="*/ 2500313 w 2500313"/>
                  <a:gd name="connsiteY11" fmla="*/ 25400 h 260351"/>
                  <a:gd name="connsiteX0" fmla="*/ 0 w 2500313"/>
                  <a:gd name="connsiteY0" fmla="*/ 125413 h 292894"/>
                  <a:gd name="connsiteX1" fmla="*/ 233363 w 2500313"/>
                  <a:gd name="connsiteY1" fmla="*/ 53975 h 292894"/>
                  <a:gd name="connsiteX2" fmla="*/ 409575 w 2500313"/>
                  <a:gd name="connsiteY2" fmla="*/ 234950 h 292894"/>
                  <a:gd name="connsiteX3" fmla="*/ 604838 w 2500313"/>
                  <a:gd name="connsiteY3" fmla="*/ 53975 h 292894"/>
                  <a:gd name="connsiteX4" fmla="*/ 842963 w 2500313"/>
                  <a:gd name="connsiteY4" fmla="*/ 254000 h 292894"/>
                  <a:gd name="connsiteX5" fmla="*/ 1042988 w 2500313"/>
                  <a:gd name="connsiteY5" fmla="*/ 53975 h 292894"/>
                  <a:gd name="connsiteX6" fmla="*/ 1276351 w 2500313"/>
                  <a:gd name="connsiteY6" fmla="*/ 239713 h 292894"/>
                  <a:gd name="connsiteX7" fmla="*/ 1728788 w 2500313"/>
                  <a:gd name="connsiteY7" fmla="*/ 258763 h 292894"/>
                  <a:gd name="connsiteX8" fmla="*/ 1976438 w 2500313"/>
                  <a:gd name="connsiteY8" fmla="*/ 34925 h 292894"/>
                  <a:gd name="connsiteX9" fmla="*/ 2414588 w 2500313"/>
                  <a:gd name="connsiteY9" fmla="*/ 49213 h 292894"/>
                  <a:gd name="connsiteX10" fmla="*/ 2500313 w 2500313"/>
                  <a:gd name="connsiteY10" fmla="*/ 25400 h 292894"/>
                  <a:gd name="connsiteX0" fmla="*/ 0 w 2414588"/>
                  <a:gd name="connsiteY0" fmla="*/ 125413 h 292894"/>
                  <a:gd name="connsiteX1" fmla="*/ 233363 w 2414588"/>
                  <a:gd name="connsiteY1" fmla="*/ 53975 h 292894"/>
                  <a:gd name="connsiteX2" fmla="*/ 409575 w 2414588"/>
                  <a:gd name="connsiteY2" fmla="*/ 234950 h 292894"/>
                  <a:gd name="connsiteX3" fmla="*/ 604838 w 2414588"/>
                  <a:gd name="connsiteY3" fmla="*/ 53975 h 292894"/>
                  <a:gd name="connsiteX4" fmla="*/ 842963 w 2414588"/>
                  <a:gd name="connsiteY4" fmla="*/ 254000 h 292894"/>
                  <a:gd name="connsiteX5" fmla="*/ 1042988 w 2414588"/>
                  <a:gd name="connsiteY5" fmla="*/ 53975 h 292894"/>
                  <a:gd name="connsiteX6" fmla="*/ 1276351 w 2414588"/>
                  <a:gd name="connsiteY6" fmla="*/ 239713 h 292894"/>
                  <a:gd name="connsiteX7" fmla="*/ 1728788 w 2414588"/>
                  <a:gd name="connsiteY7" fmla="*/ 258763 h 292894"/>
                  <a:gd name="connsiteX8" fmla="*/ 1976438 w 2414588"/>
                  <a:gd name="connsiteY8" fmla="*/ 34925 h 292894"/>
                  <a:gd name="connsiteX9" fmla="*/ 2414588 w 2414588"/>
                  <a:gd name="connsiteY9" fmla="*/ 49213 h 292894"/>
                  <a:gd name="connsiteX0" fmla="*/ 0 w 2414588"/>
                  <a:gd name="connsiteY0" fmla="*/ 89694 h 254794"/>
                  <a:gd name="connsiteX1" fmla="*/ 233363 w 2414588"/>
                  <a:gd name="connsiteY1" fmla="*/ 18256 h 254794"/>
                  <a:gd name="connsiteX2" fmla="*/ 409575 w 2414588"/>
                  <a:gd name="connsiteY2" fmla="*/ 199231 h 254794"/>
                  <a:gd name="connsiteX3" fmla="*/ 604838 w 2414588"/>
                  <a:gd name="connsiteY3" fmla="*/ 18256 h 254794"/>
                  <a:gd name="connsiteX4" fmla="*/ 842963 w 2414588"/>
                  <a:gd name="connsiteY4" fmla="*/ 218281 h 254794"/>
                  <a:gd name="connsiteX5" fmla="*/ 1042988 w 2414588"/>
                  <a:gd name="connsiteY5" fmla="*/ 18256 h 254794"/>
                  <a:gd name="connsiteX6" fmla="*/ 1276351 w 2414588"/>
                  <a:gd name="connsiteY6" fmla="*/ 203994 h 254794"/>
                  <a:gd name="connsiteX7" fmla="*/ 1728788 w 2414588"/>
                  <a:gd name="connsiteY7" fmla="*/ 223044 h 254794"/>
                  <a:gd name="connsiteX8" fmla="*/ 2414588 w 2414588"/>
                  <a:gd name="connsiteY8" fmla="*/ 13494 h 254794"/>
                  <a:gd name="connsiteX0" fmla="*/ 0 w 2414588"/>
                  <a:gd name="connsiteY0" fmla="*/ 102394 h 267494"/>
                  <a:gd name="connsiteX1" fmla="*/ 233363 w 2414588"/>
                  <a:gd name="connsiteY1" fmla="*/ 30956 h 267494"/>
                  <a:gd name="connsiteX2" fmla="*/ 409575 w 2414588"/>
                  <a:gd name="connsiteY2" fmla="*/ 211931 h 267494"/>
                  <a:gd name="connsiteX3" fmla="*/ 604838 w 2414588"/>
                  <a:gd name="connsiteY3" fmla="*/ 30956 h 267494"/>
                  <a:gd name="connsiteX4" fmla="*/ 1042988 w 2414588"/>
                  <a:gd name="connsiteY4" fmla="*/ 30956 h 267494"/>
                  <a:gd name="connsiteX5" fmla="*/ 1276351 w 2414588"/>
                  <a:gd name="connsiteY5" fmla="*/ 216694 h 267494"/>
                  <a:gd name="connsiteX6" fmla="*/ 1728788 w 2414588"/>
                  <a:gd name="connsiteY6" fmla="*/ 235744 h 267494"/>
                  <a:gd name="connsiteX7" fmla="*/ 2414588 w 2414588"/>
                  <a:gd name="connsiteY7" fmla="*/ 26194 h 267494"/>
                  <a:gd name="connsiteX0" fmla="*/ 0 w 2414588"/>
                  <a:gd name="connsiteY0" fmla="*/ 102394 h 267494"/>
                  <a:gd name="connsiteX1" fmla="*/ 233363 w 2414588"/>
                  <a:gd name="connsiteY1" fmla="*/ 30956 h 267494"/>
                  <a:gd name="connsiteX2" fmla="*/ 604838 w 2414588"/>
                  <a:gd name="connsiteY2" fmla="*/ 30956 h 267494"/>
                  <a:gd name="connsiteX3" fmla="*/ 1042988 w 2414588"/>
                  <a:gd name="connsiteY3" fmla="*/ 30956 h 267494"/>
                  <a:gd name="connsiteX4" fmla="*/ 1276351 w 2414588"/>
                  <a:gd name="connsiteY4" fmla="*/ 216694 h 267494"/>
                  <a:gd name="connsiteX5" fmla="*/ 1728788 w 2414588"/>
                  <a:gd name="connsiteY5" fmla="*/ 235744 h 267494"/>
                  <a:gd name="connsiteX6" fmla="*/ 2414588 w 2414588"/>
                  <a:gd name="connsiteY6" fmla="*/ 26194 h 267494"/>
                  <a:gd name="connsiteX0" fmla="*/ 0 w 2414588"/>
                  <a:gd name="connsiteY0" fmla="*/ 105569 h 239713"/>
                  <a:gd name="connsiteX1" fmla="*/ 233363 w 2414588"/>
                  <a:gd name="connsiteY1" fmla="*/ 34131 h 239713"/>
                  <a:gd name="connsiteX2" fmla="*/ 604838 w 2414588"/>
                  <a:gd name="connsiteY2" fmla="*/ 34131 h 239713"/>
                  <a:gd name="connsiteX3" fmla="*/ 1042988 w 2414588"/>
                  <a:gd name="connsiteY3" fmla="*/ 34131 h 239713"/>
                  <a:gd name="connsiteX4" fmla="*/ 1728788 w 2414588"/>
                  <a:gd name="connsiteY4" fmla="*/ 238919 h 239713"/>
                  <a:gd name="connsiteX5" fmla="*/ 2414588 w 2414588"/>
                  <a:gd name="connsiteY5" fmla="*/ 29369 h 239713"/>
                  <a:gd name="connsiteX0" fmla="*/ 0 w 2414588"/>
                  <a:gd name="connsiteY0" fmla="*/ 90488 h 224632"/>
                  <a:gd name="connsiteX1" fmla="*/ 233363 w 2414588"/>
                  <a:gd name="connsiteY1" fmla="*/ 19050 h 224632"/>
                  <a:gd name="connsiteX2" fmla="*/ 1009650 w 2414588"/>
                  <a:gd name="connsiteY2" fmla="*/ 204788 h 224632"/>
                  <a:gd name="connsiteX3" fmla="*/ 1042988 w 2414588"/>
                  <a:gd name="connsiteY3" fmla="*/ 19050 h 224632"/>
                  <a:gd name="connsiteX4" fmla="*/ 1728788 w 2414588"/>
                  <a:gd name="connsiteY4" fmla="*/ 223838 h 224632"/>
                  <a:gd name="connsiteX5" fmla="*/ 2414588 w 2414588"/>
                  <a:gd name="connsiteY5" fmla="*/ 14288 h 224632"/>
                  <a:gd name="connsiteX0" fmla="*/ 0 w 2414588"/>
                  <a:gd name="connsiteY0" fmla="*/ 133351 h 267495"/>
                  <a:gd name="connsiteX1" fmla="*/ 781050 w 2414588"/>
                  <a:gd name="connsiteY1" fmla="*/ 19050 h 267495"/>
                  <a:gd name="connsiteX2" fmla="*/ 1009650 w 2414588"/>
                  <a:gd name="connsiteY2" fmla="*/ 247651 h 267495"/>
                  <a:gd name="connsiteX3" fmla="*/ 1042988 w 2414588"/>
                  <a:gd name="connsiteY3" fmla="*/ 61913 h 267495"/>
                  <a:gd name="connsiteX4" fmla="*/ 1728788 w 2414588"/>
                  <a:gd name="connsiteY4" fmla="*/ 266701 h 267495"/>
                  <a:gd name="connsiteX5" fmla="*/ 2414588 w 2414588"/>
                  <a:gd name="connsiteY5" fmla="*/ 57151 h 267495"/>
                  <a:gd name="connsiteX0" fmla="*/ 0 w 1728788"/>
                  <a:gd name="connsiteY0" fmla="*/ 133351 h 267495"/>
                  <a:gd name="connsiteX1" fmla="*/ 781050 w 1728788"/>
                  <a:gd name="connsiteY1" fmla="*/ 19050 h 267495"/>
                  <a:gd name="connsiteX2" fmla="*/ 1009650 w 1728788"/>
                  <a:gd name="connsiteY2" fmla="*/ 247651 h 267495"/>
                  <a:gd name="connsiteX3" fmla="*/ 1042988 w 1728788"/>
                  <a:gd name="connsiteY3" fmla="*/ 61913 h 267495"/>
                  <a:gd name="connsiteX4" fmla="*/ 1728788 w 1728788"/>
                  <a:gd name="connsiteY4" fmla="*/ 266701 h 267495"/>
                  <a:gd name="connsiteX0" fmla="*/ 0 w 3105150"/>
                  <a:gd name="connsiteY0" fmla="*/ 133351 h 281782"/>
                  <a:gd name="connsiteX1" fmla="*/ 781050 w 3105150"/>
                  <a:gd name="connsiteY1" fmla="*/ 19050 h 281782"/>
                  <a:gd name="connsiteX2" fmla="*/ 1009650 w 3105150"/>
                  <a:gd name="connsiteY2" fmla="*/ 247651 h 281782"/>
                  <a:gd name="connsiteX3" fmla="*/ 1042988 w 3105150"/>
                  <a:gd name="connsiteY3" fmla="*/ 61913 h 281782"/>
                  <a:gd name="connsiteX4" fmla="*/ 2990850 w 3105150"/>
                  <a:gd name="connsiteY4" fmla="*/ 247651 h 281782"/>
                  <a:gd name="connsiteX5" fmla="*/ 1728788 w 3105150"/>
                  <a:gd name="connsiteY5" fmla="*/ 266701 h 281782"/>
                  <a:gd name="connsiteX0" fmla="*/ 0 w 3315493"/>
                  <a:gd name="connsiteY0" fmla="*/ 133351 h 552450"/>
                  <a:gd name="connsiteX1" fmla="*/ 781050 w 3315493"/>
                  <a:gd name="connsiteY1" fmla="*/ 19050 h 552450"/>
                  <a:gd name="connsiteX2" fmla="*/ 1009650 w 3315493"/>
                  <a:gd name="connsiteY2" fmla="*/ 247651 h 552450"/>
                  <a:gd name="connsiteX3" fmla="*/ 1042988 w 3315493"/>
                  <a:gd name="connsiteY3" fmla="*/ 61913 h 552450"/>
                  <a:gd name="connsiteX4" fmla="*/ 2990850 w 3315493"/>
                  <a:gd name="connsiteY4" fmla="*/ 247651 h 552450"/>
                  <a:gd name="connsiteX5" fmla="*/ 2990850 w 3315493"/>
                  <a:gd name="connsiteY5" fmla="*/ 552450 h 552450"/>
                  <a:gd name="connsiteX0" fmla="*/ 0 w 3130550"/>
                  <a:gd name="connsiteY0" fmla="*/ 133351 h 552450"/>
                  <a:gd name="connsiteX1" fmla="*/ 781050 w 3130550"/>
                  <a:gd name="connsiteY1" fmla="*/ 19050 h 552450"/>
                  <a:gd name="connsiteX2" fmla="*/ 1009650 w 3130550"/>
                  <a:gd name="connsiteY2" fmla="*/ 247651 h 552450"/>
                  <a:gd name="connsiteX3" fmla="*/ 2152650 w 3130550"/>
                  <a:gd name="connsiteY3" fmla="*/ 19050 h 552450"/>
                  <a:gd name="connsiteX4" fmla="*/ 2990850 w 3130550"/>
                  <a:gd name="connsiteY4" fmla="*/ 247651 h 552450"/>
                  <a:gd name="connsiteX5" fmla="*/ 2990850 w 3130550"/>
                  <a:gd name="connsiteY5" fmla="*/ 552450 h 552450"/>
                  <a:gd name="connsiteX0" fmla="*/ 0 w 3130550"/>
                  <a:gd name="connsiteY0" fmla="*/ 133351 h 552450"/>
                  <a:gd name="connsiteX1" fmla="*/ 781050 w 3130550"/>
                  <a:gd name="connsiteY1" fmla="*/ 19050 h 552450"/>
                  <a:gd name="connsiteX2" fmla="*/ 1771650 w 3130550"/>
                  <a:gd name="connsiteY2" fmla="*/ 247650 h 552450"/>
                  <a:gd name="connsiteX3" fmla="*/ 2152650 w 3130550"/>
                  <a:gd name="connsiteY3" fmla="*/ 19050 h 552450"/>
                  <a:gd name="connsiteX4" fmla="*/ 2990850 w 3130550"/>
                  <a:gd name="connsiteY4" fmla="*/ 247651 h 552450"/>
                  <a:gd name="connsiteX5" fmla="*/ 2990850 w 3130550"/>
                  <a:gd name="connsiteY5" fmla="*/ 552450 h 552450"/>
                  <a:gd name="connsiteX0" fmla="*/ 0 w 2990850"/>
                  <a:gd name="connsiteY0" fmla="*/ 133351 h 247651"/>
                  <a:gd name="connsiteX1" fmla="*/ 781050 w 2990850"/>
                  <a:gd name="connsiteY1" fmla="*/ 19050 h 247651"/>
                  <a:gd name="connsiteX2" fmla="*/ 1771650 w 2990850"/>
                  <a:gd name="connsiteY2" fmla="*/ 247650 h 247651"/>
                  <a:gd name="connsiteX3" fmla="*/ 2152650 w 2990850"/>
                  <a:gd name="connsiteY3" fmla="*/ 19050 h 247651"/>
                  <a:gd name="connsiteX4" fmla="*/ 2990850 w 2990850"/>
                  <a:gd name="connsiteY4" fmla="*/ 247651 h 247651"/>
                  <a:gd name="connsiteX0" fmla="*/ 0 w 2152650"/>
                  <a:gd name="connsiteY0" fmla="*/ 133351 h 247650"/>
                  <a:gd name="connsiteX1" fmla="*/ 781050 w 2152650"/>
                  <a:gd name="connsiteY1" fmla="*/ 19050 h 247650"/>
                  <a:gd name="connsiteX2" fmla="*/ 1771650 w 2152650"/>
                  <a:gd name="connsiteY2" fmla="*/ 247650 h 247650"/>
                  <a:gd name="connsiteX3" fmla="*/ 2152650 w 2152650"/>
                  <a:gd name="connsiteY3" fmla="*/ 19050 h 247650"/>
                  <a:gd name="connsiteX0" fmla="*/ 0 w 3219450"/>
                  <a:gd name="connsiteY0" fmla="*/ 133351 h 247650"/>
                  <a:gd name="connsiteX1" fmla="*/ 781050 w 3219450"/>
                  <a:gd name="connsiteY1" fmla="*/ 19050 h 247650"/>
                  <a:gd name="connsiteX2" fmla="*/ 1771650 w 3219450"/>
                  <a:gd name="connsiteY2" fmla="*/ 247650 h 247650"/>
                  <a:gd name="connsiteX3" fmla="*/ 3219450 w 3219450"/>
                  <a:gd name="connsiteY3" fmla="*/ 19051 h 247650"/>
                  <a:gd name="connsiteX0" fmla="*/ 0 w 3219450"/>
                  <a:gd name="connsiteY0" fmla="*/ 127702 h 208107"/>
                  <a:gd name="connsiteX1" fmla="*/ 781050 w 3219450"/>
                  <a:gd name="connsiteY1" fmla="*/ 13401 h 208107"/>
                  <a:gd name="connsiteX2" fmla="*/ 2065868 w 3219450"/>
                  <a:gd name="connsiteY2" fmla="*/ 208107 h 208107"/>
                  <a:gd name="connsiteX3" fmla="*/ 3219450 w 3219450"/>
                  <a:gd name="connsiteY3" fmla="*/ 13402 h 208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19450" h="208107">
                    <a:moveTo>
                      <a:pt x="0" y="127702"/>
                    </a:moveTo>
                    <a:cubicBezTo>
                      <a:pt x="82550" y="82855"/>
                      <a:pt x="436739" y="0"/>
                      <a:pt x="781050" y="13401"/>
                    </a:cubicBezTo>
                    <a:cubicBezTo>
                      <a:pt x="1125361" y="26802"/>
                      <a:pt x="1659468" y="208107"/>
                      <a:pt x="2065868" y="208107"/>
                    </a:cubicBezTo>
                    <a:cubicBezTo>
                      <a:pt x="2472268" y="208107"/>
                      <a:pt x="3016250" y="13402"/>
                      <a:pt x="3219450" y="13402"/>
                    </a:cubicBezTo>
                  </a:path>
                </a:pathLst>
              </a:custGeom>
              <a:ln w="22225">
                <a:solidFill>
                  <a:srgbClr val="FF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6" name="Freeform 15"/>
              <p:cNvSpPr/>
              <p:nvPr/>
            </p:nvSpPr>
            <p:spPr bwMode="auto">
              <a:xfrm rot="30072" flipH="1">
                <a:off x="55955" y="4600791"/>
                <a:ext cx="3149248" cy="236198"/>
              </a:xfrm>
              <a:custGeom>
                <a:avLst/>
                <a:gdLst>
                  <a:gd name="connsiteX0" fmla="*/ 0 w 2500313"/>
                  <a:gd name="connsiteY0" fmla="*/ 116682 h 264319"/>
                  <a:gd name="connsiteX1" fmla="*/ 233363 w 2500313"/>
                  <a:gd name="connsiteY1" fmla="*/ 45244 h 264319"/>
                  <a:gd name="connsiteX2" fmla="*/ 409575 w 2500313"/>
                  <a:gd name="connsiteY2" fmla="*/ 226219 h 264319"/>
                  <a:gd name="connsiteX3" fmla="*/ 604838 w 2500313"/>
                  <a:gd name="connsiteY3" fmla="*/ 45244 h 264319"/>
                  <a:gd name="connsiteX4" fmla="*/ 852488 w 2500313"/>
                  <a:gd name="connsiteY4" fmla="*/ 226219 h 264319"/>
                  <a:gd name="connsiteX5" fmla="*/ 1042988 w 2500313"/>
                  <a:gd name="connsiteY5" fmla="*/ 45244 h 264319"/>
                  <a:gd name="connsiteX6" fmla="*/ 1243013 w 2500313"/>
                  <a:gd name="connsiteY6" fmla="*/ 235744 h 264319"/>
                  <a:gd name="connsiteX7" fmla="*/ 1485900 w 2500313"/>
                  <a:gd name="connsiteY7" fmla="*/ 35719 h 264319"/>
                  <a:gd name="connsiteX8" fmla="*/ 1733550 w 2500313"/>
                  <a:gd name="connsiteY8" fmla="*/ 259557 h 264319"/>
                  <a:gd name="connsiteX9" fmla="*/ 2000250 w 2500313"/>
                  <a:gd name="connsiteY9" fmla="*/ 7144 h 264319"/>
                  <a:gd name="connsiteX10" fmla="*/ 2200275 w 2500313"/>
                  <a:gd name="connsiteY10" fmla="*/ 216694 h 264319"/>
                  <a:gd name="connsiteX11" fmla="*/ 2414588 w 2500313"/>
                  <a:gd name="connsiteY11" fmla="*/ 40482 h 264319"/>
                  <a:gd name="connsiteX12" fmla="*/ 2500313 w 2500313"/>
                  <a:gd name="connsiteY12" fmla="*/ 16669 h 264319"/>
                  <a:gd name="connsiteX0" fmla="*/ 0 w 2500313"/>
                  <a:gd name="connsiteY0" fmla="*/ 116682 h 264319"/>
                  <a:gd name="connsiteX1" fmla="*/ 233363 w 2500313"/>
                  <a:gd name="connsiteY1" fmla="*/ 45244 h 264319"/>
                  <a:gd name="connsiteX2" fmla="*/ 409575 w 2500313"/>
                  <a:gd name="connsiteY2" fmla="*/ 226219 h 264319"/>
                  <a:gd name="connsiteX3" fmla="*/ 604838 w 2500313"/>
                  <a:gd name="connsiteY3" fmla="*/ 45244 h 264319"/>
                  <a:gd name="connsiteX4" fmla="*/ 842963 w 2500313"/>
                  <a:gd name="connsiteY4" fmla="*/ 245269 h 264319"/>
                  <a:gd name="connsiteX5" fmla="*/ 1042988 w 2500313"/>
                  <a:gd name="connsiteY5" fmla="*/ 45244 h 264319"/>
                  <a:gd name="connsiteX6" fmla="*/ 1243013 w 2500313"/>
                  <a:gd name="connsiteY6" fmla="*/ 235744 h 264319"/>
                  <a:gd name="connsiteX7" fmla="*/ 1485900 w 2500313"/>
                  <a:gd name="connsiteY7" fmla="*/ 35719 h 264319"/>
                  <a:gd name="connsiteX8" fmla="*/ 1733550 w 2500313"/>
                  <a:gd name="connsiteY8" fmla="*/ 259557 h 264319"/>
                  <a:gd name="connsiteX9" fmla="*/ 2000250 w 2500313"/>
                  <a:gd name="connsiteY9" fmla="*/ 7144 h 264319"/>
                  <a:gd name="connsiteX10" fmla="*/ 2200275 w 2500313"/>
                  <a:gd name="connsiteY10" fmla="*/ 216694 h 264319"/>
                  <a:gd name="connsiteX11" fmla="*/ 2414588 w 2500313"/>
                  <a:gd name="connsiteY11" fmla="*/ 40482 h 264319"/>
                  <a:gd name="connsiteX12" fmla="*/ 2500313 w 2500313"/>
                  <a:gd name="connsiteY12" fmla="*/ 16669 h 264319"/>
                  <a:gd name="connsiteX0" fmla="*/ 0 w 2500313"/>
                  <a:gd name="connsiteY0" fmla="*/ 116682 h 264319"/>
                  <a:gd name="connsiteX1" fmla="*/ 233363 w 2500313"/>
                  <a:gd name="connsiteY1" fmla="*/ 45244 h 264319"/>
                  <a:gd name="connsiteX2" fmla="*/ 409575 w 2500313"/>
                  <a:gd name="connsiteY2" fmla="*/ 226219 h 264319"/>
                  <a:gd name="connsiteX3" fmla="*/ 604838 w 2500313"/>
                  <a:gd name="connsiteY3" fmla="*/ 45244 h 264319"/>
                  <a:gd name="connsiteX4" fmla="*/ 842963 w 2500313"/>
                  <a:gd name="connsiteY4" fmla="*/ 245269 h 264319"/>
                  <a:gd name="connsiteX5" fmla="*/ 1042988 w 2500313"/>
                  <a:gd name="connsiteY5" fmla="*/ 45244 h 264319"/>
                  <a:gd name="connsiteX6" fmla="*/ 1262063 w 2500313"/>
                  <a:gd name="connsiteY6" fmla="*/ 230982 h 264319"/>
                  <a:gd name="connsiteX7" fmla="*/ 1485900 w 2500313"/>
                  <a:gd name="connsiteY7" fmla="*/ 35719 h 264319"/>
                  <a:gd name="connsiteX8" fmla="*/ 1733550 w 2500313"/>
                  <a:gd name="connsiteY8" fmla="*/ 259557 h 264319"/>
                  <a:gd name="connsiteX9" fmla="*/ 2000250 w 2500313"/>
                  <a:gd name="connsiteY9" fmla="*/ 7144 h 264319"/>
                  <a:gd name="connsiteX10" fmla="*/ 2200275 w 2500313"/>
                  <a:gd name="connsiteY10" fmla="*/ 216694 h 264319"/>
                  <a:gd name="connsiteX11" fmla="*/ 2414588 w 2500313"/>
                  <a:gd name="connsiteY11" fmla="*/ 40482 h 264319"/>
                  <a:gd name="connsiteX12" fmla="*/ 2500313 w 2500313"/>
                  <a:gd name="connsiteY12" fmla="*/ 16669 h 264319"/>
                  <a:gd name="connsiteX0" fmla="*/ 0 w 2500313"/>
                  <a:gd name="connsiteY0" fmla="*/ 116682 h 264319"/>
                  <a:gd name="connsiteX1" fmla="*/ 233363 w 2500313"/>
                  <a:gd name="connsiteY1" fmla="*/ 45244 h 264319"/>
                  <a:gd name="connsiteX2" fmla="*/ 409575 w 2500313"/>
                  <a:gd name="connsiteY2" fmla="*/ 226219 h 264319"/>
                  <a:gd name="connsiteX3" fmla="*/ 604838 w 2500313"/>
                  <a:gd name="connsiteY3" fmla="*/ 45244 h 264319"/>
                  <a:gd name="connsiteX4" fmla="*/ 842963 w 2500313"/>
                  <a:gd name="connsiteY4" fmla="*/ 245269 h 264319"/>
                  <a:gd name="connsiteX5" fmla="*/ 1042988 w 2500313"/>
                  <a:gd name="connsiteY5" fmla="*/ 45244 h 264319"/>
                  <a:gd name="connsiteX6" fmla="*/ 1276351 w 2500313"/>
                  <a:gd name="connsiteY6" fmla="*/ 230982 h 264319"/>
                  <a:gd name="connsiteX7" fmla="*/ 1485900 w 2500313"/>
                  <a:gd name="connsiteY7" fmla="*/ 35719 h 264319"/>
                  <a:gd name="connsiteX8" fmla="*/ 1733550 w 2500313"/>
                  <a:gd name="connsiteY8" fmla="*/ 259557 h 264319"/>
                  <a:gd name="connsiteX9" fmla="*/ 2000250 w 2500313"/>
                  <a:gd name="connsiteY9" fmla="*/ 7144 h 264319"/>
                  <a:gd name="connsiteX10" fmla="*/ 2200275 w 2500313"/>
                  <a:gd name="connsiteY10" fmla="*/ 216694 h 264319"/>
                  <a:gd name="connsiteX11" fmla="*/ 2414588 w 2500313"/>
                  <a:gd name="connsiteY11" fmla="*/ 40482 h 264319"/>
                  <a:gd name="connsiteX12" fmla="*/ 2500313 w 2500313"/>
                  <a:gd name="connsiteY12" fmla="*/ 16669 h 264319"/>
                  <a:gd name="connsiteX0" fmla="*/ 0 w 2500313"/>
                  <a:gd name="connsiteY0" fmla="*/ 115094 h 253206"/>
                  <a:gd name="connsiteX1" fmla="*/ 233363 w 2500313"/>
                  <a:gd name="connsiteY1" fmla="*/ 43656 h 253206"/>
                  <a:gd name="connsiteX2" fmla="*/ 409575 w 2500313"/>
                  <a:gd name="connsiteY2" fmla="*/ 224631 h 253206"/>
                  <a:gd name="connsiteX3" fmla="*/ 604838 w 2500313"/>
                  <a:gd name="connsiteY3" fmla="*/ 43656 h 253206"/>
                  <a:gd name="connsiteX4" fmla="*/ 842963 w 2500313"/>
                  <a:gd name="connsiteY4" fmla="*/ 243681 h 253206"/>
                  <a:gd name="connsiteX5" fmla="*/ 1042988 w 2500313"/>
                  <a:gd name="connsiteY5" fmla="*/ 43656 h 253206"/>
                  <a:gd name="connsiteX6" fmla="*/ 1276351 w 2500313"/>
                  <a:gd name="connsiteY6" fmla="*/ 229394 h 253206"/>
                  <a:gd name="connsiteX7" fmla="*/ 1485900 w 2500313"/>
                  <a:gd name="connsiteY7" fmla="*/ 34131 h 253206"/>
                  <a:gd name="connsiteX8" fmla="*/ 1728788 w 2500313"/>
                  <a:gd name="connsiteY8" fmla="*/ 248444 h 253206"/>
                  <a:gd name="connsiteX9" fmla="*/ 2000250 w 2500313"/>
                  <a:gd name="connsiteY9" fmla="*/ 5556 h 253206"/>
                  <a:gd name="connsiteX10" fmla="*/ 2200275 w 2500313"/>
                  <a:gd name="connsiteY10" fmla="*/ 215106 h 253206"/>
                  <a:gd name="connsiteX11" fmla="*/ 2414588 w 2500313"/>
                  <a:gd name="connsiteY11" fmla="*/ 38894 h 253206"/>
                  <a:gd name="connsiteX12" fmla="*/ 2500313 w 2500313"/>
                  <a:gd name="connsiteY12" fmla="*/ 15081 h 253206"/>
                  <a:gd name="connsiteX0" fmla="*/ 0 w 2500313"/>
                  <a:gd name="connsiteY0" fmla="*/ 109537 h 244475"/>
                  <a:gd name="connsiteX1" fmla="*/ 233363 w 2500313"/>
                  <a:gd name="connsiteY1" fmla="*/ 38099 h 244475"/>
                  <a:gd name="connsiteX2" fmla="*/ 409575 w 2500313"/>
                  <a:gd name="connsiteY2" fmla="*/ 219074 h 244475"/>
                  <a:gd name="connsiteX3" fmla="*/ 604838 w 2500313"/>
                  <a:gd name="connsiteY3" fmla="*/ 38099 h 244475"/>
                  <a:gd name="connsiteX4" fmla="*/ 842963 w 2500313"/>
                  <a:gd name="connsiteY4" fmla="*/ 238124 h 244475"/>
                  <a:gd name="connsiteX5" fmla="*/ 1042988 w 2500313"/>
                  <a:gd name="connsiteY5" fmla="*/ 38099 h 244475"/>
                  <a:gd name="connsiteX6" fmla="*/ 1276351 w 2500313"/>
                  <a:gd name="connsiteY6" fmla="*/ 223837 h 244475"/>
                  <a:gd name="connsiteX7" fmla="*/ 1485900 w 2500313"/>
                  <a:gd name="connsiteY7" fmla="*/ 28574 h 244475"/>
                  <a:gd name="connsiteX8" fmla="*/ 1728788 w 2500313"/>
                  <a:gd name="connsiteY8" fmla="*/ 242887 h 244475"/>
                  <a:gd name="connsiteX9" fmla="*/ 1976438 w 2500313"/>
                  <a:gd name="connsiteY9" fmla="*/ 19049 h 244475"/>
                  <a:gd name="connsiteX10" fmla="*/ 2200275 w 2500313"/>
                  <a:gd name="connsiteY10" fmla="*/ 209549 h 244475"/>
                  <a:gd name="connsiteX11" fmla="*/ 2414588 w 2500313"/>
                  <a:gd name="connsiteY11" fmla="*/ 33337 h 244475"/>
                  <a:gd name="connsiteX12" fmla="*/ 2500313 w 2500313"/>
                  <a:gd name="connsiteY12" fmla="*/ 9524 h 244475"/>
                  <a:gd name="connsiteX0" fmla="*/ 0 w 2500313"/>
                  <a:gd name="connsiteY0" fmla="*/ 113506 h 248444"/>
                  <a:gd name="connsiteX1" fmla="*/ 233363 w 2500313"/>
                  <a:gd name="connsiteY1" fmla="*/ 42068 h 248444"/>
                  <a:gd name="connsiteX2" fmla="*/ 409575 w 2500313"/>
                  <a:gd name="connsiteY2" fmla="*/ 223043 h 248444"/>
                  <a:gd name="connsiteX3" fmla="*/ 604838 w 2500313"/>
                  <a:gd name="connsiteY3" fmla="*/ 42068 h 248444"/>
                  <a:gd name="connsiteX4" fmla="*/ 842963 w 2500313"/>
                  <a:gd name="connsiteY4" fmla="*/ 242093 h 248444"/>
                  <a:gd name="connsiteX5" fmla="*/ 1042988 w 2500313"/>
                  <a:gd name="connsiteY5" fmla="*/ 42068 h 248444"/>
                  <a:gd name="connsiteX6" fmla="*/ 1276351 w 2500313"/>
                  <a:gd name="connsiteY6" fmla="*/ 227806 h 248444"/>
                  <a:gd name="connsiteX7" fmla="*/ 1485900 w 2500313"/>
                  <a:gd name="connsiteY7" fmla="*/ 32543 h 248444"/>
                  <a:gd name="connsiteX8" fmla="*/ 1728788 w 2500313"/>
                  <a:gd name="connsiteY8" fmla="*/ 246856 h 248444"/>
                  <a:gd name="connsiteX9" fmla="*/ 1976438 w 2500313"/>
                  <a:gd name="connsiteY9" fmla="*/ 23018 h 248444"/>
                  <a:gd name="connsiteX10" fmla="*/ 2176463 w 2500313"/>
                  <a:gd name="connsiteY10" fmla="*/ 237331 h 248444"/>
                  <a:gd name="connsiteX11" fmla="*/ 2414588 w 2500313"/>
                  <a:gd name="connsiteY11" fmla="*/ 37306 h 248444"/>
                  <a:gd name="connsiteX12" fmla="*/ 2500313 w 2500313"/>
                  <a:gd name="connsiteY12" fmla="*/ 13493 h 248444"/>
                  <a:gd name="connsiteX0" fmla="*/ 0 w 2500313"/>
                  <a:gd name="connsiteY0" fmla="*/ 125413 h 260351"/>
                  <a:gd name="connsiteX1" fmla="*/ 233363 w 2500313"/>
                  <a:gd name="connsiteY1" fmla="*/ 53975 h 260351"/>
                  <a:gd name="connsiteX2" fmla="*/ 409575 w 2500313"/>
                  <a:gd name="connsiteY2" fmla="*/ 234950 h 260351"/>
                  <a:gd name="connsiteX3" fmla="*/ 604838 w 2500313"/>
                  <a:gd name="connsiteY3" fmla="*/ 53975 h 260351"/>
                  <a:gd name="connsiteX4" fmla="*/ 842963 w 2500313"/>
                  <a:gd name="connsiteY4" fmla="*/ 254000 h 260351"/>
                  <a:gd name="connsiteX5" fmla="*/ 1042988 w 2500313"/>
                  <a:gd name="connsiteY5" fmla="*/ 53975 h 260351"/>
                  <a:gd name="connsiteX6" fmla="*/ 1276351 w 2500313"/>
                  <a:gd name="connsiteY6" fmla="*/ 239713 h 260351"/>
                  <a:gd name="connsiteX7" fmla="*/ 1485900 w 2500313"/>
                  <a:gd name="connsiteY7" fmla="*/ 44450 h 260351"/>
                  <a:gd name="connsiteX8" fmla="*/ 1728788 w 2500313"/>
                  <a:gd name="connsiteY8" fmla="*/ 258763 h 260351"/>
                  <a:gd name="connsiteX9" fmla="*/ 1976438 w 2500313"/>
                  <a:gd name="connsiteY9" fmla="*/ 34925 h 260351"/>
                  <a:gd name="connsiteX10" fmla="*/ 2414588 w 2500313"/>
                  <a:gd name="connsiteY10" fmla="*/ 49213 h 260351"/>
                  <a:gd name="connsiteX11" fmla="*/ 2500313 w 2500313"/>
                  <a:gd name="connsiteY11" fmla="*/ 25400 h 260351"/>
                  <a:gd name="connsiteX0" fmla="*/ 0 w 2500313"/>
                  <a:gd name="connsiteY0" fmla="*/ 125413 h 292894"/>
                  <a:gd name="connsiteX1" fmla="*/ 233363 w 2500313"/>
                  <a:gd name="connsiteY1" fmla="*/ 53975 h 292894"/>
                  <a:gd name="connsiteX2" fmla="*/ 409575 w 2500313"/>
                  <a:gd name="connsiteY2" fmla="*/ 234950 h 292894"/>
                  <a:gd name="connsiteX3" fmla="*/ 604838 w 2500313"/>
                  <a:gd name="connsiteY3" fmla="*/ 53975 h 292894"/>
                  <a:gd name="connsiteX4" fmla="*/ 842963 w 2500313"/>
                  <a:gd name="connsiteY4" fmla="*/ 254000 h 292894"/>
                  <a:gd name="connsiteX5" fmla="*/ 1042988 w 2500313"/>
                  <a:gd name="connsiteY5" fmla="*/ 53975 h 292894"/>
                  <a:gd name="connsiteX6" fmla="*/ 1276351 w 2500313"/>
                  <a:gd name="connsiteY6" fmla="*/ 239713 h 292894"/>
                  <a:gd name="connsiteX7" fmla="*/ 1728788 w 2500313"/>
                  <a:gd name="connsiteY7" fmla="*/ 258763 h 292894"/>
                  <a:gd name="connsiteX8" fmla="*/ 1976438 w 2500313"/>
                  <a:gd name="connsiteY8" fmla="*/ 34925 h 292894"/>
                  <a:gd name="connsiteX9" fmla="*/ 2414588 w 2500313"/>
                  <a:gd name="connsiteY9" fmla="*/ 49213 h 292894"/>
                  <a:gd name="connsiteX10" fmla="*/ 2500313 w 2500313"/>
                  <a:gd name="connsiteY10" fmla="*/ 25400 h 292894"/>
                  <a:gd name="connsiteX0" fmla="*/ 0 w 2414588"/>
                  <a:gd name="connsiteY0" fmla="*/ 125413 h 292894"/>
                  <a:gd name="connsiteX1" fmla="*/ 233363 w 2414588"/>
                  <a:gd name="connsiteY1" fmla="*/ 53975 h 292894"/>
                  <a:gd name="connsiteX2" fmla="*/ 409575 w 2414588"/>
                  <a:gd name="connsiteY2" fmla="*/ 234950 h 292894"/>
                  <a:gd name="connsiteX3" fmla="*/ 604838 w 2414588"/>
                  <a:gd name="connsiteY3" fmla="*/ 53975 h 292894"/>
                  <a:gd name="connsiteX4" fmla="*/ 842963 w 2414588"/>
                  <a:gd name="connsiteY4" fmla="*/ 254000 h 292894"/>
                  <a:gd name="connsiteX5" fmla="*/ 1042988 w 2414588"/>
                  <a:gd name="connsiteY5" fmla="*/ 53975 h 292894"/>
                  <a:gd name="connsiteX6" fmla="*/ 1276351 w 2414588"/>
                  <a:gd name="connsiteY6" fmla="*/ 239713 h 292894"/>
                  <a:gd name="connsiteX7" fmla="*/ 1728788 w 2414588"/>
                  <a:gd name="connsiteY7" fmla="*/ 258763 h 292894"/>
                  <a:gd name="connsiteX8" fmla="*/ 1976438 w 2414588"/>
                  <a:gd name="connsiteY8" fmla="*/ 34925 h 292894"/>
                  <a:gd name="connsiteX9" fmla="*/ 2414588 w 2414588"/>
                  <a:gd name="connsiteY9" fmla="*/ 49213 h 292894"/>
                  <a:gd name="connsiteX0" fmla="*/ 0 w 2414588"/>
                  <a:gd name="connsiteY0" fmla="*/ 89694 h 254794"/>
                  <a:gd name="connsiteX1" fmla="*/ 233363 w 2414588"/>
                  <a:gd name="connsiteY1" fmla="*/ 18256 h 254794"/>
                  <a:gd name="connsiteX2" fmla="*/ 409575 w 2414588"/>
                  <a:gd name="connsiteY2" fmla="*/ 199231 h 254794"/>
                  <a:gd name="connsiteX3" fmla="*/ 604838 w 2414588"/>
                  <a:gd name="connsiteY3" fmla="*/ 18256 h 254794"/>
                  <a:gd name="connsiteX4" fmla="*/ 842963 w 2414588"/>
                  <a:gd name="connsiteY4" fmla="*/ 218281 h 254794"/>
                  <a:gd name="connsiteX5" fmla="*/ 1042988 w 2414588"/>
                  <a:gd name="connsiteY5" fmla="*/ 18256 h 254794"/>
                  <a:gd name="connsiteX6" fmla="*/ 1276351 w 2414588"/>
                  <a:gd name="connsiteY6" fmla="*/ 203994 h 254794"/>
                  <a:gd name="connsiteX7" fmla="*/ 1728788 w 2414588"/>
                  <a:gd name="connsiteY7" fmla="*/ 223044 h 254794"/>
                  <a:gd name="connsiteX8" fmla="*/ 2414588 w 2414588"/>
                  <a:gd name="connsiteY8" fmla="*/ 13494 h 254794"/>
                  <a:gd name="connsiteX0" fmla="*/ 0 w 2414588"/>
                  <a:gd name="connsiteY0" fmla="*/ 102394 h 267494"/>
                  <a:gd name="connsiteX1" fmla="*/ 233363 w 2414588"/>
                  <a:gd name="connsiteY1" fmla="*/ 30956 h 267494"/>
                  <a:gd name="connsiteX2" fmla="*/ 409575 w 2414588"/>
                  <a:gd name="connsiteY2" fmla="*/ 211931 h 267494"/>
                  <a:gd name="connsiteX3" fmla="*/ 604838 w 2414588"/>
                  <a:gd name="connsiteY3" fmla="*/ 30956 h 267494"/>
                  <a:gd name="connsiteX4" fmla="*/ 1042988 w 2414588"/>
                  <a:gd name="connsiteY4" fmla="*/ 30956 h 267494"/>
                  <a:gd name="connsiteX5" fmla="*/ 1276351 w 2414588"/>
                  <a:gd name="connsiteY5" fmla="*/ 216694 h 267494"/>
                  <a:gd name="connsiteX6" fmla="*/ 1728788 w 2414588"/>
                  <a:gd name="connsiteY6" fmla="*/ 235744 h 267494"/>
                  <a:gd name="connsiteX7" fmla="*/ 2414588 w 2414588"/>
                  <a:gd name="connsiteY7" fmla="*/ 26194 h 267494"/>
                  <a:gd name="connsiteX0" fmla="*/ 0 w 2414588"/>
                  <a:gd name="connsiteY0" fmla="*/ 102394 h 267494"/>
                  <a:gd name="connsiteX1" fmla="*/ 233363 w 2414588"/>
                  <a:gd name="connsiteY1" fmla="*/ 30956 h 267494"/>
                  <a:gd name="connsiteX2" fmla="*/ 604838 w 2414588"/>
                  <a:gd name="connsiteY2" fmla="*/ 30956 h 267494"/>
                  <a:gd name="connsiteX3" fmla="*/ 1042988 w 2414588"/>
                  <a:gd name="connsiteY3" fmla="*/ 30956 h 267494"/>
                  <a:gd name="connsiteX4" fmla="*/ 1276351 w 2414588"/>
                  <a:gd name="connsiteY4" fmla="*/ 216694 h 267494"/>
                  <a:gd name="connsiteX5" fmla="*/ 1728788 w 2414588"/>
                  <a:gd name="connsiteY5" fmla="*/ 235744 h 267494"/>
                  <a:gd name="connsiteX6" fmla="*/ 2414588 w 2414588"/>
                  <a:gd name="connsiteY6" fmla="*/ 26194 h 267494"/>
                  <a:gd name="connsiteX0" fmla="*/ 0 w 2414588"/>
                  <a:gd name="connsiteY0" fmla="*/ 105569 h 239713"/>
                  <a:gd name="connsiteX1" fmla="*/ 233363 w 2414588"/>
                  <a:gd name="connsiteY1" fmla="*/ 34131 h 239713"/>
                  <a:gd name="connsiteX2" fmla="*/ 604838 w 2414588"/>
                  <a:gd name="connsiteY2" fmla="*/ 34131 h 239713"/>
                  <a:gd name="connsiteX3" fmla="*/ 1042988 w 2414588"/>
                  <a:gd name="connsiteY3" fmla="*/ 34131 h 239713"/>
                  <a:gd name="connsiteX4" fmla="*/ 1728788 w 2414588"/>
                  <a:gd name="connsiteY4" fmla="*/ 238919 h 239713"/>
                  <a:gd name="connsiteX5" fmla="*/ 2414588 w 2414588"/>
                  <a:gd name="connsiteY5" fmla="*/ 29369 h 239713"/>
                  <a:gd name="connsiteX0" fmla="*/ 0 w 2414588"/>
                  <a:gd name="connsiteY0" fmla="*/ 90488 h 224632"/>
                  <a:gd name="connsiteX1" fmla="*/ 233363 w 2414588"/>
                  <a:gd name="connsiteY1" fmla="*/ 19050 h 224632"/>
                  <a:gd name="connsiteX2" fmla="*/ 1009650 w 2414588"/>
                  <a:gd name="connsiteY2" fmla="*/ 204788 h 224632"/>
                  <a:gd name="connsiteX3" fmla="*/ 1042988 w 2414588"/>
                  <a:gd name="connsiteY3" fmla="*/ 19050 h 224632"/>
                  <a:gd name="connsiteX4" fmla="*/ 1728788 w 2414588"/>
                  <a:gd name="connsiteY4" fmla="*/ 223838 h 224632"/>
                  <a:gd name="connsiteX5" fmla="*/ 2414588 w 2414588"/>
                  <a:gd name="connsiteY5" fmla="*/ 14288 h 224632"/>
                  <a:gd name="connsiteX0" fmla="*/ 0 w 2414588"/>
                  <a:gd name="connsiteY0" fmla="*/ 133351 h 267495"/>
                  <a:gd name="connsiteX1" fmla="*/ 781050 w 2414588"/>
                  <a:gd name="connsiteY1" fmla="*/ 19050 h 267495"/>
                  <a:gd name="connsiteX2" fmla="*/ 1009650 w 2414588"/>
                  <a:gd name="connsiteY2" fmla="*/ 247651 h 267495"/>
                  <a:gd name="connsiteX3" fmla="*/ 1042988 w 2414588"/>
                  <a:gd name="connsiteY3" fmla="*/ 61913 h 267495"/>
                  <a:gd name="connsiteX4" fmla="*/ 1728788 w 2414588"/>
                  <a:gd name="connsiteY4" fmla="*/ 266701 h 267495"/>
                  <a:gd name="connsiteX5" fmla="*/ 2414588 w 2414588"/>
                  <a:gd name="connsiteY5" fmla="*/ 57151 h 267495"/>
                  <a:gd name="connsiteX0" fmla="*/ 0 w 1728788"/>
                  <a:gd name="connsiteY0" fmla="*/ 133351 h 267495"/>
                  <a:gd name="connsiteX1" fmla="*/ 781050 w 1728788"/>
                  <a:gd name="connsiteY1" fmla="*/ 19050 h 267495"/>
                  <a:gd name="connsiteX2" fmla="*/ 1009650 w 1728788"/>
                  <a:gd name="connsiteY2" fmla="*/ 247651 h 267495"/>
                  <a:gd name="connsiteX3" fmla="*/ 1042988 w 1728788"/>
                  <a:gd name="connsiteY3" fmla="*/ 61913 h 267495"/>
                  <a:gd name="connsiteX4" fmla="*/ 1728788 w 1728788"/>
                  <a:gd name="connsiteY4" fmla="*/ 266701 h 267495"/>
                  <a:gd name="connsiteX0" fmla="*/ 0 w 3105150"/>
                  <a:gd name="connsiteY0" fmla="*/ 133351 h 281782"/>
                  <a:gd name="connsiteX1" fmla="*/ 781050 w 3105150"/>
                  <a:gd name="connsiteY1" fmla="*/ 19050 h 281782"/>
                  <a:gd name="connsiteX2" fmla="*/ 1009650 w 3105150"/>
                  <a:gd name="connsiteY2" fmla="*/ 247651 h 281782"/>
                  <a:gd name="connsiteX3" fmla="*/ 1042988 w 3105150"/>
                  <a:gd name="connsiteY3" fmla="*/ 61913 h 281782"/>
                  <a:gd name="connsiteX4" fmla="*/ 2990850 w 3105150"/>
                  <a:gd name="connsiteY4" fmla="*/ 247651 h 281782"/>
                  <a:gd name="connsiteX5" fmla="*/ 1728788 w 3105150"/>
                  <a:gd name="connsiteY5" fmla="*/ 266701 h 281782"/>
                  <a:gd name="connsiteX0" fmla="*/ 0 w 3315493"/>
                  <a:gd name="connsiteY0" fmla="*/ 133351 h 552450"/>
                  <a:gd name="connsiteX1" fmla="*/ 781050 w 3315493"/>
                  <a:gd name="connsiteY1" fmla="*/ 19050 h 552450"/>
                  <a:gd name="connsiteX2" fmla="*/ 1009650 w 3315493"/>
                  <a:gd name="connsiteY2" fmla="*/ 247651 h 552450"/>
                  <a:gd name="connsiteX3" fmla="*/ 1042988 w 3315493"/>
                  <a:gd name="connsiteY3" fmla="*/ 61913 h 552450"/>
                  <a:gd name="connsiteX4" fmla="*/ 2990850 w 3315493"/>
                  <a:gd name="connsiteY4" fmla="*/ 247651 h 552450"/>
                  <a:gd name="connsiteX5" fmla="*/ 2990850 w 3315493"/>
                  <a:gd name="connsiteY5" fmla="*/ 552450 h 552450"/>
                  <a:gd name="connsiteX0" fmla="*/ 0 w 3130550"/>
                  <a:gd name="connsiteY0" fmla="*/ 133351 h 552450"/>
                  <a:gd name="connsiteX1" fmla="*/ 781050 w 3130550"/>
                  <a:gd name="connsiteY1" fmla="*/ 19050 h 552450"/>
                  <a:gd name="connsiteX2" fmla="*/ 1009650 w 3130550"/>
                  <a:gd name="connsiteY2" fmla="*/ 247651 h 552450"/>
                  <a:gd name="connsiteX3" fmla="*/ 2152650 w 3130550"/>
                  <a:gd name="connsiteY3" fmla="*/ 19050 h 552450"/>
                  <a:gd name="connsiteX4" fmla="*/ 2990850 w 3130550"/>
                  <a:gd name="connsiteY4" fmla="*/ 247651 h 552450"/>
                  <a:gd name="connsiteX5" fmla="*/ 2990850 w 3130550"/>
                  <a:gd name="connsiteY5" fmla="*/ 552450 h 552450"/>
                  <a:gd name="connsiteX0" fmla="*/ 0 w 3130550"/>
                  <a:gd name="connsiteY0" fmla="*/ 133351 h 552450"/>
                  <a:gd name="connsiteX1" fmla="*/ 781050 w 3130550"/>
                  <a:gd name="connsiteY1" fmla="*/ 19050 h 552450"/>
                  <a:gd name="connsiteX2" fmla="*/ 1771650 w 3130550"/>
                  <a:gd name="connsiteY2" fmla="*/ 247650 h 552450"/>
                  <a:gd name="connsiteX3" fmla="*/ 2152650 w 3130550"/>
                  <a:gd name="connsiteY3" fmla="*/ 19050 h 552450"/>
                  <a:gd name="connsiteX4" fmla="*/ 2990850 w 3130550"/>
                  <a:gd name="connsiteY4" fmla="*/ 247651 h 552450"/>
                  <a:gd name="connsiteX5" fmla="*/ 2990850 w 3130550"/>
                  <a:gd name="connsiteY5" fmla="*/ 552450 h 552450"/>
                  <a:gd name="connsiteX0" fmla="*/ 0 w 2990850"/>
                  <a:gd name="connsiteY0" fmla="*/ 133351 h 247651"/>
                  <a:gd name="connsiteX1" fmla="*/ 781050 w 2990850"/>
                  <a:gd name="connsiteY1" fmla="*/ 19050 h 247651"/>
                  <a:gd name="connsiteX2" fmla="*/ 1771650 w 2990850"/>
                  <a:gd name="connsiteY2" fmla="*/ 247650 h 247651"/>
                  <a:gd name="connsiteX3" fmla="*/ 2152650 w 2990850"/>
                  <a:gd name="connsiteY3" fmla="*/ 19050 h 247651"/>
                  <a:gd name="connsiteX4" fmla="*/ 2990850 w 2990850"/>
                  <a:gd name="connsiteY4" fmla="*/ 247651 h 247651"/>
                  <a:gd name="connsiteX0" fmla="*/ 0 w 2152650"/>
                  <a:gd name="connsiteY0" fmla="*/ 133351 h 247650"/>
                  <a:gd name="connsiteX1" fmla="*/ 781050 w 2152650"/>
                  <a:gd name="connsiteY1" fmla="*/ 19050 h 247650"/>
                  <a:gd name="connsiteX2" fmla="*/ 1771650 w 2152650"/>
                  <a:gd name="connsiteY2" fmla="*/ 247650 h 247650"/>
                  <a:gd name="connsiteX3" fmla="*/ 2152650 w 2152650"/>
                  <a:gd name="connsiteY3" fmla="*/ 19050 h 247650"/>
                  <a:gd name="connsiteX0" fmla="*/ 0 w 3219450"/>
                  <a:gd name="connsiteY0" fmla="*/ 133351 h 247650"/>
                  <a:gd name="connsiteX1" fmla="*/ 781050 w 3219450"/>
                  <a:gd name="connsiteY1" fmla="*/ 19050 h 247650"/>
                  <a:gd name="connsiteX2" fmla="*/ 1771650 w 3219450"/>
                  <a:gd name="connsiteY2" fmla="*/ 247650 h 247650"/>
                  <a:gd name="connsiteX3" fmla="*/ 3219450 w 3219450"/>
                  <a:gd name="connsiteY3" fmla="*/ 19051 h 247650"/>
                  <a:gd name="connsiteX0" fmla="*/ 60828 w 3280278"/>
                  <a:gd name="connsiteY0" fmla="*/ 121725 h 236024"/>
                  <a:gd name="connsiteX1" fmla="*/ 130175 w 3280278"/>
                  <a:gd name="connsiteY1" fmla="*/ 191479 h 236024"/>
                  <a:gd name="connsiteX2" fmla="*/ 841878 w 3280278"/>
                  <a:gd name="connsiteY2" fmla="*/ 7424 h 236024"/>
                  <a:gd name="connsiteX3" fmla="*/ 1832478 w 3280278"/>
                  <a:gd name="connsiteY3" fmla="*/ 236024 h 236024"/>
                  <a:gd name="connsiteX4" fmla="*/ 3280278 w 3280278"/>
                  <a:gd name="connsiteY4" fmla="*/ 7425 h 236024"/>
                  <a:gd name="connsiteX0" fmla="*/ 0 w 3150103"/>
                  <a:gd name="connsiteY0" fmla="*/ 191479 h 236024"/>
                  <a:gd name="connsiteX1" fmla="*/ 711703 w 3150103"/>
                  <a:gd name="connsiteY1" fmla="*/ 7424 h 236024"/>
                  <a:gd name="connsiteX2" fmla="*/ 1702303 w 3150103"/>
                  <a:gd name="connsiteY2" fmla="*/ 236024 h 236024"/>
                  <a:gd name="connsiteX3" fmla="*/ 3150103 w 3150103"/>
                  <a:gd name="connsiteY3" fmla="*/ 7425 h 236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0103" h="236024">
                    <a:moveTo>
                      <a:pt x="0" y="191479"/>
                    </a:moveTo>
                    <a:cubicBezTo>
                      <a:pt x="130175" y="172429"/>
                      <a:pt x="427986" y="0"/>
                      <a:pt x="711703" y="7424"/>
                    </a:cubicBezTo>
                    <a:cubicBezTo>
                      <a:pt x="995420" y="14848"/>
                      <a:pt x="1295903" y="236024"/>
                      <a:pt x="1702303" y="236024"/>
                    </a:cubicBezTo>
                    <a:cubicBezTo>
                      <a:pt x="2108703" y="236024"/>
                      <a:pt x="2946903" y="7425"/>
                      <a:pt x="3150103" y="7425"/>
                    </a:cubicBezTo>
                  </a:path>
                </a:pathLst>
              </a:custGeom>
              <a:ln w="22225">
                <a:solidFill>
                  <a:srgbClr val="FF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7" name="Freeform 16"/>
              <p:cNvSpPr/>
              <p:nvPr/>
            </p:nvSpPr>
            <p:spPr bwMode="auto">
              <a:xfrm rot="21195033">
                <a:off x="6156" y="3548411"/>
                <a:ext cx="3338482" cy="301740"/>
              </a:xfrm>
              <a:custGeom>
                <a:avLst/>
                <a:gdLst>
                  <a:gd name="connsiteX0" fmla="*/ 0 w 2500313"/>
                  <a:gd name="connsiteY0" fmla="*/ 116682 h 264319"/>
                  <a:gd name="connsiteX1" fmla="*/ 233363 w 2500313"/>
                  <a:gd name="connsiteY1" fmla="*/ 45244 h 264319"/>
                  <a:gd name="connsiteX2" fmla="*/ 409575 w 2500313"/>
                  <a:gd name="connsiteY2" fmla="*/ 226219 h 264319"/>
                  <a:gd name="connsiteX3" fmla="*/ 604838 w 2500313"/>
                  <a:gd name="connsiteY3" fmla="*/ 45244 h 264319"/>
                  <a:gd name="connsiteX4" fmla="*/ 852488 w 2500313"/>
                  <a:gd name="connsiteY4" fmla="*/ 226219 h 264319"/>
                  <a:gd name="connsiteX5" fmla="*/ 1042988 w 2500313"/>
                  <a:gd name="connsiteY5" fmla="*/ 45244 h 264319"/>
                  <a:gd name="connsiteX6" fmla="*/ 1243013 w 2500313"/>
                  <a:gd name="connsiteY6" fmla="*/ 235744 h 264319"/>
                  <a:gd name="connsiteX7" fmla="*/ 1485900 w 2500313"/>
                  <a:gd name="connsiteY7" fmla="*/ 35719 h 264319"/>
                  <a:gd name="connsiteX8" fmla="*/ 1733550 w 2500313"/>
                  <a:gd name="connsiteY8" fmla="*/ 259557 h 264319"/>
                  <a:gd name="connsiteX9" fmla="*/ 2000250 w 2500313"/>
                  <a:gd name="connsiteY9" fmla="*/ 7144 h 264319"/>
                  <a:gd name="connsiteX10" fmla="*/ 2200275 w 2500313"/>
                  <a:gd name="connsiteY10" fmla="*/ 216694 h 264319"/>
                  <a:gd name="connsiteX11" fmla="*/ 2414588 w 2500313"/>
                  <a:gd name="connsiteY11" fmla="*/ 40482 h 264319"/>
                  <a:gd name="connsiteX12" fmla="*/ 2500313 w 2500313"/>
                  <a:gd name="connsiteY12" fmla="*/ 16669 h 264319"/>
                  <a:gd name="connsiteX0" fmla="*/ 0 w 2500313"/>
                  <a:gd name="connsiteY0" fmla="*/ 116682 h 264319"/>
                  <a:gd name="connsiteX1" fmla="*/ 233363 w 2500313"/>
                  <a:gd name="connsiteY1" fmla="*/ 45244 h 264319"/>
                  <a:gd name="connsiteX2" fmla="*/ 409575 w 2500313"/>
                  <a:gd name="connsiteY2" fmla="*/ 226219 h 264319"/>
                  <a:gd name="connsiteX3" fmla="*/ 604838 w 2500313"/>
                  <a:gd name="connsiteY3" fmla="*/ 45244 h 264319"/>
                  <a:gd name="connsiteX4" fmla="*/ 842963 w 2500313"/>
                  <a:gd name="connsiteY4" fmla="*/ 245269 h 264319"/>
                  <a:gd name="connsiteX5" fmla="*/ 1042988 w 2500313"/>
                  <a:gd name="connsiteY5" fmla="*/ 45244 h 264319"/>
                  <a:gd name="connsiteX6" fmla="*/ 1243013 w 2500313"/>
                  <a:gd name="connsiteY6" fmla="*/ 235744 h 264319"/>
                  <a:gd name="connsiteX7" fmla="*/ 1485900 w 2500313"/>
                  <a:gd name="connsiteY7" fmla="*/ 35719 h 264319"/>
                  <a:gd name="connsiteX8" fmla="*/ 1733550 w 2500313"/>
                  <a:gd name="connsiteY8" fmla="*/ 259557 h 264319"/>
                  <a:gd name="connsiteX9" fmla="*/ 2000250 w 2500313"/>
                  <a:gd name="connsiteY9" fmla="*/ 7144 h 264319"/>
                  <a:gd name="connsiteX10" fmla="*/ 2200275 w 2500313"/>
                  <a:gd name="connsiteY10" fmla="*/ 216694 h 264319"/>
                  <a:gd name="connsiteX11" fmla="*/ 2414588 w 2500313"/>
                  <a:gd name="connsiteY11" fmla="*/ 40482 h 264319"/>
                  <a:gd name="connsiteX12" fmla="*/ 2500313 w 2500313"/>
                  <a:gd name="connsiteY12" fmla="*/ 16669 h 264319"/>
                  <a:gd name="connsiteX0" fmla="*/ 0 w 2500313"/>
                  <a:gd name="connsiteY0" fmla="*/ 116682 h 264319"/>
                  <a:gd name="connsiteX1" fmla="*/ 233363 w 2500313"/>
                  <a:gd name="connsiteY1" fmla="*/ 45244 h 264319"/>
                  <a:gd name="connsiteX2" fmla="*/ 409575 w 2500313"/>
                  <a:gd name="connsiteY2" fmla="*/ 226219 h 264319"/>
                  <a:gd name="connsiteX3" fmla="*/ 604838 w 2500313"/>
                  <a:gd name="connsiteY3" fmla="*/ 45244 h 264319"/>
                  <a:gd name="connsiteX4" fmla="*/ 842963 w 2500313"/>
                  <a:gd name="connsiteY4" fmla="*/ 245269 h 264319"/>
                  <a:gd name="connsiteX5" fmla="*/ 1042988 w 2500313"/>
                  <a:gd name="connsiteY5" fmla="*/ 45244 h 264319"/>
                  <a:gd name="connsiteX6" fmla="*/ 1262063 w 2500313"/>
                  <a:gd name="connsiteY6" fmla="*/ 230982 h 264319"/>
                  <a:gd name="connsiteX7" fmla="*/ 1485900 w 2500313"/>
                  <a:gd name="connsiteY7" fmla="*/ 35719 h 264319"/>
                  <a:gd name="connsiteX8" fmla="*/ 1733550 w 2500313"/>
                  <a:gd name="connsiteY8" fmla="*/ 259557 h 264319"/>
                  <a:gd name="connsiteX9" fmla="*/ 2000250 w 2500313"/>
                  <a:gd name="connsiteY9" fmla="*/ 7144 h 264319"/>
                  <a:gd name="connsiteX10" fmla="*/ 2200275 w 2500313"/>
                  <a:gd name="connsiteY10" fmla="*/ 216694 h 264319"/>
                  <a:gd name="connsiteX11" fmla="*/ 2414588 w 2500313"/>
                  <a:gd name="connsiteY11" fmla="*/ 40482 h 264319"/>
                  <a:gd name="connsiteX12" fmla="*/ 2500313 w 2500313"/>
                  <a:gd name="connsiteY12" fmla="*/ 16669 h 264319"/>
                  <a:gd name="connsiteX0" fmla="*/ 0 w 2500313"/>
                  <a:gd name="connsiteY0" fmla="*/ 116682 h 264319"/>
                  <a:gd name="connsiteX1" fmla="*/ 233363 w 2500313"/>
                  <a:gd name="connsiteY1" fmla="*/ 45244 h 264319"/>
                  <a:gd name="connsiteX2" fmla="*/ 409575 w 2500313"/>
                  <a:gd name="connsiteY2" fmla="*/ 226219 h 264319"/>
                  <a:gd name="connsiteX3" fmla="*/ 604838 w 2500313"/>
                  <a:gd name="connsiteY3" fmla="*/ 45244 h 264319"/>
                  <a:gd name="connsiteX4" fmla="*/ 842963 w 2500313"/>
                  <a:gd name="connsiteY4" fmla="*/ 245269 h 264319"/>
                  <a:gd name="connsiteX5" fmla="*/ 1042988 w 2500313"/>
                  <a:gd name="connsiteY5" fmla="*/ 45244 h 264319"/>
                  <a:gd name="connsiteX6" fmla="*/ 1276351 w 2500313"/>
                  <a:gd name="connsiteY6" fmla="*/ 230982 h 264319"/>
                  <a:gd name="connsiteX7" fmla="*/ 1485900 w 2500313"/>
                  <a:gd name="connsiteY7" fmla="*/ 35719 h 264319"/>
                  <a:gd name="connsiteX8" fmla="*/ 1733550 w 2500313"/>
                  <a:gd name="connsiteY8" fmla="*/ 259557 h 264319"/>
                  <a:gd name="connsiteX9" fmla="*/ 2000250 w 2500313"/>
                  <a:gd name="connsiteY9" fmla="*/ 7144 h 264319"/>
                  <a:gd name="connsiteX10" fmla="*/ 2200275 w 2500313"/>
                  <a:gd name="connsiteY10" fmla="*/ 216694 h 264319"/>
                  <a:gd name="connsiteX11" fmla="*/ 2414588 w 2500313"/>
                  <a:gd name="connsiteY11" fmla="*/ 40482 h 264319"/>
                  <a:gd name="connsiteX12" fmla="*/ 2500313 w 2500313"/>
                  <a:gd name="connsiteY12" fmla="*/ 16669 h 264319"/>
                  <a:gd name="connsiteX0" fmla="*/ 0 w 2500313"/>
                  <a:gd name="connsiteY0" fmla="*/ 115094 h 253206"/>
                  <a:gd name="connsiteX1" fmla="*/ 233363 w 2500313"/>
                  <a:gd name="connsiteY1" fmla="*/ 43656 h 253206"/>
                  <a:gd name="connsiteX2" fmla="*/ 409575 w 2500313"/>
                  <a:gd name="connsiteY2" fmla="*/ 224631 h 253206"/>
                  <a:gd name="connsiteX3" fmla="*/ 604838 w 2500313"/>
                  <a:gd name="connsiteY3" fmla="*/ 43656 h 253206"/>
                  <a:gd name="connsiteX4" fmla="*/ 842963 w 2500313"/>
                  <a:gd name="connsiteY4" fmla="*/ 243681 h 253206"/>
                  <a:gd name="connsiteX5" fmla="*/ 1042988 w 2500313"/>
                  <a:gd name="connsiteY5" fmla="*/ 43656 h 253206"/>
                  <a:gd name="connsiteX6" fmla="*/ 1276351 w 2500313"/>
                  <a:gd name="connsiteY6" fmla="*/ 229394 h 253206"/>
                  <a:gd name="connsiteX7" fmla="*/ 1485900 w 2500313"/>
                  <a:gd name="connsiteY7" fmla="*/ 34131 h 253206"/>
                  <a:gd name="connsiteX8" fmla="*/ 1728788 w 2500313"/>
                  <a:gd name="connsiteY8" fmla="*/ 248444 h 253206"/>
                  <a:gd name="connsiteX9" fmla="*/ 2000250 w 2500313"/>
                  <a:gd name="connsiteY9" fmla="*/ 5556 h 253206"/>
                  <a:gd name="connsiteX10" fmla="*/ 2200275 w 2500313"/>
                  <a:gd name="connsiteY10" fmla="*/ 215106 h 253206"/>
                  <a:gd name="connsiteX11" fmla="*/ 2414588 w 2500313"/>
                  <a:gd name="connsiteY11" fmla="*/ 38894 h 253206"/>
                  <a:gd name="connsiteX12" fmla="*/ 2500313 w 2500313"/>
                  <a:gd name="connsiteY12" fmla="*/ 15081 h 253206"/>
                  <a:gd name="connsiteX0" fmla="*/ 0 w 2500313"/>
                  <a:gd name="connsiteY0" fmla="*/ 109537 h 244475"/>
                  <a:gd name="connsiteX1" fmla="*/ 233363 w 2500313"/>
                  <a:gd name="connsiteY1" fmla="*/ 38099 h 244475"/>
                  <a:gd name="connsiteX2" fmla="*/ 409575 w 2500313"/>
                  <a:gd name="connsiteY2" fmla="*/ 219074 h 244475"/>
                  <a:gd name="connsiteX3" fmla="*/ 604838 w 2500313"/>
                  <a:gd name="connsiteY3" fmla="*/ 38099 h 244475"/>
                  <a:gd name="connsiteX4" fmla="*/ 842963 w 2500313"/>
                  <a:gd name="connsiteY4" fmla="*/ 238124 h 244475"/>
                  <a:gd name="connsiteX5" fmla="*/ 1042988 w 2500313"/>
                  <a:gd name="connsiteY5" fmla="*/ 38099 h 244475"/>
                  <a:gd name="connsiteX6" fmla="*/ 1276351 w 2500313"/>
                  <a:gd name="connsiteY6" fmla="*/ 223837 h 244475"/>
                  <a:gd name="connsiteX7" fmla="*/ 1485900 w 2500313"/>
                  <a:gd name="connsiteY7" fmla="*/ 28574 h 244475"/>
                  <a:gd name="connsiteX8" fmla="*/ 1728788 w 2500313"/>
                  <a:gd name="connsiteY8" fmla="*/ 242887 h 244475"/>
                  <a:gd name="connsiteX9" fmla="*/ 1976438 w 2500313"/>
                  <a:gd name="connsiteY9" fmla="*/ 19049 h 244475"/>
                  <a:gd name="connsiteX10" fmla="*/ 2200275 w 2500313"/>
                  <a:gd name="connsiteY10" fmla="*/ 209549 h 244475"/>
                  <a:gd name="connsiteX11" fmla="*/ 2414588 w 2500313"/>
                  <a:gd name="connsiteY11" fmla="*/ 33337 h 244475"/>
                  <a:gd name="connsiteX12" fmla="*/ 2500313 w 2500313"/>
                  <a:gd name="connsiteY12" fmla="*/ 9524 h 244475"/>
                  <a:gd name="connsiteX0" fmla="*/ 0 w 2500313"/>
                  <a:gd name="connsiteY0" fmla="*/ 113506 h 248444"/>
                  <a:gd name="connsiteX1" fmla="*/ 233363 w 2500313"/>
                  <a:gd name="connsiteY1" fmla="*/ 42068 h 248444"/>
                  <a:gd name="connsiteX2" fmla="*/ 409575 w 2500313"/>
                  <a:gd name="connsiteY2" fmla="*/ 223043 h 248444"/>
                  <a:gd name="connsiteX3" fmla="*/ 604838 w 2500313"/>
                  <a:gd name="connsiteY3" fmla="*/ 42068 h 248444"/>
                  <a:gd name="connsiteX4" fmla="*/ 842963 w 2500313"/>
                  <a:gd name="connsiteY4" fmla="*/ 242093 h 248444"/>
                  <a:gd name="connsiteX5" fmla="*/ 1042988 w 2500313"/>
                  <a:gd name="connsiteY5" fmla="*/ 42068 h 248444"/>
                  <a:gd name="connsiteX6" fmla="*/ 1276351 w 2500313"/>
                  <a:gd name="connsiteY6" fmla="*/ 227806 h 248444"/>
                  <a:gd name="connsiteX7" fmla="*/ 1485900 w 2500313"/>
                  <a:gd name="connsiteY7" fmla="*/ 32543 h 248444"/>
                  <a:gd name="connsiteX8" fmla="*/ 1728788 w 2500313"/>
                  <a:gd name="connsiteY8" fmla="*/ 246856 h 248444"/>
                  <a:gd name="connsiteX9" fmla="*/ 1976438 w 2500313"/>
                  <a:gd name="connsiteY9" fmla="*/ 23018 h 248444"/>
                  <a:gd name="connsiteX10" fmla="*/ 2176463 w 2500313"/>
                  <a:gd name="connsiteY10" fmla="*/ 237331 h 248444"/>
                  <a:gd name="connsiteX11" fmla="*/ 2414588 w 2500313"/>
                  <a:gd name="connsiteY11" fmla="*/ 37306 h 248444"/>
                  <a:gd name="connsiteX12" fmla="*/ 2500313 w 2500313"/>
                  <a:gd name="connsiteY12" fmla="*/ 13493 h 248444"/>
                  <a:gd name="connsiteX0" fmla="*/ 0 w 2500313"/>
                  <a:gd name="connsiteY0" fmla="*/ 125413 h 260351"/>
                  <a:gd name="connsiteX1" fmla="*/ 233363 w 2500313"/>
                  <a:gd name="connsiteY1" fmla="*/ 53975 h 260351"/>
                  <a:gd name="connsiteX2" fmla="*/ 409575 w 2500313"/>
                  <a:gd name="connsiteY2" fmla="*/ 234950 h 260351"/>
                  <a:gd name="connsiteX3" fmla="*/ 604838 w 2500313"/>
                  <a:gd name="connsiteY3" fmla="*/ 53975 h 260351"/>
                  <a:gd name="connsiteX4" fmla="*/ 842963 w 2500313"/>
                  <a:gd name="connsiteY4" fmla="*/ 254000 h 260351"/>
                  <a:gd name="connsiteX5" fmla="*/ 1042988 w 2500313"/>
                  <a:gd name="connsiteY5" fmla="*/ 53975 h 260351"/>
                  <a:gd name="connsiteX6" fmla="*/ 1276351 w 2500313"/>
                  <a:gd name="connsiteY6" fmla="*/ 239713 h 260351"/>
                  <a:gd name="connsiteX7" fmla="*/ 1485900 w 2500313"/>
                  <a:gd name="connsiteY7" fmla="*/ 44450 h 260351"/>
                  <a:gd name="connsiteX8" fmla="*/ 1728788 w 2500313"/>
                  <a:gd name="connsiteY8" fmla="*/ 258763 h 260351"/>
                  <a:gd name="connsiteX9" fmla="*/ 1976438 w 2500313"/>
                  <a:gd name="connsiteY9" fmla="*/ 34925 h 260351"/>
                  <a:gd name="connsiteX10" fmla="*/ 2414588 w 2500313"/>
                  <a:gd name="connsiteY10" fmla="*/ 49213 h 260351"/>
                  <a:gd name="connsiteX11" fmla="*/ 2500313 w 2500313"/>
                  <a:gd name="connsiteY11" fmla="*/ 25400 h 260351"/>
                  <a:gd name="connsiteX0" fmla="*/ 0 w 2500313"/>
                  <a:gd name="connsiteY0" fmla="*/ 125413 h 292894"/>
                  <a:gd name="connsiteX1" fmla="*/ 233363 w 2500313"/>
                  <a:gd name="connsiteY1" fmla="*/ 53975 h 292894"/>
                  <a:gd name="connsiteX2" fmla="*/ 409575 w 2500313"/>
                  <a:gd name="connsiteY2" fmla="*/ 234950 h 292894"/>
                  <a:gd name="connsiteX3" fmla="*/ 604838 w 2500313"/>
                  <a:gd name="connsiteY3" fmla="*/ 53975 h 292894"/>
                  <a:gd name="connsiteX4" fmla="*/ 842963 w 2500313"/>
                  <a:gd name="connsiteY4" fmla="*/ 254000 h 292894"/>
                  <a:gd name="connsiteX5" fmla="*/ 1042988 w 2500313"/>
                  <a:gd name="connsiteY5" fmla="*/ 53975 h 292894"/>
                  <a:gd name="connsiteX6" fmla="*/ 1276351 w 2500313"/>
                  <a:gd name="connsiteY6" fmla="*/ 239713 h 292894"/>
                  <a:gd name="connsiteX7" fmla="*/ 1728788 w 2500313"/>
                  <a:gd name="connsiteY7" fmla="*/ 258763 h 292894"/>
                  <a:gd name="connsiteX8" fmla="*/ 1976438 w 2500313"/>
                  <a:gd name="connsiteY8" fmla="*/ 34925 h 292894"/>
                  <a:gd name="connsiteX9" fmla="*/ 2414588 w 2500313"/>
                  <a:gd name="connsiteY9" fmla="*/ 49213 h 292894"/>
                  <a:gd name="connsiteX10" fmla="*/ 2500313 w 2500313"/>
                  <a:gd name="connsiteY10" fmla="*/ 25400 h 292894"/>
                  <a:gd name="connsiteX0" fmla="*/ 0 w 2414588"/>
                  <a:gd name="connsiteY0" fmla="*/ 125413 h 292894"/>
                  <a:gd name="connsiteX1" fmla="*/ 233363 w 2414588"/>
                  <a:gd name="connsiteY1" fmla="*/ 53975 h 292894"/>
                  <a:gd name="connsiteX2" fmla="*/ 409575 w 2414588"/>
                  <a:gd name="connsiteY2" fmla="*/ 234950 h 292894"/>
                  <a:gd name="connsiteX3" fmla="*/ 604838 w 2414588"/>
                  <a:gd name="connsiteY3" fmla="*/ 53975 h 292894"/>
                  <a:gd name="connsiteX4" fmla="*/ 842963 w 2414588"/>
                  <a:gd name="connsiteY4" fmla="*/ 254000 h 292894"/>
                  <a:gd name="connsiteX5" fmla="*/ 1042988 w 2414588"/>
                  <a:gd name="connsiteY5" fmla="*/ 53975 h 292894"/>
                  <a:gd name="connsiteX6" fmla="*/ 1276351 w 2414588"/>
                  <a:gd name="connsiteY6" fmla="*/ 239713 h 292894"/>
                  <a:gd name="connsiteX7" fmla="*/ 1728788 w 2414588"/>
                  <a:gd name="connsiteY7" fmla="*/ 258763 h 292894"/>
                  <a:gd name="connsiteX8" fmla="*/ 1976438 w 2414588"/>
                  <a:gd name="connsiteY8" fmla="*/ 34925 h 292894"/>
                  <a:gd name="connsiteX9" fmla="*/ 2414588 w 2414588"/>
                  <a:gd name="connsiteY9" fmla="*/ 49213 h 292894"/>
                  <a:gd name="connsiteX0" fmla="*/ 0 w 2414588"/>
                  <a:gd name="connsiteY0" fmla="*/ 89694 h 254794"/>
                  <a:gd name="connsiteX1" fmla="*/ 233363 w 2414588"/>
                  <a:gd name="connsiteY1" fmla="*/ 18256 h 254794"/>
                  <a:gd name="connsiteX2" fmla="*/ 409575 w 2414588"/>
                  <a:gd name="connsiteY2" fmla="*/ 199231 h 254794"/>
                  <a:gd name="connsiteX3" fmla="*/ 604838 w 2414588"/>
                  <a:gd name="connsiteY3" fmla="*/ 18256 h 254794"/>
                  <a:gd name="connsiteX4" fmla="*/ 842963 w 2414588"/>
                  <a:gd name="connsiteY4" fmla="*/ 218281 h 254794"/>
                  <a:gd name="connsiteX5" fmla="*/ 1042988 w 2414588"/>
                  <a:gd name="connsiteY5" fmla="*/ 18256 h 254794"/>
                  <a:gd name="connsiteX6" fmla="*/ 1276351 w 2414588"/>
                  <a:gd name="connsiteY6" fmla="*/ 203994 h 254794"/>
                  <a:gd name="connsiteX7" fmla="*/ 1728788 w 2414588"/>
                  <a:gd name="connsiteY7" fmla="*/ 223044 h 254794"/>
                  <a:gd name="connsiteX8" fmla="*/ 2414588 w 2414588"/>
                  <a:gd name="connsiteY8" fmla="*/ 13494 h 254794"/>
                  <a:gd name="connsiteX0" fmla="*/ 0 w 2414588"/>
                  <a:gd name="connsiteY0" fmla="*/ 102394 h 267494"/>
                  <a:gd name="connsiteX1" fmla="*/ 233363 w 2414588"/>
                  <a:gd name="connsiteY1" fmla="*/ 30956 h 267494"/>
                  <a:gd name="connsiteX2" fmla="*/ 409575 w 2414588"/>
                  <a:gd name="connsiteY2" fmla="*/ 211931 h 267494"/>
                  <a:gd name="connsiteX3" fmla="*/ 604838 w 2414588"/>
                  <a:gd name="connsiteY3" fmla="*/ 30956 h 267494"/>
                  <a:gd name="connsiteX4" fmla="*/ 1042988 w 2414588"/>
                  <a:gd name="connsiteY4" fmla="*/ 30956 h 267494"/>
                  <a:gd name="connsiteX5" fmla="*/ 1276351 w 2414588"/>
                  <a:gd name="connsiteY5" fmla="*/ 216694 h 267494"/>
                  <a:gd name="connsiteX6" fmla="*/ 1728788 w 2414588"/>
                  <a:gd name="connsiteY6" fmla="*/ 235744 h 267494"/>
                  <a:gd name="connsiteX7" fmla="*/ 2414588 w 2414588"/>
                  <a:gd name="connsiteY7" fmla="*/ 26194 h 267494"/>
                  <a:gd name="connsiteX0" fmla="*/ 0 w 2414588"/>
                  <a:gd name="connsiteY0" fmla="*/ 102394 h 267494"/>
                  <a:gd name="connsiteX1" fmla="*/ 233363 w 2414588"/>
                  <a:gd name="connsiteY1" fmla="*/ 30956 h 267494"/>
                  <a:gd name="connsiteX2" fmla="*/ 604838 w 2414588"/>
                  <a:gd name="connsiteY2" fmla="*/ 30956 h 267494"/>
                  <a:gd name="connsiteX3" fmla="*/ 1042988 w 2414588"/>
                  <a:gd name="connsiteY3" fmla="*/ 30956 h 267494"/>
                  <a:gd name="connsiteX4" fmla="*/ 1276351 w 2414588"/>
                  <a:gd name="connsiteY4" fmla="*/ 216694 h 267494"/>
                  <a:gd name="connsiteX5" fmla="*/ 1728788 w 2414588"/>
                  <a:gd name="connsiteY5" fmla="*/ 235744 h 267494"/>
                  <a:gd name="connsiteX6" fmla="*/ 2414588 w 2414588"/>
                  <a:gd name="connsiteY6" fmla="*/ 26194 h 267494"/>
                  <a:gd name="connsiteX0" fmla="*/ 0 w 2414588"/>
                  <a:gd name="connsiteY0" fmla="*/ 105569 h 239713"/>
                  <a:gd name="connsiteX1" fmla="*/ 233363 w 2414588"/>
                  <a:gd name="connsiteY1" fmla="*/ 34131 h 239713"/>
                  <a:gd name="connsiteX2" fmla="*/ 604838 w 2414588"/>
                  <a:gd name="connsiteY2" fmla="*/ 34131 h 239713"/>
                  <a:gd name="connsiteX3" fmla="*/ 1042988 w 2414588"/>
                  <a:gd name="connsiteY3" fmla="*/ 34131 h 239713"/>
                  <a:gd name="connsiteX4" fmla="*/ 1728788 w 2414588"/>
                  <a:gd name="connsiteY4" fmla="*/ 238919 h 239713"/>
                  <a:gd name="connsiteX5" fmla="*/ 2414588 w 2414588"/>
                  <a:gd name="connsiteY5" fmla="*/ 29369 h 239713"/>
                  <a:gd name="connsiteX0" fmla="*/ 0 w 2414588"/>
                  <a:gd name="connsiteY0" fmla="*/ 90488 h 224632"/>
                  <a:gd name="connsiteX1" fmla="*/ 233363 w 2414588"/>
                  <a:gd name="connsiteY1" fmla="*/ 19050 h 224632"/>
                  <a:gd name="connsiteX2" fmla="*/ 1009650 w 2414588"/>
                  <a:gd name="connsiteY2" fmla="*/ 204788 h 224632"/>
                  <a:gd name="connsiteX3" fmla="*/ 1042988 w 2414588"/>
                  <a:gd name="connsiteY3" fmla="*/ 19050 h 224632"/>
                  <a:gd name="connsiteX4" fmla="*/ 1728788 w 2414588"/>
                  <a:gd name="connsiteY4" fmla="*/ 223838 h 224632"/>
                  <a:gd name="connsiteX5" fmla="*/ 2414588 w 2414588"/>
                  <a:gd name="connsiteY5" fmla="*/ 14288 h 224632"/>
                  <a:gd name="connsiteX0" fmla="*/ 0 w 2414588"/>
                  <a:gd name="connsiteY0" fmla="*/ 133351 h 267495"/>
                  <a:gd name="connsiteX1" fmla="*/ 781050 w 2414588"/>
                  <a:gd name="connsiteY1" fmla="*/ 19050 h 267495"/>
                  <a:gd name="connsiteX2" fmla="*/ 1009650 w 2414588"/>
                  <a:gd name="connsiteY2" fmla="*/ 247651 h 267495"/>
                  <a:gd name="connsiteX3" fmla="*/ 1042988 w 2414588"/>
                  <a:gd name="connsiteY3" fmla="*/ 61913 h 267495"/>
                  <a:gd name="connsiteX4" fmla="*/ 1728788 w 2414588"/>
                  <a:gd name="connsiteY4" fmla="*/ 266701 h 267495"/>
                  <a:gd name="connsiteX5" fmla="*/ 2414588 w 2414588"/>
                  <a:gd name="connsiteY5" fmla="*/ 57151 h 267495"/>
                  <a:gd name="connsiteX0" fmla="*/ 0 w 1728788"/>
                  <a:gd name="connsiteY0" fmla="*/ 133351 h 267495"/>
                  <a:gd name="connsiteX1" fmla="*/ 781050 w 1728788"/>
                  <a:gd name="connsiteY1" fmla="*/ 19050 h 267495"/>
                  <a:gd name="connsiteX2" fmla="*/ 1009650 w 1728788"/>
                  <a:gd name="connsiteY2" fmla="*/ 247651 h 267495"/>
                  <a:gd name="connsiteX3" fmla="*/ 1042988 w 1728788"/>
                  <a:gd name="connsiteY3" fmla="*/ 61913 h 267495"/>
                  <a:gd name="connsiteX4" fmla="*/ 1728788 w 1728788"/>
                  <a:gd name="connsiteY4" fmla="*/ 266701 h 267495"/>
                  <a:gd name="connsiteX0" fmla="*/ 0 w 3105150"/>
                  <a:gd name="connsiteY0" fmla="*/ 133351 h 281782"/>
                  <a:gd name="connsiteX1" fmla="*/ 781050 w 3105150"/>
                  <a:gd name="connsiteY1" fmla="*/ 19050 h 281782"/>
                  <a:gd name="connsiteX2" fmla="*/ 1009650 w 3105150"/>
                  <a:gd name="connsiteY2" fmla="*/ 247651 h 281782"/>
                  <a:gd name="connsiteX3" fmla="*/ 1042988 w 3105150"/>
                  <a:gd name="connsiteY3" fmla="*/ 61913 h 281782"/>
                  <a:gd name="connsiteX4" fmla="*/ 2990850 w 3105150"/>
                  <a:gd name="connsiteY4" fmla="*/ 247651 h 281782"/>
                  <a:gd name="connsiteX5" fmla="*/ 1728788 w 3105150"/>
                  <a:gd name="connsiteY5" fmla="*/ 266701 h 281782"/>
                  <a:gd name="connsiteX0" fmla="*/ 0 w 3315493"/>
                  <a:gd name="connsiteY0" fmla="*/ 133351 h 552450"/>
                  <a:gd name="connsiteX1" fmla="*/ 781050 w 3315493"/>
                  <a:gd name="connsiteY1" fmla="*/ 19050 h 552450"/>
                  <a:gd name="connsiteX2" fmla="*/ 1009650 w 3315493"/>
                  <a:gd name="connsiteY2" fmla="*/ 247651 h 552450"/>
                  <a:gd name="connsiteX3" fmla="*/ 1042988 w 3315493"/>
                  <a:gd name="connsiteY3" fmla="*/ 61913 h 552450"/>
                  <a:gd name="connsiteX4" fmla="*/ 2990850 w 3315493"/>
                  <a:gd name="connsiteY4" fmla="*/ 247651 h 552450"/>
                  <a:gd name="connsiteX5" fmla="*/ 2990850 w 3315493"/>
                  <a:gd name="connsiteY5" fmla="*/ 552450 h 552450"/>
                  <a:gd name="connsiteX0" fmla="*/ 0 w 3130550"/>
                  <a:gd name="connsiteY0" fmla="*/ 133351 h 552450"/>
                  <a:gd name="connsiteX1" fmla="*/ 781050 w 3130550"/>
                  <a:gd name="connsiteY1" fmla="*/ 19050 h 552450"/>
                  <a:gd name="connsiteX2" fmla="*/ 1009650 w 3130550"/>
                  <a:gd name="connsiteY2" fmla="*/ 247651 h 552450"/>
                  <a:gd name="connsiteX3" fmla="*/ 2152650 w 3130550"/>
                  <a:gd name="connsiteY3" fmla="*/ 19050 h 552450"/>
                  <a:gd name="connsiteX4" fmla="*/ 2990850 w 3130550"/>
                  <a:gd name="connsiteY4" fmla="*/ 247651 h 552450"/>
                  <a:gd name="connsiteX5" fmla="*/ 2990850 w 3130550"/>
                  <a:gd name="connsiteY5" fmla="*/ 552450 h 552450"/>
                  <a:gd name="connsiteX0" fmla="*/ 0 w 3130550"/>
                  <a:gd name="connsiteY0" fmla="*/ 133351 h 552450"/>
                  <a:gd name="connsiteX1" fmla="*/ 781050 w 3130550"/>
                  <a:gd name="connsiteY1" fmla="*/ 19050 h 552450"/>
                  <a:gd name="connsiteX2" fmla="*/ 1771650 w 3130550"/>
                  <a:gd name="connsiteY2" fmla="*/ 247650 h 552450"/>
                  <a:gd name="connsiteX3" fmla="*/ 2152650 w 3130550"/>
                  <a:gd name="connsiteY3" fmla="*/ 19050 h 552450"/>
                  <a:gd name="connsiteX4" fmla="*/ 2990850 w 3130550"/>
                  <a:gd name="connsiteY4" fmla="*/ 247651 h 552450"/>
                  <a:gd name="connsiteX5" fmla="*/ 2990850 w 3130550"/>
                  <a:gd name="connsiteY5" fmla="*/ 552450 h 552450"/>
                  <a:gd name="connsiteX0" fmla="*/ 0 w 2990850"/>
                  <a:gd name="connsiteY0" fmla="*/ 133351 h 247651"/>
                  <a:gd name="connsiteX1" fmla="*/ 781050 w 2990850"/>
                  <a:gd name="connsiteY1" fmla="*/ 19050 h 247651"/>
                  <a:gd name="connsiteX2" fmla="*/ 1771650 w 2990850"/>
                  <a:gd name="connsiteY2" fmla="*/ 247650 h 247651"/>
                  <a:gd name="connsiteX3" fmla="*/ 2152650 w 2990850"/>
                  <a:gd name="connsiteY3" fmla="*/ 19050 h 247651"/>
                  <a:gd name="connsiteX4" fmla="*/ 2990850 w 2990850"/>
                  <a:gd name="connsiteY4" fmla="*/ 247651 h 247651"/>
                  <a:gd name="connsiteX0" fmla="*/ 0 w 2152650"/>
                  <a:gd name="connsiteY0" fmla="*/ 133351 h 247650"/>
                  <a:gd name="connsiteX1" fmla="*/ 781050 w 2152650"/>
                  <a:gd name="connsiteY1" fmla="*/ 19050 h 247650"/>
                  <a:gd name="connsiteX2" fmla="*/ 1771650 w 2152650"/>
                  <a:gd name="connsiteY2" fmla="*/ 247650 h 247650"/>
                  <a:gd name="connsiteX3" fmla="*/ 2152650 w 2152650"/>
                  <a:gd name="connsiteY3" fmla="*/ 19050 h 247650"/>
                  <a:gd name="connsiteX0" fmla="*/ 0 w 3219450"/>
                  <a:gd name="connsiteY0" fmla="*/ 133351 h 247650"/>
                  <a:gd name="connsiteX1" fmla="*/ 781050 w 3219450"/>
                  <a:gd name="connsiteY1" fmla="*/ 19050 h 247650"/>
                  <a:gd name="connsiteX2" fmla="*/ 1771650 w 3219450"/>
                  <a:gd name="connsiteY2" fmla="*/ 247650 h 247650"/>
                  <a:gd name="connsiteX3" fmla="*/ 3219450 w 3219450"/>
                  <a:gd name="connsiteY3" fmla="*/ 19051 h 247650"/>
                  <a:gd name="connsiteX0" fmla="*/ 0 w 2438400"/>
                  <a:gd name="connsiteY0" fmla="*/ 0 h 228600"/>
                  <a:gd name="connsiteX1" fmla="*/ 990600 w 2438400"/>
                  <a:gd name="connsiteY1" fmla="*/ 228600 h 228600"/>
                  <a:gd name="connsiteX2" fmla="*/ 2438400 w 2438400"/>
                  <a:gd name="connsiteY2" fmla="*/ 1 h 228600"/>
                  <a:gd name="connsiteX0" fmla="*/ 0 w 2438400"/>
                  <a:gd name="connsiteY0" fmla="*/ 0 h 209550"/>
                  <a:gd name="connsiteX1" fmla="*/ 1733550 w 2438400"/>
                  <a:gd name="connsiteY1" fmla="*/ 209550 h 209550"/>
                  <a:gd name="connsiteX2" fmla="*/ 2438400 w 2438400"/>
                  <a:gd name="connsiteY2" fmla="*/ 1 h 209550"/>
                  <a:gd name="connsiteX0" fmla="*/ 0 w 3070225"/>
                  <a:gd name="connsiteY0" fmla="*/ 53975 h 265113"/>
                  <a:gd name="connsiteX1" fmla="*/ 1733550 w 3070225"/>
                  <a:gd name="connsiteY1" fmla="*/ 263525 h 265113"/>
                  <a:gd name="connsiteX2" fmla="*/ 2952750 w 3070225"/>
                  <a:gd name="connsiteY2" fmla="*/ 34925 h 265113"/>
                  <a:gd name="connsiteX3" fmla="*/ 2438400 w 3070225"/>
                  <a:gd name="connsiteY3" fmla="*/ 53976 h 265113"/>
                  <a:gd name="connsiteX0" fmla="*/ 0 w 2952750"/>
                  <a:gd name="connsiteY0" fmla="*/ 19050 h 230188"/>
                  <a:gd name="connsiteX1" fmla="*/ 1733550 w 2952750"/>
                  <a:gd name="connsiteY1" fmla="*/ 228600 h 230188"/>
                  <a:gd name="connsiteX2" fmla="*/ 2952750 w 2952750"/>
                  <a:gd name="connsiteY2" fmla="*/ 0 h 230188"/>
                  <a:gd name="connsiteX0" fmla="*/ 0 w 3151981"/>
                  <a:gd name="connsiteY0" fmla="*/ 55563 h 266701"/>
                  <a:gd name="connsiteX1" fmla="*/ 1733550 w 3151981"/>
                  <a:gd name="connsiteY1" fmla="*/ 265113 h 266701"/>
                  <a:gd name="connsiteX2" fmla="*/ 2952750 w 3151981"/>
                  <a:gd name="connsiteY2" fmla="*/ 36513 h 266701"/>
                  <a:gd name="connsiteX3" fmla="*/ 2928938 w 3151981"/>
                  <a:gd name="connsiteY3" fmla="*/ 46038 h 266701"/>
                  <a:gd name="connsiteX0" fmla="*/ 0 w 3337719"/>
                  <a:gd name="connsiteY0" fmla="*/ 60325 h 271463"/>
                  <a:gd name="connsiteX1" fmla="*/ 1733550 w 3337719"/>
                  <a:gd name="connsiteY1" fmla="*/ 269875 h 271463"/>
                  <a:gd name="connsiteX2" fmla="*/ 2952750 w 3337719"/>
                  <a:gd name="connsiteY2" fmla="*/ 41275 h 271463"/>
                  <a:gd name="connsiteX3" fmla="*/ 3333750 w 3337719"/>
                  <a:gd name="connsiteY3" fmla="*/ 117476 h 271463"/>
                  <a:gd name="connsiteX4" fmla="*/ 2928938 w 3337719"/>
                  <a:gd name="connsiteY4" fmla="*/ 50800 h 271463"/>
                  <a:gd name="connsiteX0" fmla="*/ 0 w 3337719"/>
                  <a:gd name="connsiteY0" fmla="*/ 60325 h 271463"/>
                  <a:gd name="connsiteX1" fmla="*/ 1733550 w 3337719"/>
                  <a:gd name="connsiteY1" fmla="*/ 269875 h 271463"/>
                  <a:gd name="connsiteX2" fmla="*/ 2952750 w 3337719"/>
                  <a:gd name="connsiteY2" fmla="*/ 41275 h 271463"/>
                  <a:gd name="connsiteX3" fmla="*/ 3333750 w 3337719"/>
                  <a:gd name="connsiteY3" fmla="*/ 117476 h 271463"/>
                  <a:gd name="connsiteX0" fmla="*/ 0 w 3337719"/>
                  <a:gd name="connsiteY0" fmla="*/ 60324 h 271462"/>
                  <a:gd name="connsiteX1" fmla="*/ 1733550 w 3337719"/>
                  <a:gd name="connsiteY1" fmla="*/ 269874 h 271462"/>
                  <a:gd name="connsiteX2" fmla="*/ 2724150 w 3337719"/>
                  <a:gd name="connsiteY2" fmla="*/ 41275 h 271462"/>
                  <a:gd name="connsiteX3" fmla="*/ 3333750 w 3337719"/>
                  <a:gd name="connsiteY3" fmla="*/ 117475 h 271462"/>
                  <a:gd name="connsiteX0" fmla="*/ 0 w 3337719"/>
                  <a:gd name="connsiteY0" fmla="*/ 60324 h 271462"/>
                  <a:gd name="connsiteX1" fmla="*/ 1504950 w 3337719"/>
                  <a:gd name="connsiteY1" fmla="*/ 269874 h 271462"/>
                  <a:gd name="connsiteX2" fmla="*/ 2724150 w 3337719"/>
                  <a:gd name="connsiteY2" fmla="*/ 41275 h 271462"/>
                  <a:gd name="connsiteX3" fmla="*/ 3333750 w 3337719"/>
                  <a:gd name="connsiteY3" fmla="*/ 117475 h 271462"/>
                  <a:gd name="connsiteX0" fmla="*/ 0 w 3337719"/>
                  <a:gd name="connsiteY0" fmla="*/ 60324 h 301696"/>
                  <a:gd name="connsiteX1" fmla="*/ 1187017 w 3337719"/>
                  <a:gd name="connsiteY1" fmla="*/ 300108 h 301696"/>
                  <a:gd name="connsiteX2" fmla="*/ 2724150 w 3337719"/>
                  <a:gd name="connsiteY2" fmla="*/ 41275 h 301696"/>
                  <a:gd name="connsiteX3" fmla="*/ 3333750 w 3337719"/>
                  <a:gd name="connsiteY3" fmla="*/ 117475 h 301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7719" h="301696">
                    <a:moveTo>
                      <a:pt x="0" y="60324"/>
                    </a:moveTo>
                    <a:cubicBezTo>
                      <a:pt x="295275" y="79374"/>
                      <a:pt x="780617" y="300108"/>
                      <a:pt x="1187017" y="300108"/>
                    </a:cubicBezTo>
                    <a:cubicBezTo>
                      <a:pt x="1587861" y="301696"/>
                      <a:pt x="2606675" y="76200"/>
                      <a:pt x="2724150" y="41275"/>
                    </a:cubicBezTo>
                    <a:cubicBezTo>
                      <a:pt x="2941638" y="0"/>
                      <a:pt x="3337719" y="115888"/>
                      <a:pt x="3333750" y="117475"/>
                    </a:cubicBezTo>
                  </a:path>
                </a:pathLst>
              </a:custGeom>
              <a:ln w="22225">
                <a:solidFill>
                  <a:srgbClr val="FF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18" name="Chord 17"/>
            <p:cNvSpPr/>
            <p:nvPr/>
          </p:nvSpPr>
          <p:spPr bwMode="auto">
            <a:xfrm>
              <a:off x="-1828800" y="1674813"/>
              <a:ext cx="2667000" cy="2667000"/>
            </a:xfrm>
            <a:prstGeom prst="chord">
              <a:avLst>
                <a:gd name="adj1" fmla="val 17505001"/>
                <a:gd name="adj2" fmla="val 4088404"/>
              </a:avLst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6"/>
            <p:cNvSpPr>
              <a:spLocks/>
            </p:cNvSpPr>
            <p:nvPr/>
          </p:nvSpPr>
          <p:spPr bwMode="auto">
            <a:xfrm rot="5400000">
              <a:off x="1875632" y="2772568"/>
              <a:ext cx="2743200" cy="550863"/>
            </a:xfrm>
            <a:custGeom>
              <a:avLst/>
              <a:gdLst>
                <a:gd name="T0" fmla="*/ 2147483647 w 1296"/>
                <a:gd name="T1" fmla="*/ 0 h 144"/>
                <a:gd name="T2" fmla="*/ 0 w 1296"/>
                <a:gd name="T3" fmla="*/ 2147483647 h 144"/>
                <a:gd name="T4" fmla="*/ 2147483647 w 1296"/>
                <a:gd name="T5" fmla="*/ 2147483647 h 144"/>
                <a:gd name="T6" fmla="*/ 2147483647 w 1296"/>
                <a:gd name="T7" fmla="*/ 0 h 144"/>
                <a:gd name="T8" fmla="*/ 2147483647 w 1296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96"/>
                <a:gd name="T16" fmla="*/ 0 h 144"/>
                <a:gd name="T17" fmla="*/ 1296 w 1296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96" h="144">
                  <a:moveTo>
                    <a:pt x="336" y="0"/>
                  </a:moveTo>
                  <a:lnTo>
                    <a:pt x="0" y="144"/>
                  </a:lnTo>
                  <a:lnTo>
                    <a:pt x="1056" y="144"/>
                  </a:lnTo>
                  <a:lnTo>
                    <a:pt x="1296" y="0"/>
                  </a:lnTo>
                  <a:lnTo>
                    <a:pt x="336" y="0"/>
                  </a:lnTo>
                  <a:close/>
                </a:path>
              </a:pathLst>
            </a:custGeom>
            <a:noFill/>
            <a:ln w="22225">
              <a:solidFill>
                <a:srgbClr val="FF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Text Box 13"/>
            <p:cNvSpPr txBox="1">
              <a:spLocks noChangeArrowheads="1"/>
            </p:cNvSpPr>
            <p:nvPr/>
          </p:nvSpPr>
          <p:spPr bwMode="auto">
            <a:xfrm>
              <a:off x="5715000" y="3962400"/>
              <a:ext cx="3200400" cy="1477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800" b="1" dirty="0">
                  <a:solidFill>
                    <a:srgbClr val="FFFFCC"/>
                  </a:solidFill>
                </a:rPr>
                <a:t>...and cascade from large to small eddies, eventually dissipating </a:t>
              </a:r>
              <a:r>
                <a:rPr lang="en-US" sz="1800" b="1" dirty="0" smtClean="0">
                  <a:solidFill>
                    <a:srgbClr val="FFFFCC"/>
                  </a:solidFill>
                </a:rPr>
                <a:t>(in the form of tiny reconnection </a:t>
              </a:r>
              <a:r>
                <a:rPr lang="en-US" sz="1800" b="1" dirty="0" smtClean="0">
                  <a:solidFill>
                    <a:srgbClr val="50C1FA"/>
                  </a:solidFill>
                </a:rPr>
                <a:t>current sheets</a:t>
              </a:r>
              <a:r>
                <a:rPr lang="en-US" sz="1800" b="1" dirty="0" smtClean="0">
                  <a:solidFill>
                    <a:srgbClr val="FFFFCC"/>
                  </a:solidFill>
                </a:rPr>
                <a:t>) to heat </a:t>
              </a:r>
              <a:r>
                <a:rPr lang="en-US" sz="1800" b="1" dirty="0">
                  <a:solidFill>
                    <a:srgbClr val="FFFFCC"/>
                  </a:solidFill>
                </a:rPr>
                <a:t>the plasma.</a:t>
              </a:r>
              <a:endParaRPr lang="en-US" sz="1800" b="1" baseline="-22000" dirty="0">
                <a:solidFill>
                  <a:srgbClr val="FFFFCC"/>
                </a:solidFill>
                <a:cs typeface="Times New Roman" pitchFamily="18" charset="0"/>
              </a:endParaRPr>
            </a:p>
          </p:txBody>
        </p:sp>
      </p:grp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1295400" y="5181600"/>
            <a:ext cx="75438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Bef>
                <a:spcPct val="60000"/>
              </a:spcBef>
              <a:buSzPct val="115000"/>
            </a:pPr>
            <a:r>
              <a:rPr lang="en-US" sz="2000" i="0" dirty="0" smtClean="0">
                <a:solidFill>
                  <a:srgbClr val="FFFFCC"/>
                </a:solidFill>
              </a:rPr>
              <a:t>A physically motivated heating rate, with essentially no free parameters (other than photospheric normalizations).</a:t>
            </a:r>
            <a:endParaRPr lang="en-US" sz="2000" i="0" dirty="0">
              <a:solidFill>
                <a:srgbClr val="FFFFCC"/>
              </a:solidFill>
            </a:endParaRPr>
          </a:p>
        </p:txBody>
      </p:sp>
      <p:pic>
        <p:nvPicPr>
          <p:cNvPr id="41986" name="Picture 2" descr="https://www.cfa.harvard.edu/~scranmer/Preprints/eqns_Qheat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3962400"/>
            <a:ext cx="5451910" cy="1208869"/>
          </a:xfrm>
          <a:prstGeom prst="rect">
            <a:avLst/>
          </a:prstGeom>
          <a:noFill/>
        </p:spPr>
      </p:pic>
      <p:sp>
        <p:nvSpPr>
          <p:cNvPr id="25" name="Bent-Up Arrow 24"/>
          <p:cNvSpPr/>
          <p:nvPr/>
        </p:nvSpPr>
        <p:spPr bwMode="auto">
          <a:xfrm rot="5400000">
            <a:off x="501269" y="4908931"/>
            <a:ext cx="748305" cy="836444"/>
          </a:xfrm>
          <a:prstGeom prst="bentUpArrow">
            <a:avLst>
              <a:gd name="adj1" fmla="val 18242"/>
              <a:gd name="adj2" fmla="val 25000"/>
              <a:gd name="adj3" fmla="val 25000"/>
            </a:avLst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Anisotropic MHD turbulence</a:t>
            </a:r>
          </a:p>
        </p:txBody>
      </p:sp>
      <p:pic>
        <p:nvPicPr>
          <p:cNvPr id="10255" name="Picture 3" descr="eqns_qheat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640" y="4114800"/>
            <a:ext cx="7540360" cy="1121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6" name="Text Box 1027"/>
          <p:cNvSpPr txBox="1">
            <a:spLocks noChangeArrowheads="1"/>
          </p:cNvSpPr>
          <p:nvPr/>
        </p:nvSpPr>
        <p:spPr bwMode="auto">
          <a:xfrm>
            <a:off x="152400" y="3660035"/>
            <a:ext cx="8839200" cy="37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lnSpc>
                <a:spcPct val="93000"/>
              </a:lnSpc>
              <a:spcBef>
                <a:spcPts val="1000"/>
              </a:spcBef>
              <a:buSzPct val="115000"/>
              <a:buFontTx/>
              <a:buChar char="•"/>
            </a:pPr>
            <a:r>
              <a:rPr lang="en-US" sz="2000" i="0" dirty="0">
                <a:solidFill>
                  <a:srgbClr val="FFFFCC"/>
                </a:solidFill>
              </a:rPr>
              <a:t>MHD simulations inspire </a:t>
            </a:r>
            <a:r>
              <a:rPr lang="en-US" sz="2000" i="0" dirty="0" smtClean="0">
                <a:solidFill>
                  <a:srgbClr val="FFFFCC"/>
                </a:solidFill>
              </a:rPr>
              <a:t>phenomenological scalings for the cascade/heating rate:</a:t>
            </a:r>
          </a:p>
        </p:txBody>
      </p:sp>
      <p:pic>
        <p:nvPicPr>
          <p:cNvPr id="6" name="Picture 4" descr="matthaeus_slab_2D_turb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761999"/>
            <a:ext cx="3657600" cy="268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52400" y="838200"/>
            <a:ext cx="50292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69863" indent="-169863" algn="l">
              <a:lnSpc>
                <a:spcPct val="95000"/>
              </a:lnSpc>
              <a:spcBef>
                <a:spcPct val="60000"/>
              </a:spcBef>
              <a:buSzPct val="115000"/>
              <a:buFontTx/>
              <a:buChar char="•"/>
            </a:pPr>
            <a:r>
              <a:rPr lang="en-US" sz="2000" i="0" dirty="0">
                <a:solidFill>
                  <a:srgbClr val="FFFFCC"/>
                </a:solidFill>
              </a:rPr>
              <a:t>With a strong background field, it is easier to </a:t>
            </a:r>
            <a:r>
              <a:rPr lang="en-US" sz="2000" b="1" i="0" dirty="0">
                <a:solidFill>
                  <a:srgbClr val="FF7C80"/>
                </a:solidFill>
              </a:rPr>
              <a:t>mix</a:t>
            </a:r>
            <a:r>
              <a:rPr lang="en-US" sz="2000" i="0" dirty="0">
                <a:solidFill>
                  <a:srgbClr val="FFFFCC"/>
                </a:solidFill>
              </a:rPr>
              <a:t> field lines (perp. to </a:t>
            </a:r>
            <a:r>
              <a:rPr lang="en-US" sz="2000" b="1" dirty="0">
                <a:solidFill>
                  <a:srgbClr val="FFFFCC"/>
                </a:solidFill>
              </a:rPr>
              <a:t>B</a:t>
            </a:r>
            <a:r>
              <a:rPr lang="en-US" sz="2000" i="0" dirty="0">
                <a:solidFill>
                  <a:srgbClr val="FFFFCC"/>
                </a:solidFill>
              </a:rPr>
              <a:t>) than it is to </a:t>
            </a:r>
            <a:r>
              <a:rPr lang="en-US" sz="2000" b="1" i="0" dirty="0">
                <a:solidFill>
                  <a:srgbClr val="FF7C80"/>
                </a:solidFill>
              </a:rPr>
              <a:t>bend</a:t>
            </a:r>
            <a:r>
              <a:rPr lang="en-US" sz="2000" i="0" dirty="0">
                <a:solidFill>
                  <a:srgbClr val="FFFFCC"/>
                </a:solidFill>
              </a:rPr>
              <a:t> them (parallel to </a:t>
            </a:r>
            <a:r>
              <a:rPr lang="en-US" sz="2000" b="1" dirty="0">
                <a:solidFill>
                  <a:srgbClr val="FFFFCC"/>
                </a:solidFill>
              </a:rPr>
              <a:t>B</a:t>
            </a:r>
            <a:r>
              <a:rPr lang="en-US" sz="2000" i="0" dirty="0" smtClean="0">
                <a:solidFill>
                  <a:srgbClr val="FFFFCC"/>
                </a:solidFill>
              </a:rPr>
              <a:t>).</a:t>
            </a:r>
            <a:endParaRPr lang="en-US" sz="2000" i="0" dirty="0">
              <a:solidFill>
                <a:srgbClr val="FFFFCC"/>
              </a:solidFill>
            </a:endParaRPr>
          </a:p>
          <a:p>
            <a:pPr marL="169863" indent="-169863" algn="l">
              <a:lnSpc>
                <a:spcPct val="95000"/>
              </a:lnSpc>
              <a:spcBef>
                <a:spcPct val="60000"/>
              </a:spcBef>
              <a:buSzPct val="115000"/>
              <a:buFontTx/>
              <a:buChar char="•"/>
            </a:pPr>
            <a:r>
              <a:rPr lang="en-US" sz="2000" i="0" dirty="0">
                <a:solidFill>
                  <a:srgbClr val="FFFFCC"/>
                </a:solidFill>
              </a:rPr>
              <a:t>Also, the energy transport along the field is far from </a:t>
            </a:r>
            <a:r>
              <a:rPr lang="en-US" sz="2000" i="0" dirty="0" smtClean="0">
                <a:solidFill>
                  <a:srgbClr val="FFFFCC"/>
                </a:solidFill>
              </a:rPr>
              <a:t>isotropic.</a:t>
            </a:r>
          </a:p>
          <a:p>
            <a:pPr marL="169863" indent="-169863" algn="l">
              <a:lnSpc>
                <a:spcPct val="95000"/>
              </a:lnSpc>
              <a:spcBef>
                <a:spcPct val="60000"/>
              </a:spcBef>
              <a:buSzPct val="115000"/>
              <a:buFontTx/>
              <a:buChar char="•"/>
            </a:pPr>
            <a:r>
              <a:rPr lang="en-US" sz="2000" i="0" dirty="0" smtClean="0">
                <a:solidFill>
                  <a:srgbClr val="FFFFCC"/>
                </a:solidFill>
              </a:rPr>
              <a:t>Turbulent eddies are formed and “shredded” by collisions of </a:t>
            </a:r>
            <a:r>
              <a:rPr lang="en-US" sz="2000" b="1" i="0" dirty="0" smtClean="0">
                <a:solidFill>
                  <a:srgbClr val="FF7C80"/>
                </a:solidFill>
              </a:rPr>
              <a:t>counter-propagating</a:t>
            </a:r>
            <a:r>
              <a:rPr lang="en-US" sz="2000" i="0" dirty="0" smtClean="0">
                <a:solidFill>
                  <a:srgbClr val="FFFFCC"/>
                </a:solidFill>
              </a:rPr>
              <a:t> Alfvén wave packets.</a:t>
            </a:r>
            <a:endParaRPr lang="en-US" sz="2000" i="0" dirty="0">
              <a:solidFill>
                <a:srgbClr val="FFFFCC"/>
              </a:solidFill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609600" y="5282625"/>
            <a:ext cx="792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0" dirty="0">
                <a:solidFill>
                  <a:srgbClr val="FFFFCC"/>
                </a:solidFill>
              </a:rPr>
              <a:t>(e.g., </a:t>
            </a:r>
            <a:r>
              <a:rPr lang="en-US" sz="1600" i="0" dirty="0" smtClean="0">
                <a:solidFill>
                  <a:srgbClr val="FFFFCC"/>
                </a:solidFill>
              </a:rPr>
              <a:t>Iroshnikov 1963; Kraichnan 1965; Strauss 1976; Shebalin et al. 1983; Hossain </a:t>
            </a:r>
            <a:r>
              <a:rPr lang="en-US" sz="1600" i="0" dirty="0">
                <a:solidFill>
                  <a:srgbClr val="FFFFCC"/>
                </a:solidFill>
              </a:rPr>
              <a:t>et al. 1995; </a:t>
            </a:r>
            <a:r>
              <a:rPr lang="en-US" sz="1600" i="0" dirty="0" smtClean="0">
                <a:solidFill>
                  <a:srgbClr val="FFFFCC"/>
                </a:solidFill>
              </a:rPr>
              <a:t>Goldreich &amp; Sridhar 1995; Matthaeus </a:t>
            </a:r>
            <a:r>
              <a:rPr lang="en-US" sz="1600" i="0" dirty="0">
                <a:solidFill>
                  <a:srgbClr val="FFFFCC"/>
                </a:solidFill>
              </a:rPr>
              <a:t>et al. 1999; Dmitruk et al. 2002)</a:t>
            </a:r>
            <a:endParaRPr lang="en-US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i="1" kern="0" dirty="0" smtClean="0">
                <a:solidFill>
                  <a:schemeClr val="bg1"/>
                </a:solidFill>
                <a:latin typeface="Times New Roman"/>
                <a:ea typeface="+mj-ea"/>
                <a:cs typeface="+mj-cs"/>
              </a:rPr>
              <a:t>Turbulence-driven solar wind models</a:t>
            </a:r>
            <a:endParaRPr lang="en-US" sz="32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368" name="Text Box 9"/>
          <p:cNvSpPr txBox="1">
            <a:spLocks noChangeArrowheads="1"/>
          </p:cNvSpPr>
          <p:nvPr/>
        </p:nvSpPr>
        <p:spPr bwMode="auto">
          <a:xfrm>
            <a:off x="5342356" y="3638550"/>
            <a:ext cx="1363244" cy="466725"/>
          </a:xfrm>
          <a:prstGeom prst="rect">
            <a:avLst/>
          </a:prstGeom>
          <a:noFill/>
          <a:ln w="19050">
            <a:noFill/>
            <a:miter lim="800000"/>
            <a:headEnd/>
            <a:tailEnd type="none" w="med" len="lg"/>
          </a:ln>
        </p:spPr>
        <p:txBody>
          <a:bodyPr anchor="ctr">
            <a:spAutoFit/>
          </a:bodyPr>
          <a:lstStyle/>
          <a:p>
            <a:pPr algn="l">
              <a:spcBef>
                <a:spcPct val="5000"/>
              </a:spcBef>
            </a:pPr>
            <a:r>
              <a:rPr lang="en-US" sz="1200" i="0" dirty="0">
                <a:latin typeface="+mj-lt"/>
              </a:rPr>
              <a:t>Goldstein et al.</a:t>
            </a:r>
          </a:p>
          <a:p>
            <a:pPr algn="l">
              <a:spcBef>
                <a:spcPct val="5000"/>
              </a:spcBef>
            </a:pPr>
            <a:r>
              <a:rPr lang="en-US" sz="1200" i="0" dirty="0">
                <a:latin typeface="+mj-lt"/>
              </a:rPr>
              <a:t>(1996)</a:t>
            </a:r>
            <a:endParaRPr lang="en-US" sz="1200" dirty="0">
              <a:latin typeface="+mj-lt"/>
            </a:endParaRPr>
          </a:p>
        </p:txBody>
      </p:sp>
      <p:sp>
        <p:nvSpPr>
          <p:cNvPr id="15369" name="Text Box 10"/>
          <p:cNvSpPr txBox="1">
            <a:spLocks noChangeArrowheads="1"/>
          </p:cNvSpPr>
          <p:nvPr/>
        </p:nvSpPr>
        <p:spPr bwMode="auto">
          <a:xfrm>
            <a:off x="5342356" y="2495550"/>
            <a:ext cx="975532" cy="4572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med" len="lg"/>
          </a:ln>
        </p:spPr>
        <p:txBody>
          <a:bodyPr anchor="ctr">
            <a:spAutoFit/>
          </a:bodyPr>
          <a:lstStyle/>
          <a:p>
            <a:pPr algn="l">
              <a:spcBef>
                <a:spcPct val="5000"/>
              </a:spcBef>
            </a:pPr>
            <a:r>
              <a:rPr lang="en-US" sz="1200" dirty="0">
                <a:latin typeface="+mj-lt"/>
              </a:rPr>
              <a:t>Ulysses</a:t>
            </a:r>
            <a:r>
              <a:rPr lang="en-US" sz="1200" i="0" dirty="0">
                <a:latin typeface="+mj-lt"/>
              </a:rPr>
              <a:t> SWOOPS</a:t>
            </a:r>
            <a:endParaRPr lang="en-US" sz="1200" dirty="0">
              <a:latin typeface="+mj-lt"/>
            </a:endParaRP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152400" y="723900"/>
            <a:ext cx="8886825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rIns="0">
            <a:spAutoFit/>
          </a:bodyPr>
          <a:lstStyle/>
          <a:p>
            <a:pPr marL="169863" lvl="0" indent="-169863">
              <a:lnSpc>
                <a:spcPct val="95000"/>
              </a:lnSpc>
              <a:spcBef>
                <a:spcPts val="6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dirty="0" smtClean="0">
                <a:solidFill>
                  <a:srgbClr val="FFFFCC"/>
                </a:solidFill>
                <a:latin typeface="Times New Roman"/>
              </a:rPr>
              <a:t>Cranmer et al. (2007, 2013) computed time-steady solutions for waves &amp; wind </a:t>
            </a:r>
            <a:r>
              <a:rPr lang="en-US" sz="2000" b="1" i="0" dirty="0" smtClean="0">
                <a:solidFill>
                  <a:srgbClr val="FFFFCC"/>
                </a:solidFill>
                <a:latin typeface="Times New Roman"/>
              </a:rPr>
              <a:t>. . .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676400" y="5600700"/>
            <a:ext cx="7238999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rIns="0">
            <a:spAutoFit/>
          </a:bodyPr>
          <a:lstStyle/>
          <a:p>
            <a:pPr algn="r">
              <a:lnSpc>
                <a:spcPct val="95000"/>
              </a:lnSpc>
              <a:spcBef>
                <a:spcPts val="0"/>
              </a:spcBef>
              <a:buClr>
                <a:schemeClr val="bg1"/>
              </a:buClr>
              <a:buSzPct val="115000"/>
            </a:pPr>
            <a:r>
              <a:rPr lang="en-US" sz="2000" i="0" dirty="0" smtClean="0">
                <a:solidFill>
                  <a:srgbClr val="FFFFCC"/>
                </a:solidFill>
                <a:latin typeface="Times New Roman"/>
              </a:rPr>
              <a:t>For more info:  Woolsey &amp; Cranmer; talk </a:t>
            </a:r>
            <a:r>
              <a:rPr lang="en-US" sz="2000" b="1" i="0" dirty="0" smtClean="0">
                <a:solidFill>
                  <a:srgbClr val="FFFF00"/>
                </a:solidFill>
                <a:latin typeface="Times New Roman"/>
              </a:rPr>
              <a:t>402.05</a:t>
            </a:r>
            <a:r>
              <a:rPr lang="en-US" sz="2000" i="0" dirty="0" smtClean="0">
                <a:solidFill>
                  <a:srgbClr val="FFFFCC"/>
                </a:solidFill>
                <a:latin typeface="Times New Roman"/>
              </a:rPr>
              <a:t>, Thurs., 11:00 am</a:t>
            </a:r>
          </a:p>
        </p:txBody>
      </p:sp>
      <p:pic>
        <p:nvPicPr>
          <p:cNvPr id="34818" name="Picture 2" descr="https://www.cfa.harvard.edu/~scranmer/Preprints/cvb07_summary.gif"/>
          <p:cNvPicPr>
            <a:picLocks noChangeAspect="1" noChangeArrowheads="1"/>
          </p:cNvPicPr>
          <p:nvPr/>
        </p:nvPicPr>
        <p:blipFill>
          <a:blip r:embed="rId2" cstate="print"/>
          <a:srcRect t="1025" b="1025"/>
          <a:stretch>
            <a:fillRect/>
          </a:stretch>
        </p:blipFill>
        <p:spPr bwMode="auto">
          <a:xfrm>
            <a:off x="647700" y="1177963"/>
            <a:ext cx="7747000" cy="4384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i="0" dirty="0" smtClean="0">
                <a:solidFill>
                  <a:schemeClr val="bg1"/>
                </a:solidFill>
              </a:rPr>
              <a:t>Aside:</a:t>
            </a:r>
            <a:r>
              <a:rPr lang="en-US" sz="3200" b="1" dirty="0" smtClean="0">
                <a:solidFill>
                  <a:schemeClr val="bg1"/>
                </a:solidFill>
              </a:rPr>
              <a:t>  many controversies remain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125" name="Text Box 62"/>
          <p:cNvSpPr txBox="1">
            <a:spLocks noChangeArrowheads="1"/>
          </p:cNvSpPr>
          <p:nvPr/>
        </p:nvSpPr>
        <p:spPr bwMode="auto">
          <a:xfrm>
            <a:off x="6553200" y="1736725"/>
            <a:ext cx="852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0" dirty="0">
                <a:solidFill>
                  <a:srgbClr val="FFFFCC"/>
                </a:solidFill>
              </a:rPr>
              <a:t>vs.</a:t>
            </a:r>
            <a:endParaRPr lang="en-US" sz="2000" b="1" dirty="0">
              <a:solidFill>
                <a:srgbClr val="FFFFCC"/>
              </a:solidFill>
            </a:endParaRPr>
          </a:p>
        </p:txBody>
      </p:sp>
      <p:sp>
        <p:nvSpPr>
          <p:cNvPr id="5126" name="Text Box 63"/>
          <p:cNvSpPr txBox="1">
            <a:spLocks noChangeArrowheads="1"/>
          </p:cNvSpPr>
          <p:nvPr/>
        </p:nvSpPr>
        <p:spPr bwMode="auto">
          <a:xfrm>
            <a:off x="76200" y="863600"/>
            <a:ext cx="469900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>
              <a:lnSpc>
                <a:spcPct val="95000"/>
              </a:lnSpc>
              <a:spcBef>
                <a:spcPct val="55000"/>
              </a:spcBef>
              <a:buSzPct val="115000"/>
              <a:buFontTx/>
              <a:buChar char="•"/>
            </a:pPr>
            <a:r>
              <a:rPr lang="en-US" sz="2000" i="0" dirty="0" smtClean="0">
                <a:solidFill>
                  <a:srgbClr val="FFFFCC"/>
                </a:solidFill>
              </a:rPr>
              <a:t>Have we really taken a full “census” of the source(s) of mass, momentum, and </a:t>
            </a:r>
            <a:r>
              <a:rPr lang="en-US" sz="2000" i="0" dirty="0">
                <a:solidFill>
                  <a:srgbClr val="FFFFCC"/>
                </a:solidFill>
              </a:rPr>
              <a:t>energy </a:t>
            </a:r>
            <a:r>
              <a:rPr lang="en-US" sz="2000" i="0" dirty="0" smtClean="0">
                <a:solidFill>
                  <a:srgbClr val="FFFFCC"/>
                </a:solidFill>
              </a:rPr>
              <a:t>that go </a:t>
            </a:r>
            <a:r>
              <a:rPr lang="en-US" sz="2000" i="0" dirty="0">
                <a:solidFill>
                  <a:srgbClr val="FFFFCC"/>
                </a:solidFill>
              </a:rPr>
              <a:t>into the solar wind?</a:t>
            </a:r>
          </a:p>
        </p:txBody>
      </p:sp>
      <p:sp>
        <p:nvSpPr>
          <p:cNvPr id="5127" name="Text Box 64"/>
          <p:cNvSpPr txBox="1">
            <a:spLocks noChangeArrowheads="1"/>
          </p:cNvSpPr>
          <p:nvPr/>
        </p:nvSpPr>
        <p:spPr bwMode="auto">
          <a:xfrm>
            <a:off x="250825" y="1858962"/>
            <a:ext cx="4625975" cy="111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spcBef>
                <a:spcPts val="400"/>
              </a:spcBef>
              <a:buClr>
                <a:srgbClr val="50C1FA"/>
              </a:buClr>
              <a:buFont typeface="Wingdings" pitchFamily="2" charset="2"/>
              <a:buChar char="Ø"/>
            </a:pPr>
            <a:r>
              <a:rPr lang="en-US" sz="2000" i="0" dirty="0" smtClean="0">
                <a:solidFill>
                  <a:srgbClr val="FFFFCC"/>
                </a:solidFill>
              </a:rPr>
              <a:t>Wave/turbulence </a:t>
            </a:r>
            <a:r>
              <a:rPr lang="en-US" sz="2000" i="0" dirty="0">
                <a:solidFill>
                  <a:srgbClr val="FFFFCC"/>
                </a:solidFill>
              </a:rPr>
              <a:t>input </a:t>
            </a:r>
            <a:r>
              <a:rPr lang="en-US" sz="2000" i="0" dirty="0" smtClean="0">
                <a:solidFill>
                  <a:srgbClr val="FFFFCC"/>
                </a:solidFill>
              </a:rPr>
              <a:t>in open tubes?</a:t>
            </a:r>
            <a:endParaRPr lang="en-US" sz="2000" i="0" dirty="0">
              <a:solidFill>
                <a:srgbClr val="FFFFCC"/>
              </a:solidFill>
            </a:endParaRPr>
          </a:p>
          <a:p>
            <a:pPr marL="228600" indent="-228600">
              <a:spcBef>
                <a:spcPts val="400"/>
              </a:spcBef>
              <a:buClr>
                <a:srgbClr val="50C1FA"/>
              </a:buClr>
              <a:buFont typeface="Wingdings" pitchFamily="2" charset="2"/>
              <a:buChar char="Ø"/>
            </a:pPr>
            <a:r>
              <a:rPr lang="en-US" sz="2000" i="0" dirty="0">
                <a:solidFill>
                  <a:srgbClr val="FFFFCC"/>
                </a:solidFill>
              </a:rPr>
              <a:t>Reconnection &amp; mass input from loops</a:t>
            </a:r>
            <a:r>
              <a:rPr lang="en-US" sz="2000" i="0" dirty="0" smtClean="0">
                <a:solidFill>
                  <a:srgbClr val="FFFFCC"/>
                </a:solidFill>
              </a:rPr>
              <a:t>?</a:t>
            </a:r>
          </a:p>
          <a:p>
            <a:pPr marL="228600" indent="-228600">
              <a:spcBef>
                <a:spcPts val="400"/>
              </a:spcBef>
              <a:buClr>
                <a:srgbClr val="50C1FA"/>
              </a:buClr>
              <a:buFont typeface="Wingdings" pitchFamily="2" charset="2"/>
              <a:buChar char="Ø"/>
            </a:pPr>
            <a:r>
              <a:rPr lang="en-US" sz="2000" i="0" dirty="0" smtClean="0">
                <a:solidFill>
                  <a:srgbClr val="FFFFCC"/>
                </a:solidFill>
              </a:rPr>
              <a:t>Jet/shock “pistons” from chromosphere?</a:t>
            </a:r>
            <a:endParaRPr lang="en-US" sz="2000" i="0" dirty="0">
              <a:solidFill>
                <a:srgbClr val="FFFFCC"/>
              </a:solidFill>
            </a:endParaRPr>
          </a:p>
        </p:txBody>
      </p:sp>
      <p:grpSp>
        <p:nvGrpSpPr>
          <p:cNvPr id="2" name="Group 35"/>
          <p:cNvGrpSpPr/>
          <p:nvPr/>
        </p:nvGrpSpPr>
        <p:grpSpPr>
          <a:xfrm>
            <a:off x="4876800" y="1092200"/>
            <a:ext cx="1916113" cy="2870200"/>
            <a:chOff x="4876800" y="4419600"/>
            <a:chExt cx="1916113" cy="2870200"/>
          </a:xfrm>
        </p:grpSpPr>
        <p:sp>
          <p:nvSpPr>
            <p:cNvPr id="5144" name="Freeform 40"/>
            <p:cNvSpPr>
              <a:spLocks/>
            </p:cNvSpPr>
            <p:nvPr/>
          </p:nvSpPr>
          <p:spPr bwMode="auto">
            <a:xfrm>
              <a:off x="5072790" y="5683656"/>
              <a:ext cx="391980" cy="317057"/>
            </a:xfrm>
            <a:custGeom>
              <a:avLst/>
              <a:gdLst>
                <a:gd name="T0" fmla="*/ 0 w 472"/>
                <a:gd name="T1" fmla="*/ 0 h 544"/>
                <a:gd name="T2" fmla="*/ 0 w 472"/>
                <a:gd name="T3" fmla="*/ 0 h 544"/>
                <a:gd name="T4" fmla="*/ 0 w 472"/>
                <a:gd name="T5" fmla="*/ 0 h 544"/>
                <a:gd name="T6" fmla="*/ 0 w 472"/>
                <a:gd name="T7" fmla="*/ 0 h 544"/>
                <a:gd name="T8" fmla="*/ 0 w 472"/>
                <a:gd name="T9" fmla="*/ 0 h 5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2"/>
                <a:gd name="T16" fmla="*/ 0 h 544"/>
                <a:gd name="T17" fmla="*/ 472 w 472"/>
                <a:gd name="T18" fmla="*/ 544 h 5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2" h="544">
                  <a:moveTo>
                    <a:pt x="328" y="544"/>
                  </a:moveTo>
                  <a:cubicBezTo>
                    <a:pt x="204" y="524"/>
                    <a:pt x="80" y="504"/>
                    <a:pt x="40" y="448"/>
                  </a:cubicBezTo>
                  <a:cubicBezTo>
                    <a:pt x="0" y="392"/>
                    <a:pt x="48" y="280"/>
                    <a:pt x="88" y="208"/>
                  </a:cubicBezTo>
                  <a:cubicBezTo>
                    <a:pt x="128" y="136"/>
                    <a:pt x="216" y="32"/>
                    <a:pt x="280" y="16"/>
                  </a:cubicBezTo>
                  <a:cubicBezTo>
                    <a:pt x="344" y="0"/>
                    <a:pt x="408" y="56"/>
                    <a:pt x="472" y="112"/>
                  </a:cubicBezTo>
                </a:path>
              </a:pathLst>
            </a:custGeom>
            <a:noFill/>
            <a:ln w="19050" cap="flat" cmpd="sng">
              <a:solidFill>
                <a:srgbClr val="FF5353"/>
              </a:solidFill>
              <a:prstDash val="solid"/>
              <a:round/>
              <a:headEnd type="none" w="med" len="med"/>
              <a:tailEnd type="arrow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45" name="Freeform 41"/>
            <p:cNvSpPr>
              <a:spLocks/>
            </p:cNvSpPr>
            <p:nvPr/>
          </p:nvSpPr>
          <p:spPr bwMode="auto">
            <a:xfrm>
              <a:off x="5504384" y="5696172"/>
              <a:ext cx="85485" cy="308713"/>
            </a:xfrm>
            <a:custGeom>
              <a:avLst/>
              <a:gdLst>
                <a:gd name="T0" fmla="*/ 0 w 104"/>
                <a:gd name="T1" fmla="*/ 0 h 480"/>
                <a:gd name="T2" fmla="*/ 0 w 104"/>
                <a:gd name="T3" fmla="*/ 0 h 480"/>
                <a:gd name="T4" fmla="*/ 0 w 104"/>
                <a:gd name="T5" fmla="*/ 0 h 480"/>
                <a:gd name="T6" fmla="*/ 0 w 104"/>
                <a:gd name="T7" fmla="*/ 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480"/>
                <a:gd name="T14" fmla="*/ 104 w 104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480">
                  <a:moveTo>
                    <a:pt x="0" y="0"/>
                  </a:moveTo>
                  <a:cubicBezTo>
                    <a:pt x="44" y="48"/>
                    <a:pt x="88" y="96"/>
                    <a:pt x="96" y="144"/>
                  </a:cubicBezTo>
                  <a:cubicBezTo>
                    <a:pt x="104" y="192"/>
                    <a:pt x="48" y="232"/>
                    <a:pt x="48" y="288"/>
                  </a:cubicBezTo>
                  <a:cubicBezTo>
                    <a:pt x="48" y="344"/>
                    <a:pt x="88" y="448"/>
                    <a:pt x="96" y="480"/>
                  </a:cubicBezTo>
                </a:path>
              </a:pathLst>
            </a:custGeom>
            <a:noFill/>
            <a:ln w="19050" cap="flat" cmpd="sng">
              <a:solidFill>
                <a:srgbClr val="FF5353"/>
              </a:solidFill>
              <a:prstDash val="solid"/>
              <a:round/>
              <a:headEnd type="none" w="med" len="med"/>
              <a:tailEnd type="arrow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46" name="Freeform 42"/>
            <p:cNvSpPr>
              <a:spLocks/>
            </p:cNvSpPr>
            <p:nvPr/>
          </p:nvSpPr>
          <p:spPr bwMode="auto">
            <a:xfrm>
              <a:off x="5629484" y="5633594"/>
              <a:ext cx="446190" cy="340002"/>
            </a:xfrm>
            <a:custGeom>
              <a:avLst/>
              <a:gdLst>
                <a:gd name="T0" fmla="*/ 0 w 536"/>
                <a:gd name="T1" fmla="*/ 0 h 528"/>
                <a:gd name="T2" fmla="*/ 0 w 536"/>
                <a:gd name="T3" fmla="*/ 0 h 528"/>
                <a:gd name="T4" fmla="*/ 0 w 536"/>
                <a:gd name="T5" fmla="*/ 0 h 528"/>
                <a:gd name="T6" fmla="*/ 0 w 536"/>
                <a:gd name="T7" fmla="*/ 0 h 528"/>
                <a:gd name="T8" fmla="*/ 0 w 536"/>
                <a:gd name="T9" fmla="*/ 0 h 528"/>
                <a:gd name="T10" fmla="*/ 0 w 536"/>
                <a:gd name="T11" fmla="*/ 0 h 5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6"/>
                <a:gd name="T19" fmla="*/ 0 h 528"/>
                <a:gd name="T20" fmla="*/ 536 w 536"/>
                <a:gd name="T21" fmla="*/ 528 h 5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6" h="528">
                  <a:moveTo>
                    <a:pt x="176" y="528"/>
                  </a:moveTo>
                  <a:cubicBezTo>
                    <a:pt x="292" y="516"/>
                    <a:pt x="408" y="504"/>
                    <a:pt x="464" y="432"/>
                  </a:cubicBezTo>
                  <a:cubicBezTo>
                    <a:pt x="520" y="360"/>
                    <a:pt x="536" y="168"/>
                    <a:pt x="512" y="96"/>
                  </a:cubicBezTo>
                  <a:cubicBezTo>
                    <a:pt x="488" y="24"/>
                    <a:pt x="400" y="0"/>
                    <a:pt x="320" y="0"/>
                  </a:cubicBezTo>
                  <a:cubicBezTo>
                    <a:pt x="240" y="0"/>
                    <a:pt x="64" y="48"/>
                    <a:pt x="32" y="96"/>
                  </a:cubicBezTo>
                  <a:cubicBezTo>
                    <a:pt x="0" y="144"/>
                    <a:pt x="64" y="216"/>
                    <a:pt x="128" y="288"/>
                  </a:cubicBezTo>
                </a:path>
              </a:pathLst>
            </a:custGeom>
            <a:noFill/>
            <a:ln w="19050" cap="flat" cmpd="sng">
              <a:solidFill>
                <a:srgbClr val="FF5353"/>
              </a:solidFill>
              <a:prstDash val="solid"/>
              <a:round/>
              <a:headEnd type="none" w="med" len="med"/>
              <a:tailEnd type="arrow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47" name="Freeform 43"/>
            <p:cNvSpPr>
              <a:spLocks/>
            </p:cNvSpPr>
            <p:nvPr/>
          </p:nvSpPr>
          <p:spPr bwMode="auto">
            <a:xfrm>
              <a:off x="6136139" y="5675313"/>
              <a:ext cx="423255" cy="298284"/>
            </a:xfrm>
            <a:custGeom>
              <a:avLst/>
              <a:gdLst>
                <a:gd name="T0" fmla="*/ 0 w 512"/>
                <a:gd name="T1" fmla="*/ 0 h 464"/>
                <a:gd name="T2" fmla="*/ 0 w 512"/>
                <a:gd name="T3" fmla="*/ 0 h 464"/>
                <a:gd name="T4" fmla="*/ 0 w 512"/>
                <a:gd name="T5" fmla="*/ 0 h 464"/>
                <a:gd name="T6" fmla="*/ 0 w 512"/>
                <a:gd name="T7" fmla="*/ 0 h 464"/>
                <a:gd name="T8" fmla="*/ 0 w 512"/>
                <a:gd name="T9" fmla="*/ 0 h 464"/>
                <a:gd name="T10" fmla="*/ 0 w 512"/>
                <a:gd name="T11" fmla="*/ 0 h 4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2"/>
                <a:gd name="T19" fmla="*/ 0 h 464"/>
                <a:gd name="T20" fmla="*/ 512 w 512"/>
                <a:gd name="T21" fmla="*/ 464 h 4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2" h="464">
                  <a:moveTo>
                    <a:pt x="168" y="464"/>
                  </a:moveTo>
                  <a:cubicBezTo>
                    <a:pt x="104" y="404"/>
                    <a:pt x="40" y="344"/>
                    <a:pt x="24" y="272"/>
                  </a:cubicBezTo>
                  <a:cubicBezTo>
                    <a:pt x="8" y="200"/>
                    <a:pt x="0" y="64"/>
                    <a:pt x="72" y="32"/>
                  </a:cubicBezTo>
                  <a:cubicBezTo>
                    <a:pt x="144" y="0"/>
                    <a:pt x="400" y="40"/>
                    <a:pt x="456" y="80"/>
                  </a:cubicBezTo>
                  <a:cubicBezTo>
                    <a:pt x="512" y="120"/>
                    <a:pt x="400" y="216"/>
                    <a:pt x="408" y="272"/>
                  </a:cubicBezTo>
                  <a:cubicBezTo>
                    <a:pt x="416" y="328"/>
                    <a:pt x="460" y="372"/>
                    <a:pt x="504" y="416"/>
                  </a:cubicBezTo>
                </a:path>
              </a:pathLst>
            </a:custGeom>
            <a:noFill/>
            <a:ln w="19050" cap="flat" cmpd="sng">
              <a:solidFill>
                <a:srgbClr val="FF5353"/>
              </a:solidFill>
              <a:prstDash val="solid"/>
              <a:round/>
              <a:headEnd type="none" w="med" len="med"/>
              <a:tailEnd type="arrow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48" name="Freeform 44"/>
            <p:cNvSpPr>
              <a:spLocks/>
            </p:cNvSpPr>
            <p:nvPr/>
          </p:nvSpPr>
          <p:spPr bwMode="auto">
            <a:xfrm>
              <a:off x="4876800" y="4419600"/>
              <a:ext cx="879869" cy="1211909"/>
            </a:xfrm>
            <a:custGeom>
              <a:avLst/>
              <a:gdLst>
                <a:gd name="T0" fmla="*/ 0 w 1060"/>
                <a:gd name="T1" fmla="*/ 0 h 1460"/>
                <a:gd name="T2" fmla="*/ 0 w 1060"/>
                <a:gd name="T3" fmla="*/ 0 h 1460"/>
                <a:gd name="T4" fmla="*/ 0 w 1060"/>
                <a:gd name="T5" fmla="*/ 0 h 1460"/>
                <a:gd name="T6" fmla="*/ 0 w 1060"/>
                <a:gd name="T7" fmla="*/ 1 h 1460"/>
                <a:gd name="T8" fmla="*/ 0 w 1060"/>
                <a:gd name="T9" fmla="*/ 1 h 1460"/>
                <a:gd name="T10" fmla="*/ 0 w 1060"/>
                <a:gd name="T11" fmla="*/ 1 h 1460"/>
                <a:gd name="T12" fmla="*/ 0 w 1060"/>
                <a:gd name="T13" fmla="*/ 1 h 1460"/>
                <a:gd name="T14" fmla="*/ 0 w 1060"/>
                <a:gd name="T15" fmla="*/ 1 h 1460"/>
                <a:gd name="T16" fmla="*/ 0 w 1060"/>
                <a:gd name="T17" fmla="*/ 1 h 1460"/>
                <a:gd name="T18" fmla="*/ 0 w 1060"/>
                <a:gd name="T19" fmla="*/ 0 h 1460"/>
                <a:gd name="T20" fmla="*/ 1 w 1060"/>
                <a:gd name="T21" fmla="*/ 0 h 1460"/>
                <a:gd name="T22" fmla="*/ 1 w 1060"/>
                <a:gd name="T23" fmla="*/ 0 h 146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60"/>
                <a:gd name="T37" fmla="*/ 0 h 1460"/>
                <a:gd name="T38" fmla="*/ 1060 w 1060"/>
                <a:gd name="T39" fmla="*/ 1460 h 146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60" h="1460">
                  <a:moveTo>
                    <a:pt x="0" y="52"/>
                  </a:moveTo>
                  <a:cubicBezTo>
                    <a:pt x="16" y="99"/>
                    <a:pt x="32" y="225"/>
                    <a:pt x="96" y="336"/>
                  </a:cubicBezTo>
                  <a:cubicBezTo>
                    <a:pt x="160" y="447"/>
                    <a:pt x="328" y="592"/>
                    <a:pt x="384" y="720"/>
                  </a:cubicBezTo>
                  <a:cubicBezTo>
                    <a:pt x="440" y="848"/>
                    <a:pt x="400" y="1008"/>
                    <a:pt x="432" y="1104"/>
                  </a:cubicBezTo>
                  <a:cubicBezTo>
                    <a:pt x="464" y="1200"/>
                    <a:pt x="559" y="1237"/>
                    <a:pt x="576" y="1296"/>
                  </a:cubicBezTo>
                  <a:cubicBezTo>
                    <a:pt x="593" y="1355"/>
                    <a:pt x="529" y="1435"/>
                    <a:pt x="536" y="1460"/>
                  </a:cubicBezTo>
                  <a:lnTo>
                    <a:pt x="616" y="1444"/>
                  </a:lnTo>
                  <a:cubicBezTo>
                    <a:pt x="634" y="1407"/>
                    <a:pt x="659" y="1301"/>
                    <a:pt x="644" y="1236"/>
                  </a:cubicBezTo>
                  <a:cubicBezTo>
                    <a:pt x="629" y="1171"/>
                    <a:pt x="525" y="1133"/>
                    <a:pt x="528" y="1056"/>
                  </a:cubicBezTo>
                  <a:cubicBezTo>
                    <a:pt x="531" y="979"/>
                    <a:pt x="586" y="883"/>
                    <a:pt x="664" y="772"/>
                  </a:cubicBezTo>
                  <a:cubicBezTo>
                    <a:pt x="742" y="661"/>
                    <a:pt x="930" y="517"/>
                    <a:pt x="995" y="388"/>
                  </a:cubicBezTo>
                  <a:cubicBezTo>
                    <a:pt x="1060" y="259"/>
                    <a:pt x="1043" y="81"/>
                    <a:pt x="1056" y="0"/>
                  </a:cubicBezTo>
                </a:path>
              </a:pathLst>
            </a:custGeom>
            <a:gradFill rotWithShape="1">
              <a:gsLst>
                <a:gs pos="0">
                  <a:srgbClr val="FFFF66"/>
                </a:gs>
                <a:gs pos="100000">
                  <a:srgbClr val="FF0000"/>
                </a:gs>
              </a:gsLst>
              <a:lin ang="5400000" scaled="1"/>
            </a:gradFill>
            <a:ln w="15875" cap="flat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lg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49" name="Freeform 45"/>
            <p:cNvSpPr>
              <a:spLocks/>
            </p:cNvSpPr>
            <p:nvPr/>
          </p:nvSpPr>
          <p:spPr bwMode="auto">
            <a:xfrm>
              <a:off x="5794199" y="4432115"/>
              <a:ext cx="850679" cy="1166019"/>
            </a:xfrm>
            <a:custGeom>
              <a:avLst/>
              <a:gdLst>
                <a:gd name="T0" fmla="*/ 1 w 1024"/>
                <a:gd name="T1" fmla="*/ 0 h 1404"/>
                <a:gd name="T2" fmla="*/ 1 w 1024"/>
                <a:gd name="T3" fmla="*/ 0 h 1404"/>
                <a:gd name="T4" fmla="*/ 0 w 1024"/>
                <a:gd name="T5" fmla="*/ 0 h 1404"/>
                <a:gd name="T6" fmla="*/ 0 w 1024"/>
                <a:gd name="T7" fmla="*/ 1 h 1404"/>
                <a:gd name="T8" fmla="*/ 0 w 1024"/>
                <a:gd name="T9" fmla="*/ 1 h 1404"/>
                <a:gd name="T10" fmla="*/ 0 w 1024"/>
                <a:gd name="T11" fmla="*/ 1 h 1404"/>
                <a:gd name="T12" fmla="*/ 0 w 1024"/>
                <a:gd name="T13" fmla="*/ 1 h 1404"/>
                <a:gd name="T14" fmla="*/ 0 w 1024"/>
                <a:gd name="T15" fmla="*/ 1 h 1404"/>
                <a:gd name="T16" fmla="*/ 0 w 1024"/>
                <a:gd name="T17" fmla="*/ 1 h 1404"/>
                <a:gd name="T18" fmla="*/ 0 w 1024"/>
                <a:gd name="T19" fmla="*/ 0 h 1404"/>
                <a:gd name="T20" fmla="*/ 0 w 1024"/>
                <a:gd name="T21" fmla="*/ 0 h 1404"/>
                <a:gd name="T22" fmla="*/ 0 w 1024"/>
                <a:gd name="T23" fmla="*/ 0 h 1404"/>
                <a:gd name="T24" fmla="*/ 0 w 1024"/>
                <a:gd name="T25" fmla="*/ 0 h 140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24"/>
                <a:gd name="T40" fmla="*/ 0 h 1404"/>
                <a:gd name="T41" fmla="*/ 1024 w 1024"/>
                <a:gd name="T42" fmla="*/ 1404 h 140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24" h="1404">
                  <a:moveTo>
                    <a:pt x="1024" y="20"/>
                  </a:moveTo>
                  <a:cubicBezTo>
                    <a:pt x="1001" y="94"/>
                    <a:pt x="953" y="346"/>
                    <a:pt x="884" y="464"/>
                  </a:cubicBezTo>
                  <a:cubicBezTo>
                    <a:pt x="815" y="582"/>
                    <a:pt x="658" y="629"/>
                    <a:pt x="612" y="728"/>
                  </a:cubicBezTo>
                  <a:cubicBezTo>
                    <a:pt x="566" y="827"/>
                    <a:pt x="633" y="973"/>
                    <a:pt x="608" y="1060"/>
                  </a:cubicBezTo>
                  <a:cubicBezTo>
                    <a:pt x="583" y="1147"/>
                    <a:pt x="482" y="1195"/>
                    <a:pt x="464" y="1252"/>
                  </a:cubicBezTo>
                  <a:cubicBezTo>
                    <a:pt x="446" y="1309"/>
                    <a:pt x="507" y="1379"/>
                    <a:pt x="500" y="1404"/>
                  </a:cubicBezTo>
                  <a:lnTo>
                    <a:pt x="424" y="1400"/>
                  </a:lnTo>
                  <a:cubicBezTo>
                    <a:pt x="407" y="1365"/>
                    <a:pt x="381" y="1257"/>
                    <a:pt x="396" y="1192"/>
                  </a:cubicBezTo>
                  <a:cubicBezTo>
                    <a:pt x="411" y="1127"/>
                    <a:pt x="509" y="1069"/>
                    <a:pt x="512" y="1012"/>
                  </a:cubicBezTo>
                  <a:cubicBezTo>
                    <a:pt x="515" y="955"/>
                    <a:pt x="450" y="923"/>
                    <a:pt x="412" y="852"/>
                  </a:cubicBezTo>
                  <a:cubicBezTo>
                    <a:pt x="374" y="781"/>
                    <a:pt x="345" y="669"/>
                    <a:pt x="284" y="584"/>
                  </a:cubicBezTo>
                  <a:cubicBezTo>
                    <a:pt x="223" y="499"/>
                    <a:pt x="90" y="441"/>
                    <a:pt x="45" y="344"/>
                  </a:cubicBezTo>
                  <a:cubicBezTo>
                    <a:pt x="0" y="247"/>
                    <a:pt x="22" y="72"/>
                    <a:pt x="16" y="0"/>
                  </a:cubicBezTo>
                </a:path>
              </a:pathLst>
            </a:custGeom>
            <a:gradFill rotWithShape="1">
              <a:gsLst>
                <a:gs pos="0">
                  <a:srgbClr val="FFFF66"/>
                </a:gs>
                <a:gs pos="100000">
                  <a:srgbClr val="FF0000"/>
                </a:gs>
              </a:gsLst>
              <a:lin ang="5400000" scaled="1"/>
            </a:gradFill>
            <a:ln w="15875" cap="flat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lg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50" name="Freeform 46"/>
            <p:cNvSpPr>
              <a:spLocks/>
            </p:cNvSpPr>
            <p:nvPr/>
          </p:nvSpPr>
          <p:spPr bwMode="auto">
            <a:xfrm>
              <a:off x="4972710" y="5137150"/>
              <a:ext cx="185565" cy="460984"/>
            </a:xfrm>
            <a:custGeom>
              <a:avLst/>
              <a:gdLst>
                <a:gd name="T0" fmla="*/ 0 w 224"/>
                <a:gd name="T1" fmla="*/ 1 h 480"/>
                <a:gd name="T2" fmla="*/ 0 w 224"/>
                <a:gd name="T3" fmla="*/ 0 h 480"/>
                <a:gd name="T4" fmla="*/ 0 w 224"/>
                <a:gd name="T5" fmla="*/ 0 h 480"/>
                <a:gd name="T6" fmla="*/ 0 w 224"/>
                <a:gd name="T7" fmla="*/ 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4"/>
                <a:gd name="T13" fmla="*/ 0 h 480"/>
                <a:gd name="T14" fmla="*/ 224 w 224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4" h="480">
                  <a:moveTo>
                    <a:pt x="112" y="480"/>
                  </a:moveTo>
                  <a:cubicBezTo>
                    <a:pt x="168" y="408"/>
                    <a:pt x="224" y="336"/>
                    <a:pt x="208" y="288"/>
                  </a:cubicBezTo>
                  <a:cubicBezTo>
                    <a:pt x="192" y="240"/>
                    <a:pt x="32" y="240"/>
                    <a:pt x="16" y="192"/>
                  </a:cubicBezTo>
                  <a:cubicBezTo>
                    <a:pt x="0" y="144"/>
                    <a:pt x="56" y="72"/>
                    <a:pt x="112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arrow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51" name="Freeform 47"/>
            <p:cNvSpPr>
              <a:spLocks/>
            </p:cNvSpPr>
            <p:nvPr/>
          </p:nvSpPr>
          <p:spPr bwMode="auto">
            <a:xfrm>
              <a:off x="5514809" y="5097518"/>
              <a:ext cx="72975" cy="319143"/>
            </a:xfrm>
            <a:custGeom>
              <a:avLst/>
              <a:gdLst>
                <a:gd name="T0" fmla="*/ 0 w 88"/>
                <a:gd name="T1" fmla="*/ 0 h 332"/>
                <a:gd name="T2" fmla="*/ 0 w 88"/>
                <a:gd name="T3" fmla="*/ 0 h 332"/>
                <a:gd name="T4" fmla="*/ 0 w 88"/>
                <a:gd name="T5" fmla="*/ 0 h 332"/>
                <a:gd name="T6" fmla="*/ 0 w 88"/>
                <a:gd name="T7" fmla="*/ 0 h 3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332"/>
                <a:gd name="T14" fmla="*/ 88 w 88"/>
                <a:gd name="T15" fmla="*/ 332 h 3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332">
                  <a:moveTo>
                    <a:pt x="66" y="0"/>
                  </a:moveTo>
                  <a:cubicBezTo>
                    <a:pt x="55" y="17"/>
                    <a:pt x="0" y="71"/>
                    <a:pt x="2" y="104"/>
                  </a:cubicBezTo>
                  <a:cubicBezTo>
                    <a:pt x="4" y="137"/>
                    <a:pt x="68" y="158"/>
                    <a:pt x="78" y="196"/>
                  </a:cubicBezTo>
                  <a:cubicBezTo>
                    <a:pt x="88" y="234"/>
                    <a:pt x="65" y="304"/>
                    <a:pt x="62" y="332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arrow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52" name="Freeform 48"/>
            <p:cNvSpPr>
              <a:spLocks/>
            </p:cNvSpPr>
            <p:nvPr/>
          </p:nvSpPr>
          <p:spPr bwMode="auto">
            <a:xfrm rot="797259">
              <a:off x="5873429" y="5097518"/>
              <a:ext cx="160545" cy="398407"/>
            </a:xfrm>
            <a:custGeom>
              <a:avLst/>
              <a:gdLst>
                <a:gd name="T0" fmla="*/ 0 w 224"/>
                <a:gd name="T1" fmla="*/ 0 h 480"/>
                <a:gd name="T2" fmla="*/ 0 w 224"/>
                <a:gd name="T3" fmla="*/ 0 h 480"/>
                <a:gd name="T4" fmla="*/ 0 w 224"/>
                <a:gd name="T5" fmla="*/ 0 h 480"/>
                <a:gd name="T6" fmla="*/ 0 w 224"/>
                <a:gd name="T7" fmla="*/ 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4"/>
                <a:gd name="T13" fmla="*/ 0 h 480"/>
                <a:gd name="T14" fmla="*/ 224 w 224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4" h="480">
                  <a:moveTo>
                    <a:pt x="112" y="480"/>
                  </a:moveTo>
                  <a:cubicBezTo>
                    <a:pt x="168" y="408"/>
                    <a:pt x="224" y="336"/>
                    <a:pt x="208" y="288"/>
                  </a:cubicBezTo>
                  <a:cubicBezTo>
                    <a:pt x="192" y="240"/>
                    <a:pt x="32" y="240"/>
                    <a:pt x="16" y="192"/>
                  </a:cubicBezTo>
                  <a:cubicBezTo>
                    <a:pt x="0" y="144"/>
                    <a:pt x="56" y="72"/>
                    <a:pt x="112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arrow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53" name="Freeform 49"/>
            <p:cNvSpPr>
              <a:spLocks/>
            </p:cNvSpPr>
            <p:nvPr/>
          </p:nvSpPr>
          <p:spPr bwMode="auto">
            <a:xfrm rot="1031635" flipH="1">
              <a:off x="6392593" y="5216414"/>
              <a:ext cx="72975" cy="319143"/>
            </a:xfrm>
            <a:custGeom>
              <a:avLst/>
              <a:gdLst>
                <a:gd name="T0" fmla="*/ 0 w 88"/>
                <a:gd name="T1" fmla="*/ 0 h 332"/>
                <a:gd name="T2" fmla="*/ 0 w 88"/>
                <a:gd name="T3" fmla="*/ 0 h 332"/>
                <a:gd name="T4" fmla="*/ 0 w 88"/>
                <a:gd name="T5" fmla="*/ 0 h 332"/>
                <a:gd name="T6" fmla="*/ 0 w 88"/>
                <a:gd name="T7" fmla="*/ 0 h 3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332"/>
                <a:gd name="T14" fmla="*/ 88 w 88"/>
                <a:gd name="T15" fmla="*/ 332 h 3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332">
                  <a:moveTo>
                    <a:pt x="66" y="0"/>
                  </a:moveTo>
                  <a:cubicBezTo>
                    <a:pt x="55" y="17"/>
                    <a:pt x="0" y="71"/>
                    <a:pt x="2" y="104"/>
                  </a:cubicBezTo>
                  <a:cubicBezTo>
                    <a:pt x="4" y="137"/>
                    <a:pt x="68" y="158"/>
                    <a:pt x="78" y="196"/>
                  </a:cubicBezTo>
                  <a:cubicBezTo>
                    <a:pt x="88" y="234"/>
                    <a:pt x="65" y="304"/>
                    <a:pt x="62" y="332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arrow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43" name="Arc 39"/>
            <p:cNvSpPr>
              <a:spLocks/>
            </p:cNvSpPr>
            <p:nvPr/>
          </p:nvSpPr>
          <p:spPr bwMode="auto">
            <a:xfrm>
              <a:off x="4876800" y="5575189"/>
              <a:ext cx="1916113" cy="1714611"/>
            </a:xfrm>
            <a:custGeom>
              <a:avLst/>
              <a:gdLst>
                <a:gd name="T0" fmla="*/ 0 w 19491"/>
                <a:gd name="T1" fmla="*/ 0 h 21600"/>
                <a:gd name="T2" fmla="*/ 0 w 19491"/>
                <a:gd name="T3" fmla="*/ 0 h 21600"/>
                <a:gd name="T4" fmla="*/ 0 w 19491"/>
                <a:gd name="T5" fmla="*/ 0 h 21600"/>
                <a:gd name="T6" fmla="*/ 0 60000 65536"/>
                <a:gd name="T7" fmla="*/ 0 60000 65536"/>
                <a:gd name="T8" fmla="*/ 0 60000 65536"/>
                <a:gd name="T9" fmla="*/ 0 w 19491"/>
                <a:gd name="T10" fmla="*/ 0 h 21600"/>
                <a:gd name="T11" fmla="*/ 19491 w 1949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491" h="21600" fill="none" extrusionOk="0">
                  <a:moveTo>
                    <a:pt x="0" y="2399"/>
                  </a:moveTo>
                  <a:cubicBezTo>
                    <a:pt x="3059" y="822"/>
                    <a:pt x="6451" y="-1"/>
                    <a:pt x="9894" y="0"/>
                  </a:cubicBezTo>
                  <a:cubicBezTo>
                    <a:pt x="13223" y="0"/>
                    <a:pt x="16508" y="769"/>
                    <a:pt x="19490" y="2249"/>
                  </a:cubicBezTo>
                </a:path>
                <a:path w="19491" h="21600" stroke="0" extrusionOk="0">
                  <a:moveTo>
                    <a:pt x="0" y="2399"/>
                  </a:moveTo>
                  <a:cubicBezTo>
                    <a:pt x="3059" y="822"/>
                    <a:pt x="6451" y="-1"/>
                    <a:pt x="9894" y="0"/>
                  </a:cubicBezTo>
                  <a:cubicBezTo>
                    <a:pt x="13223" y="0"/>
                    <a:pt x="16508" y="769"/>
                    <a:pt x="19490" y="2249"/>
                  </a:cubicBezTo>
                  <a:lnTo>
                    <a:pt x="9894" y="21600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 type="none" w="med" len="lg"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" name="Group 34"/>
          <p:cNvGrpSpPr/>
          <p:nvPr/>
        </p:nvGrpSpPr>
        <p:grpSpPr>
          <a:xfrm>
            <a:off x="7050088" y="1095375"/>
            <a:ext cx="1916112" cy="2860675"/>
            <a:chOff x="7050088" y="4422775"/>
            <a:chExt cx="1916112" cy="2860675"/>
          </a:xfrm>
        </p:grpSpPr>
        <p:sp>
          <p:nvSpPr>
            <p:cNvPr id="5133" name="Freeform 52"/>
            <p:cNvSpPr>
              <a:spLocks/>
            </p:cNvSpPr>
            <p:nvPr/>
          </p:nvSpPr>
          <p:spPr bwMode="auto">
            <a:xfrm>
              <a:off x="7246078" y="5677969"/>
              <a:ext cx="391979" cy="316926"/>
            </a:xfrm>
            <a:custGeom>
              <a:avLst/>
              <a:gdLst>
                <a:gd name="T0" fmla="*/ 0 w 472"/>
                <a:gd name="T1" fmla="*/ 0 h 544"/>
                <a:gd name="T2" fmla="*/ 0 w 472"/>
                <a:gd name="T3" fmla="*/ 0 h 544"/>
                <a:gd name="T4" fmla="*/ 0 w 472"/>
                <a:gd name="T5" fmla="*/ 0 h 544"/>
                <a:gd name="T6" fmla="*/ 0 w 472"/>
                <a:gd name="T7" fmla="*/ 0 h 544"/>
                <a:gd name="T8" fmla="*/ 0 w 472"/>
                <a:gd name="T9" fmla="*/ 0 h 5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2"/>
                <a:gd name="T16" fmla="*/ 0 h 544"/>
                <a:gd name="T17" fmla="*/ 472 w 472"/>
                <a:gd name="T18" fmla="*/ 544 h 5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2" h="544">
                  <a:moveTo>
                    <a:pt x="328" y="544"/>
                  </a:moveTo>
                  <a:cubicBezTo>
                    <a:pt x="204" y="524"/>
                    <a:pt x="80" y="504"/>
                    <a:pt x="40" y="448"/>
                  </a:cubicBezTo>
                  <a:cubicBezTo>
                    <a:pt x="0" y="392"/>
                    <a:pt x="48" y="280"/>
                    <a:pt x="88" y="208"/>
                  </a:cubicBezTo>
                  <a:cubicBezTo>
                    <a:pt x="128" y="136"/>
                    <a:pt x="216" y="32"/>
                    <a:pt x="280" y="16"/>
                  </a:cubicBezTo>
                  <a:cubicBezTo>
                    <a:pt x="344" y="0"/>
                    <a:pt x="408" y="56"/>
                    <a:pt x="472" y="112"/>
                  </a:cubicBezTo>
                </a:path>
              </a:pathLst>
            </a:custGeom>
            <a:noFill/>
            <a:ln w="19050" cap="flat" cmpd="sng">
              <a:solidFill>
                <a:srgbClr val="FF5353"/>
              </a:solidFill>
              <a:prstDash val="solid"/>
              <a:round/>
              <a:headEnd type="none" w="med" len="med"/>
              <a:tailEnd type="arrow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34" name="Freeform 53"/>
            <p:cNvSpPr>
              <a:spLocks/>
            </p:cNvSpPr>
            <p:nvPr/>
          </p:nvSpPr>
          <p:spPr bwMode="auto">
            <a:xfrm>
              <a:off x="7677672" y="5690479"/>
              <a:ext cx="85485" cy="308586"/>
            </a:xfrm>
            <a:custGeom>
              <a:avLst/>
              <a:gdLst>
                <a:gd name="T0" fmla="*/ 0 w 104"/>
                <a:gd name="T1" fmla="*/ 0 h 480"/>
                <a:gd name="T2" fmla="*/ 0 w 104"/>
                <a:gd name="T3" fmla="*/ 0 h 480"/>
                <a:gd name="T4" fmla="*/ 0 w 104"/>
                <a:gd name="T5" fmla="*/ 0 h 480"/>
                <a:gd name="T6" fmla="*/ 0 w 104"/>
                <a:gd name="T7" fmla="*/ 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480"/>
                <a:gd name="T14" fmla="*/ 104 w 104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480">
                  <a:moveTo>
                    <a:pt x="0" y="0"/>
                  </a:moveTo>
                  <a:cubicBezTo>
                    <a:pt x="44" y="48"/>
                    <a:pt x="88" y="96"/>
                    <a:pt x="96" y="144"/>
                  </a:cubicBezTo>
                  <a:cubicBezTo>
                    <a:pt x="104" y="192"/>
                    <a:pt x="48" y="232"/>
                    <a:pt x="48" y="288"/>
                  </a:cubicBezTo>
                  <a:cubicBezTo>
                    <a:pt x="48" y="344"/>
                    <a:pt x="88" y="448"/>
                    <a:pt x="96" y="480"/>
                  </a:cubicBezTo>
                </a:path>
              </a:pathLst>
            </a:custGeom>
            <a:noFill/>
            <a:ln w="19050" cap="flat" cmpd="sng">
              <a:solidFill>
                <a:srgbClr val="FF5353"/>
              </a:solidFill>
              <a:prstDash val="solid"/>
              <a:round/>
              <a:headEnd type="none" w="med" len="med"/>
              <a:tailEnd type="arrow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35" name="Freeform 54"/>
            <p:cNvSpPr>
              <a:spLocks/>
            </p:cNvSpPr>
            <p:nvPr/>
          </p:nvSpPr>
          <p:spPr bwMode="auto">
            <a:xfrm>
              <a:off x="7802772" y="5630013"/>
              <a:ext cx="446189" cy="337776"/>
            </a:xfrm>
            <a:custGeom>
              <a:avLst/>
              <a:gdLst>
                <a:gd name="T0" fmla="*/ 0 w 536"/>
                <a:gd name="T1" fmla="*/ 0 h 528"/>
                <a:gd name="T2" fmla="*/ 0 w 536"/>
                <a:gd name="T3" fmla="*/ 0 h 528"/>
                <a:gd name="T4" fmla="*/ 0 w 536"/>
                <a:gd name="T5" fmla="*/ 0 h 528"/>
                <a:gd name="T6" fmla="*/ 0 w 536"/>
                <a:gd name="T7" fmla="*/ 0 h 528"/>
                <a:gd name="T8" fmla="*/ 0 w 536"/>
                <a:gd name="T9" fmla="*/ 0 h 528"/>
                <a:gd name="T10" fmla="*/ 0 w 536"/>
                <a:gd name="T11" fmla="*/ 0 h 5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6"/>
                <a:gd name="T19" fmla="*/ 0 h 528"/>
                <a:gd name="T20" fmla="*/ 536 w 536"/>
                <a:gd name="T21" fmla="*/ 528 h 5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6" h="528">
                  <a:moveTo>
                    <a:pt x="176" y="528"/>
                  </a:moveTo>
                  <a:cubicBezTo>
                    <a:pt x="292" y="516"/>
                    <a:pt x="408" y="504"/>
                    <a:pt x="464" y="432"/>
                  </a:cubicBezTo>
                  <a:cubicBezTo>
                    <a:pt x="520" y="360"/>
                    <a:pt x="536" y="168"/>
                    <a:pt x="512" y="96"/>
                  </a:cubicBezTo>
                  <a:cubicBezTo>
                    <a:pt x="488" y="24"/>
                    <a:pt x="400" y="0"/>
                    <a:pt x="320" y="0"/>
                  </a:cubicBezTo>
                  <a:cubicBezTo>
                    <a:pt x="240" y="0"/>
                    <a:pt x="64" y="48"/>
                    <a:pt x="32" y="96"/>
                  </a:cubicBezTo>
                  <a:cubicBezTo>
                    <a:pt x="0" y="144"/>
                    <a:pt x="64" y="216"/>
                    <a:pt x="128" y="288"/>
                  </a:cubicBezTo>
                </a:path>
              </a:pathLst>
            </a:custGeom>
            <a:noFill/>
            <a:ln w="19050" cap="flat" cmpd="sng">
              <a:solidFill>
                <a:srgbClr val="FF5353"/>
              </a:solidFill>
              <a:prstDash val="solid"/>
              <a:round/>
              <a:headEnd type="none" w="med" len="med"/>
              <a:tailEnd type="arrow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36" name="Freeform 55"/>
            <p:cNvSpPr>
              <a:spLocks/>
            </p:cNvSpPr>
            <p:nvPr/>
          </p:nvSpPr>
          <p:spPr bwMode="auto">
            <a:xfrm>
              <a:off x="8309426" y="5669629"/>
              <a:ext cx="423254" cy="298161"/>
            </a:xfrm>
            <a:custGeom>
              <a:avLst/>
              <a:gdLst>
                <a:gd name="T0" fmla="*/ 0 w 512"/>
                <a:gd name="T1" fmla="*/ 0 h 464"/>
                <a:gd name="T2" fmla="*/ 0 w 512"/>
                <a:gd name="T3" fmla="*/ 0 h 464"/>
                <a:gd name="T4" fmla="*/ 0 w 512"/>
                <a:gd name="T5" fmla="*/ 0 h 464"/>
                <a:gd name="T6" fmla="*/ 0 w 512"/>
                <a:gd name="T7" fmla="*/ 0 h 464"/>
                <a:gd name="T8" fmla="*/ 0 w 512"/>
                <a:gd name="T9" fmla="*/ 0 h 464"/>
                <a:gd name="T10" fmla="*/ 0 w 512"/>
                <a:gd name="T11" fmla="*/ 0 h 4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2"/>
                <a:gd name="T19" fmla="*/ 0 h 464"/>
                <a:gd name="T20" fmla="*/ 512 w 512"/>
                <a:gd name="T21" fmla="*/ 464 h 4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2" h="464">
                  <a:moveTo>
                    <a:pt x="168" y="464"/>
                  </a:moveTo>
                  <a:cubicBezTo>
                    <a:pt x="104" y="404"/>
                    <a:pt x="40" y="344"/>
                    <a:pt x="24" y="272"/>
                  </a:cubicBezTo>
                  <a:cubicBezTo>
                    <a:pt x="8" y="200"/>
                    <a:pt x="0" y="64"/>
                    <a:pt x="72" y="32"/>
                  </a:cubicBezTo>
                  <a:cubicBezTo>
                    <a:pt x="144" y="0"/>
                    <a:pt x="400" y="40"/>
                    <a:pt x="456" y="80"/>
                  </a:cubicBezTo>
                  <a:cubicBezTo>
                    <a:pt x="512" y="120"/>
                    <a:pt x="400" y="216"/>
                    <a:pt x="408" y="272"/>
                  </a:cubicBezTo>
                  <a:cubicBezTo>
                    <a:pt x="416" y="328"/>
                    <a:pt x="460" y="372"/>
                    <a:pt x="504" y="416"/>
                  </a:cubicBezTo>
                </a:path>
              </a:pathLst>
            </a:custGeom>
            <a:noFill/>
            <a:ln w="19050" cap="flat" cmpd="sng">
              <a:solidFill>
                <a:srgbClr val="FF5353"/>
              </a:solidFill>
              <a:prstDash val="solid"/>
              <a:round/>
              <a:headEnd type="none" w="med" len="med"/>
              <a:tailEnd type="arrow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37" name="Freeform 56"/>
            <p:cNvSpPr>
              <a:spLocks/>
            </p:cNvSpPr>
            <p:nvPr/>
          </p:nvSpPr>
          <p:spPr bwMode="auto">
            <a:xfrm>
              <a:off x="7173103" y="4422775"/>
              <a:ext cx="879869" cy="1203068"/>
            </a:xfrm>
            <a:custGeom>
              <a:avLst/>
              <a:gdLst>
                <a:gd name="T0" fmla="*/ 0 w 1060"/>
                <a:gd name="T1" fmla="*/ 0 h 1450"/>
                <a:gd name="T2" fmla="*/ 0 w 1060"/>
                <a:gd name="T3" fmla="*/ 0 h 1450"/>
                <a:gd name="T4" fmla="*/ 0 w 1060"/>
                <a:gd name="T5" fmla="*/ 0 h 1450"/>
                <a:gd name="T6" fmla="*/ 0 w 1060"/>
                <a:gd name="T7" fmla="*/ 1 h 1450"/>
                <a:gd name="T8" fmla="*/ 0 w 1060"/>
                <a:gd name="T9" fmla="*/ 1 h 1450"/>
                <a:gd name="T10" fmla="*/ 0 w 1060"/>
                <a:gd name="T11" fmla="*/ 1 h 1450"/>
                <a:gd name="T12" fmla="*/ 0 w 1060"/>
                <a:gd name="T13" fmla="*/ 1 h 1450"/>
                <a:gd name="T14" fmla="*/ 0 w 1060"/>
                <a:gd name="T15" fmla="*/ 1 h 1450"/>
                <a:gd name="T16" fmla="*/ 0 w 1060"/>
                <a:gd name="T17" fmla="*/ 1 h 1450"/>
                <a:gd name="T18" fmla="*/ 1 w 1060"/>
                <a:gd name="T19" fmla="*/ 0 h 1450"/>
                <a:gd name="T20" fmla="*/ 1 w 1060"/>
                <a:gd name="T21" fmla="*/ 0 h 1450"/>
                <a:gd name="T22" fmla="*/ 1 w 1060"/>
                <a:gd name="T23" fmla="*/ 0 h 14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60"/>
                <a:gd name="T37" fmla="*/ 0 h 1450"/>
                <a:gd name="T38" fmla="*/ 1060 w 1060"/>
                <a:gd name="T39" fmla="*/ 1450 h 14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60" h="1450">
                  <a:moveTo>
                    <a:pt x="0" y="16"/>
                  </a:moveTo>
                  <a:cubicBezTo>
                    <a:pt x="10" y="61"/>
                    <a:pt x="15" y="187"/>
                    <a:pt x="60" y="294"/>
                  </a:cubicBezTo>
                  <a:cubicBezTo>
                    <a:pt x="105" y="401"/>
                    <a:pt x="215" y="545"/>
                    <a:pt x="272" y="658"/>
                  </a:cubicBezTo>
                  <a:cubicBezTo>
                    <a:pt x="329" y="771"/>
                    <a:pt x="378" y="872"/>
                    <a:pt x="400" y="974"/>
                  </a:cubicBezTo>
                  <a:cubicBezTo>
                    <a:pt x="422" y="1076"/>
                    <a:pt x="405" y="1191"/>
                    <a:pt x="404" y="1270"/>
                  </a:cubicBezTo>
                  <a:cubicBezTo>
                    <a:pt x="403" y="1349"/>
                    <a:pt x="381" y="1423"/>
                    <a:pt x="392" y="1450"/>
                  </a:cubicBezTo>
                  <a:lnTo>
                    <a:pt x="468" y="1430"/>
                  </a:lnTo>
                  <a:cubicBezTo>
                    <a:pt x="487" y="1393"/>
                    <a:pt x="475" y="1307"/>
                    <a:pt x="508" y="1226"/>
                  </a:cubicBezTo>
                  <a:cubicBezTo>
                    <a:pt x="541" y="1145"/>
                    <a:pt x="603" y="1041"/>
                    <a:pt x="668" y="942"/>
                  </a:cubicBezTo>
                  <a:cubicBezTo>
                    <a:pt x="733" y="843"/>
                    <a:pt x="844" y="733"/>
                    <a:pt x="900" y="634"/>
                  </a:cubicBezTo>
                  <a:cubicBezTo>
                    <a:pt x="956" y="535"/>
                    <a:pt x="976" y="456"/>
                    <a:pt x="1003" y="350"/>
                  </a:cubicBezTo>
                  <a:cubicBezTo>
                    <a:pt x="1030" y="244"/>
                    <a:pt x="1048" y="73"/>
                    <a:pt x="1060" y="0"/>
                  </a:cubicBezTo>
                </a:path>
              </a:pathLst>
            </a:custGeom>
            <a:gradFill rotWithShape="1">
              <a:gsLst>
                <a:gs pos="0">
                  <a:srgbClr val="FFFF66"/>
                </a:gs>
                <a:gs pos="50000">
                  <a:srgbClr val="FF0000"/>
                </a:gs>
                <a:gs pos="100000">
                  <a:srgbClr val="FFFF66"/>
                </a:gs>
              </a:gsLst>
              <a:lin ang="5400000" scaled="1"/>
            </a:gradFill>
            <a:ln w="15875" cap="flat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lg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38" name="Freeform 57"/>
            <p:cNvSpPr>
              <a:spLocks/>
            </p:cNvSpPr>
            <p:nvPr/>
          </p:nvSpPr>
          <p:spPr bwMode="auto">
            <a:xfrm>
              <a:off x="7821537" y="4939865"/>
              <a:ext cx="698474" cy="663043"/>
            </a:xfrm>
            <a:custGeom>
              <a:avLst/>
              <a:gdLst>
                <a:gd name="T0" fmla="*/ 0 w 843"/>
                <a:gd name="T1" fmla="*/ 0 h 798"/>
                <a:gd name="T2" fmla="*/ 0 w 843"/>
                <a:gd name="T3" fmla="*/ 0 h 798"/>
                <a:gd name="T4" fmla="*/ 0 w 843"/>
                <a:gd name="T5" fmla="*/ 0 h 798"/>
                <a:gd name="T6" fmla="*/ 0 w 843"/>
                <a:gd name="T7" fmla="*/ 0 h 798"/>
                <a:gd name="T8" fmla="*/ 0 w 843"/>
                <a:gd name="T9" fmla="*/ 0 h 798"/>
                <a:gd name="T10" fmla="*/ 0 w 843"/>
                <a:gd name="T11" fmla="*/ 0 h 798"/>
                <a:gd name="T12" fmla="*/ 0 w 843"/>
                <a:gd name="T13" fmla="*/ 0 h 798"/>
                <a:gd name="T14" fmla="*/ 0 w 843"/>
                <a:gd name="T15" fmla="*/ 0 h 798"/>
                <a:gd name="T16" fmla="*/ 0 w 843"/>
                <a:gd name="T17" fmla="*/ 0 h 798"/>
                <a:gd name="T18" fmla="*/ 0 w 843"/>
                <a:gd name="T19" fmla="*/ 0 h 798"/>
                <a:gd name="T20" fmla="*/ 0 w 843"/>
                <a:gd name="T21" fmla="*/ 0 h 798"/>
                <a:gd name="T22" fmla="*/ 0 w 843"/>
                <a:gd name="T23" fmla="*/ 0 h 798"/>
                <a:gd name="T24" fmla="*/ 0 w 843"/>
                <a:gd name="T25" fmla="*/ 0 h 798"/>
                <a:gd name="T26" fmla="*/ 0 w 843"/>
                <a:gd name="T27" fmla="*/ 0 h 798"/>
                <a:gd name="T28" fmla="*/ 0 w 843"/>
                <a:gd name="T29" fmla="*/ 0 h 798"/>
                <a:gd name="T30" fmla="*/ 0 w 843"/>
                <a:gd name="T31" fmla="*/ 0 h 798"/>
                <a:gd name="T32" fmla="*/ 0 w 843"/>
                <a:gd name="T33" fmla="*/ 0 h 798"/>
                <a:gd name="T34" fmla="*/ 0 w 843"/>
                <a:gd name="T35" fmla="*/ 0 h 7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43"/>
                <a:gd name="T55" fmla="*/ 0 h 798"/>
                <a:gd name="T56" fmla="*/ 843 w 843"/>
                <a:gd name="T57" fmla="*/ 798 h 7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43" h="798">
                  <a:moveTo>
                    <a:pt x="44" y="766"/>
                  </a:moveTo>
                  <a:cubicBezTo>
                    <a:pt x="20" y="726"/>
                    <a:pt x="0" y="639"/>
                    <a:pt x="0" y="542"/>
                  </a:cubicBezTo>
                  <a:cubicBezTo>
                    <a:pt x="0" y="445"/>
                    <a:pt x="1" y="268"/>
                    <a:pt x="44" y="182"/>
                  </a:cubicBezTo>
                  <a:cubicBezTo>
                    <a:pt x="87" y="96"/>
                    <a:pt x="177" y="52"/>
                    <a:pt x="256" y="26"/>
                  </a:cubicBezTo>
                  <a:cubicBezTo>
                    <a:pt x="335" y="0"/>
                    <a:pt x="435" y="2"/>
                    <a:pt x="516" y="26"/>
                  </a:cubicBezTo>
                  <a:cubicBezTo>
                    <a:pt x="597" y="50"/>
                    <a:pt x="687" y="105"/>
                    <a:pt x="740" y="170"/>
                  </a:cubicBezTo>
                  <a:cubicBezTo>
                    <a:pt x="793" y="235"/>
                    <a:pt x="821" y="339"/>
                    <a:pt x="832" y="418"/>
                  </a:cubicBezTo>
                  <a:cubicBezTo>
                    <a:pt x="843" y="497"/>
                    <a:pt x="819" y="583"/>
                    <a:pt x="804" y="646"/>
                  </a:cubicBezTo>
                  <a:cubicBezTo>
                    <a:pt x="789" y="709"/>
                    <a:pt x="769" y="775"/>
                    <a:pt x="744" y="798"/>
                  </a:cubicBezTo>
                  <a:lnTo>
                    <a:pt x="656" y="786"/>
                  </a:lnTo>
                  <a:cubicBezTo>
                    <a:pt x="649" y="748"/>
                    <a:pt x="701" y="651"/>
                    <a:pt x="704" y="570"/>
                  </a:cubicBezTo>
                  <a:cubicBezTo>
                    <a:pt x="707" y="489"/>
                    <a:pt x="709" y="371"/>
                    <a:pt x="672" y="302"/>
                  </a:cubicBezTo>
                  <a:cubicBezTo>
                    <a:pt x="635" y="233"/>
                    <a:pt x="550" y="181"/>
                    <a:pt x="480" y="158"/>
                  </a:cubicBezTo>
                  <a:cubicBezTo>
                    <a:pt x="410" y="135"/>
                    <a:pt x="314" y="133"/>
                    <a:pt x="252" y="162"/>
                  </a:cubicBezTo>
                  <a:cubicBezTo>
                    <a:pt x="190" y="191"/>
                    <a:pt x="134" y="271"/>
                    <a:pt x="108" y="334"/>
                  </a:cubicBezTo>
                  <a:cubicBezTo>
                    <a:pt x="82" y="397"/>
                    <a:pt x="90" y="471"/>
                    <a:pt x="96" y="542"/>
                  </a:cubicBezTo>
                  <a:cubicBezTo>
                    <a:pt x="102" y="613"/>
                    <a:pt x="153" y="721"/>
                    <a:pt x="144" y="758"/>
                  </a:cubicBezTo>
                  <a:lnTo>
                    <a:pt x="44" y="766"/>
                  </a:ln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lg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39" name="AutoShape 58"/>
            <p:cNvSpPr>
              <a:spLocks noChangeArrowheads="1"/>
            </p:cNvSpPr>
            <p:nvPr/>
          </p:nvSpPr>
          <p:spPr bwMode="auto">
            <a:xfrm rot="18341427">
              <a:off x="7713113" y="4973226"/>
              <a:ext cx="358627" cy="85485"/>
            </a:xfrm>
            <a:prstGeom prst="irregularSeal1">
              <a:avLst/>
            </a:prstGeom>
            <a:solidFill>
              <a:srgbClr val="00FF00"/>
            </a:solidFill>
            <a:ln w="12700">
              <a:solidFill>
                <a:srgbClr val="92D050"/>
              </a:solidFill>
              <a:miter lim="800000"/>
              <a:headEnd/>
              <a:tailEnd type="none" w="med" len="lg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40" name="Line 59"/>
            <p:cNvSpPr>
              <a:spLocks noChangeShapeType="1"/>
            </p:cNvSpPr>
            <p:nvPr/>
          </p:nvSpPr>
          <p:spPr bwMode="auto">
            <a:xfrm flipV="1">
              <a:off x="8207261" y="4785572"/>
              <a:ext cx="118845" cy="51917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41" name="Freeform 60"/>
            <p:cNvSpPr>
              <a:spLocks/>
            </p:cNvSpPr>
            <p:nvPr/>
          </p:nvSpPr>
          <p:spPr bwMode="auto">
            <a:xfrm>
              <a:off x="8032121" y="4514517"/>
              <a:ext cx="227265" cy="383647"/>
            </a:xfrm>
            <a:custGeom>
              <a:avLst/>
              <a:gdLst>
                <a:gd name="T0" fmla="*/ 0 w 274"/>
                <a:gd name="T1" fmla="*/ 0 h 463"/>
                <a:gd name="T2" fmla="*/ 0 w 274"/>
                <a:gd name="T3" fmla="*/ 0 h 463"/>
                <a:gd name="T4" fmla="*/ 0 w 274"/>
                <a:gd name="T5" fmla="*/ 0 h 463"/>
                <a:gd name="T6" fmla="*/ 0 w 274"/>
                <a:gd name="T7" fmla="*/ 0 h 463"/>
                <a:gd name="T8" fmla="*/ 0 w 274"/>
                <a:gd name="T9" fmla="*/ 0 h 463"/>
                <a:gd name="T10" fmla="*/ 0 w 274"/>
                <a:gd name="T11" fmla="*/ 0 h 4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4"/>
                <a:gd name="T19" fmla="*/ 0 h 463"/>
                <a:gd name="T20" fmla="*/ 274 w 274"/>
                <a:gd name="T21" fmla="*/ 463 h 4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4" h="463">
                  <a:moveTo>
                    <a:pt x="0" y="463"/>
                  </a:moveTo>
                  <a:cubicBezTo>
                    <a:pt x="11" y="445"/>
                    <a:pt x="58" y="383"/>
                    <a:pt x="68" y="352"/>
                  </a:cubicBezTo>
                  <a:cubicBezTo>
                    <a:pt x="78" y="320"/>
                    <a:pt x="52" y="295"/>
                    <a:pt x="62" y="275"/>
                  </a:cubicBezTo>
                  <a:cubicBezTo>
                    <a:pt x="71" y="254"/>
                    <a:pt x="112" y="255"/>
                    <a:pt x="125" y="227"/>
                  </a:cubicBezTo>
                  <a:cubicBezTo>
                    <a:pt x="138" y="199"/>
                    <a:pt x="117" y="146"/>
                    <a:pt x="142" y="108"/>
                  </a:cubicBezTo>
                  <a:cubicBezTo>
                    <a:pt x="167" y="70"/>
                    <a:pt x="247" y="22"/>
                    <a:pt x="274" y="0"/>
                  </a:cubicBezTo>
                </a:path>
              </a:pathLst>
            </a:custGeom>
            <a:noFill/>
            <a:ln w="19050" cap="flat" cmpd="sng">
              <a:solidFill>
                <a:srgbClr val="00CC00"/>
              </a:solidFill>
              <a:prstDash val="solid"/>
              <a:round/>
              <a:headEnd type="none" w="med" len="med"/>
              <a:tailEnd type="arrow" w="med" len="lg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42" name="Freeform 61"/>
            <p:cNvSpPr>
              <a:spLocks/>
            </p:cNvSpPr>
            <p:nvPr/>
          </p:nvSpPr>
          <p:spPr bwMode="auto">
            <a:xfrm>
              <a:off x="7671417" y="5177560"/>
              <a:ext cx="123015" cy="279395"/>
            </a:xfrm>
            <a:custGeom>
              <a:avLst/>
              <a:gdLst>
                <a:gd name="T0" fmla="*/ 0 w 196"/>
                <a:gd name="T1" fmla="*/ 0 h 366"/>
                <a:gd name="T2" fmla="*/ 0 w 196"/>
                <a:gd name="T3" fmla="*/ 0 h 366"/>
                <a:gd name="T4" fmla="*/ 0 w 196"/>
                <a:gd name="T5" fmla="*/ 0 h 366"/>
                <a:gd name="T6" fmla="*/ 0 w 196"/>
                <a:gd name="T7" fmla="*/ 0 h 366"/>
                <a:gd name="T8" fmla="*/ 0 w 196"/>
                <a:gd name="T9" fmla="*/ 0 h 366"/>
                <a:gd name="T10" fmla="*/ 0 w 196"/>
                <a:gd name="T11" fmla="*/ 0 h 3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6"/>
                <a:gd name="T19" fmla="*/ 0 h 366"/>
                <a:gd name="T20" fmla="*/ 196 w 196"/>
                <a:gd name="T21" fmla="*/ 366 h 3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6" h="366">
                  <a:moveTo>
                    <a:pt x="196" y="0"/>
                  </a:moveTo>
                  <a:cubicBezTo>
                    <a:pt x="185" y="10"/>
                    <a:pt x="137" y="35"/>
                    <a:pt x="128" y="58"/>
                  </a:cubicBezTo>
                  <a:cubicBezTo>
                    <a:pt x="119" y="81"/>
                    <a:pt x="152" y="120"/>
                    <a:pt x="141" y="139"/>
                  </a:cubicBezTo>
                  <a:cubicBezTo>
                    <a:pt x="130" y="158"/>
                    <a:pt x="76" y="149"/>
                    <a:pt x="64" y="170"/>
                  </a:cubicBezTo>
                  <a:cubicBezTo>
                    <a:pt x="52" y="191"/>
                    <a:pt x="80" y="231"/>
                    <a:pt x="69" y="264"/>
                  </a:cubicBezTo>
                  <a:cubicBezTo>
                    <a:pt x="58" y="297"/>
                    <a:pt x="14" y="345"/>
                    <a:pt x="0" y="366"/>
                  </a:cubicBezTo>
                </a:path>
              </a:pathLst>
            </a:custGeom>
            <a:noFill/>
            <a:ln w="19050" cap="flat" cmpd="sng">
              <a:solidFill>
                <a:srgbClr val="00CC00"/>
              </a:solidFill>
              <a:prstDash val="solid"/>
              <a:round/>
              <a:headEnd type="none" w="med" len="med"/>
              <a:tailEnd type="arrow" w="med" len="lg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32" name="Arc 51"/>
            <p:cNvSpPr>
              <a:spLocks/>
            </p:cNvSpPr>
            <p:nvPr/>
          </p:nvSpPr>
          <p:spPr bwMode="auto">
            <a:xfrm>
              <a:off x="7050088" y="5569547"/>
              <a:ext cx="1916112" cy="1713903"/>
            </a:xfrm>
            <a:custGeom>
              <a:avLst/>
              <a:gdLst>
                <a:gd name="T0" fmla="*/ 0 w 19491"/>
                <a:gd name="T1" fmla="*/ 0 h 21600"/>
                <a:gd name="T2" fmla="*/ 0 w 19491"/>
                <a:gd name="T3" fmla="*/ 0 h 21600"/>
                <a:gd name="T4" fmla="*/ 0 w 19491"/>
                <a:gd name="T5" fmla="*/ 0 h 21600"/>
                <a:gd name="T6" fmla="*/ 0 60000 65536"/>
                <a:gd name="T7" fmla="*/ 0 60000 65536"/>
                <a:gd name="T8" fmla="*/ 0 60000 65536"/>
                <a:gd name="T9" fmla="*/ 0 w 19491"/>
                <a:gd name="T10" fmla="*/ 0 h 21600"/>
                <a:gd name="T11" fmla="*/ 19491 w 1949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491" h="21600" fill="none" extrusionOk="0">
                  <a:moveTo>
                    <a:pt x="0" y="2399"/>
                  </a:moveTo>
                  <a:cubicBezTo>
                    <a:pt x="3059" y="822"/>
                    <a:pt x="6451" y="-1"/>
                    <a:pt x="9894" y="0"/>
                  </a:cubicBezTo>
                  <a:cubicBezTo>
                    <a:pt x="13223" y="0"/>
                    <a:pt x="16508" y="769"/>
                    <a:pt x="19490" y="2249"/>
                  </a:cubicBezTo>
                </a:path>
                <a:path w="19491" h="21600" stroke="0" extrusionOk="0">
                  <a:moveTo>
                    <a:pt x="0" y="2399"/>
                  </a:moveTo>
                  <a:cubicBezTo>
                    <a:pt x="3059" y="822"/>
                    <a:pt x="6451" y="-1"/>
                    <a:pt x="9894" y="0"/>
                  </a:cubicBezTo>
                  <a:cubicBezTo>
                    <a:pt x="13223" y="0"/>
                    <a:pt x="16508" y="769"/>
                    <a:pt x="19490" y="2249"/>
                  </a:cubicBezTo>
                  <a:lnTo>
                    <a:pt x="9894" y="21600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 type="none" w="med" len="lg"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6200" y="3129215"/>
            <a:ext cx="8991600" cy="2750885"/>
            <a:chOff x="76200" y="3116515"/>
            <a:chExt cx="8991600" cy="2750885"/>
          </a:xfrm>
        </p:grpSpPr>
        <p:sp>
          <p:nvSpPr>
            <p:cNvPr id="38" name="Text Box 38"/>
            <p:cNvSpPr txBox="1">
              <a:spLocks noChangeArrowheads="1"/>
            </p:cNvSpPr>
            <p:nvPr/>
          </p:nvSpPr>
          <p:spPr bwMode="auto">
            <a:xfrm>
              <a:off x="3200400" y="3116515"/>
              <a:ext cx="2971800" cy="560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5000"/>
                </a:lnSpc>
                <a:spcBef>
                  <a:spcPct val="55000"/>
                </a:spcBef>
                <a:buSzPct val="115000"/>
              </a:pPr>
              <a:r>
                <a:rPr lang="en-US" sz="1600" i="0" dirty="0">
                  <a:solidFill>
                    <a:srgbClr val="FFFFCC"/>
                  </a:solidFill>
                  <a:latin typeface="+mn-lt"/>
                </a:rPr>
                <a:t>Roberts (2010) </a:t>
              </a:r>
              <a:r>
                <a:rPr lang="en-US" sz="1600" i="0" dirty="0" smtClean="0">
                  <a:solidFill>
                    <a:srgbClr val="FFFFCC"/>
                  </a:solidFill>
                  <a:latin typeface="+mn-lt"/>
                </a:rPr>
                <a:t>claims </a:t>
              </a:r>
              <a:r>
                <a:rPr lang="en-US" sz="1600" b="1" i="0" dirty="0" smtClean="0">
                  <a:solidFill>
                    <a:srgbClr val="FF7C80"/>
                  </a:solidFill>
                  <a:latin typeface="+mn-lt"/>
                </a:rPr>
                <a:t>neither</a:t>
              </a:r>
              <a:r>
                <a:rPr lang="en-US" sz="1600" i="0" dirty="0" smtClean="0">
                  <a:solidFill>
                    <a:srgbClr val="FFFFCC"/>
                  </a:solidFill>
                  <a:latin typeface="+mn-lt"/>
                </a:rPr>
                <a:t> turbulence </a:t>
              </a:r>
              <a:r>
                <a:rPr lang="en-US" sz="1600" b="1" i="0" dirty="0" smtClean="0">
                  <a:solidFill>
                    <a:srgbClr val="FF7C80"/>
                  </a:solidFill>
                  <a:latin typeface="+mn-lt"/>
                </a:rPr>
                <a:t>nor</a:t>
              </a:r>
              <a:r>
                <a:rPr lang="en-US" sz="1600" i="0" dirty="0" smtClean="0">
                  <a:solidFill>
                    <a:srgbClr val="FFFFCC"/>
                  </a:solidFill>
                  <a:latin typeface="+mn-lt"/>
                </a:rPr>
                <a:t> reconn. works</a:t>
              </a:r>
              <a:endParaRPr lang="en-US" sz="1600" i="0" dirty="0">
                <a:solidFill>
                  <a:srgbClr val="FFFFCC"/>
                </a:solidFill>
                <a:latin typeface="+mn-lt"/>
              </a:endParaRPr>
            </a:p>
          </p:txBody>
        </p:sp>
        <p:sp>
          <p:nvSpPr>
            <p:cNvPr id="39" name="Text Box 38"/>
            <p:cNvSpPr txBox="1">
              <a:spLocks noChangeArrowheads="1"/>
            </p:cNvSpPr>
            <p:nvPr/>
          </p:nvSpPr>
          <p:spPr bwMode="auto">
            <a:xfrm>
              <a:off x="76200" y="3116515"/>
              <a:ext cx="3276600" cy="560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95000"/>
                </a:lnSpc>
                <a:spcBef>
                  <a:spcPct val="55000"/>
                </a:spcBef>
                <a:buSzPct val="115000"/>
              </a:pPr>
              <a:r>
                <a:rPr lang="en-US" sz="1600" i="0" dirty="0">
                  <a:solidFill>
                    <a:srgbClr val="FFFFCC"/>
                  </a:solidFill>
                  <a:latin typeface="+mn-lt"/>
                </a:rPr>
                <a:t>Cranmer &amp; van Ballegooijen (2010) </a:t>
              </a:r>
              <a:r>
                <a:rPr lang="en-US" sz="1600" i="0" dirty="0" smtClean="0">
                  <a:solidFill>
                    <a:srgbClr val="FFFFCC"/>
                  </a:solidFill>
                  <a:latin typeface="+mn-lt"/>
                </a:rPr>
                <a:t>claim reconnection</a:t>
              </a:r>
              <a:r>
                <a:rPr lang="en-US" sz="1600" i="0" dirty="0" smtClean="0">
                  <a:solidFill>
                    <a:srgbClr val="FF7C80"/>
                  </a:solidFill>
                  <a:latin typeface="+mn-lt"/>
                </a:rPr>
                <a:t> </a:t>
              </a:r>
              <a:r>
                <a:rPr lang="en-US" sz="1600" b="1" i="0" dirty="0">
                  <a:solidFill>
                    <a:srgbClr val="FF7C80"/>
                  </a:solidFill>
                  <a:latin typeface="+mn-lt"/>
                </a:rPr>
                <a:t>doesn’t </a:t>
              </a:r>
              <a:r>
                <a:rPr lang="en-US" sz="1600" b="1" i="0" dirty="0" smtClean="0">
                  <a:solidFill>
                    <a:srgbClr val="FF7C80"/>
                  </a:solidFill>
                  <a:latin typeface="+mn-lt"/>
                </a:rPr>
                <a:t>work</a:t>
              </a:r>
              <a:endParaRPr lang="en-US" sz="1600" b="1" i="0" dirty="0">
                <a:solidFill>
                  <a:srgbClr val="FF7C80"/>
                </a:solidFill>
                <a:latin typeface="+mn-lt"/>
              </a:endParaRPr>
            </a:p>
          </p:txBody>
        </p:sp>
        <p:pic>
          <p:nvPicPr>
            <p:cNvPr id="5129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 bright="6000" contrast="8000"/>
            </a:blip>
            <a:srcRect b="19157"/>
            <a:stretch>
              <a:fillRect/>
            </a:stretch>
          </p:blipFill>
          <p:spPr bwMode="auto">
            <a:xfrm>
              <a:off x="838200" y="3733800"/>
              <a:ext cx="7431136" cy="2119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Box 5"/>
            <p:cNvSpPr txBox="1">
              <a:spLocks noChangeArrowheads="1"/>
            </p:cNvSpPr>
            <p:nvPr/>
          </p:nvSpPr>
          <p:spPr bwMode="auto">
            <a:xfrm>
              <a:off x="7073840" y="5559623"/>
              <a:ext cx="12192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400" dirty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SDO</a:t>
              </a:r>
              <a:r>
                <a:rPr lang="en-US" sz="1400" i="0" dirty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/AIA</a:t>
              </a:r>
            </a:p>
          </p:txBody>
        </p:sp>
        <p:sp>
          <p:nvSpPr>
            <p:cNvPr id="36" name="TextBox 5"/>
            <p:cNvSpPr txBox="1">
              <a:spLocks noChangeArrowheads="1"/>
            </p:cNvSpPr>
            <p:nvPr/>
          </p:nvSpPr>
          <p:spPr bwMode="auto">
            <a:xfrm>
              <a:off x="3429000" y="5177135"/>
              <a:ext cx="2438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all of the above?</a:t>
              </a:r>
              <a:endParaRPr lang="en-US" b="1" i="0" dirty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37" name="Text Box 38"/>
            <p:cNvSpPr txBox="1">
              <a:spLocks noChangeArrowheads="1"/>
            </p:cNvSpPr>
            <p:nvPr/>
          </p:nvSpPr>
          <p:spPr bwMode="auto">
            <a:xfrm>
              <a:off x="6096000" y="3116515"/>
              <a:ext cx="2971800" cy="560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>
                <a:lnSpc>
                  <a:spcPct val="95000"/>
                </a:lnSpc>
                <a:spcBef>
                  <a:spcPct val="55000"/>
                </a:spcBef>
                <a:buSzPct val="115000"/>
              </a:pPr>
              <a:r>
                <a:rPr lang="en-US" sz="1600" i="0" dirty="0" smtClean="0">
                  <a:solidFill>
                    <a:srgbClr val="FFFFCC"/>
                  </a:solidFill>
                  <a:latin typeface="+mn-lt"/>
                </a:rPr>
                <a:t>Klimchuk (2012) claims jet/shock mass input </a:t>
              </a:r>
              <a:r>
                <a:rPr lang="en-US" sz="1600" b="1" i="0" dirty="0" smtClean="0">
                  <a:solidFill>
                    <a:srgbClr val="FF7C80"/>
                  </a:solidFill>
                  <a:latin typeface="+mn-lt"/>
                </a:rPr>
                <a:t>doesn’t work</a:t>
              </a:r>
              <a:endParaRPr lang="en-US" sz="1600" b="1" i="0" dirty="0">
                <a:solidFill>
                  <a:srgbClr val="FF7C80"/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Cranmer et al. (2007): other results</a:t>
            </a:r>
          </a:p>
        </p:txBody>
      </p:sp>
      <p:pic>
        <p:nvPicPr>
          <p:cNvPr id="14339" name="Picture 7" descr="fig_zephyr_tal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85800"/>
            <a:ext cx="7772400" cy="541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8"/>
          <p:cNvSpPr txBox="1">
            <a:spLocks noChangeArrowheads="1"/>
          </p:cNvSpPr>
          <p:nvPr/>
        </p:nvSpPr>
        <p:spPr bwMode="auto">
          <a:xfrm>
            <a:off x="6934200" y="3581400"/>
            <a:ext cx="8382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i="1" dirty="0">
                <a:solidFill>
                  <a:srgbClr val="004D86"/>
                </a:solidFill>
              </a:rPr>
              <a:t>Ulysses</a:t>
            </a:r>
          </a:p>
          <a:p>
            <a:pPr algn="ctr"/>
            <a:r>
              <a:rPr lang="en-US" sz="1200" i="1" dirty="0">
                <a:solidFill>
                  <a:srgbClr val="004D86"/>
                </a:solidFill>
              </a:rPr>
              <a:t>SWICS</a:t>
            </a:r>
          </a:p>
        </p:txBody>
      </p:sp>
      <p:sp>
        <p:nvSpPr>
          <p:cNvPr id="14341" name="TextBox 9"/>
          <p:cNvSpPr txBox="1">
            <a:spLocks noChangeArrowheads="1"/>
          </p:cNvSpPr>
          <p:nvPr/>
        </p:nvSpPr>
        <p:spPr bwMode="auto">
          <a:xfrm>
            <a:off x="1752600" y="4724400"/>
            <a:ext cx="13716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i="1" dirty="0">
                <a:solidFill>
                  <a:srgbClr val="004D86"/>
                </a:solidFill>
              </a:rPr>
              <a:t>Helios</a:t>
            </a:r>
          </a:p>
          <a:p>
            <a:pPr algn="ctr"/>
            <a:r>
              <a:rPr lang="en-US" sz="1200" i="1" dirty="0">
                <a:solidFill>
                  <a:srgbClr val="004D86"/>
                </a:solidFill>
              </a:rPr>
              <a:t>(0.3-0.5 AU)</a:t>
            </a:r>
          </a:p>
        </p:txBody>
      </p:sp>
      <p:sp>
        <p:nvSpPr>
          <p:cNvPr id="14342" name="TextBox 10"/>
          <p:cNvSpPr txBox="1">
            <a:spLocks noChangeArrowheads="1"/>
          </p:cNvSpPr>
          <p:nvPr/>
        </p:nvSpPr>
        <p:spPr bwMode="auto">
          <a:xfrm>
            <a:off x="4876800" y="3505200"/>
            <a:ext cx="8382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i="1" dirty="0">
                <a:solidFill>
                  <a:srgbClr val="004D86"/>
                </a:solidFill>
              </a:rPr>
              <a:t>Ulysses</a:t>
            </a:r>
          </a:p>
          <a:p>
            <a:pPr algn="r"/>
            <a:r>
              <a:rPr lang="en-US" sz="1200" i="1" dirty="0">
                <a:solidFill>
                  <a:srgbClr val="004D86"/>
                </a:solidFill>
              </a:rPr>
              <a:t>SWICS</a:t>
            </a:r>
          </a:p>
        </p:txBody>
      </p:sp>
      <p:sp>
        <p:nvSpPr>
          <p:cNvPr id="14343" name="TextBox 11"/>
          <p:cNvSpPr txBox="1">
            <a:spLocks noChangeArrowheads="1"/>
          </p:cNvSpPr>
          <p:nvPr/>
        </p:nvSpPr>
        <p:spPr bwMode="auto">
          <a:xfrm>
            <a:off x="1524000" y="2514600"/>
            <a:ext cx="1600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i="1" dirty="0">
                <a:solidFill>
                  <a:srgbClr val="004D86"/>
                </a:solidFill>
              </a:rPr>
              <a:t>ACE/SWEPAM</a:t>
            </a:r>
          </a:p>
        </p:txBody>
      </p:sp>
      <p:sp>
        <p:nvSpPr>
          <p:cNvPr id="14344" name="TextBox 12"/>
          <p:cNvSpPr txBox="1">
            <a:spLocks noChangeArrowheads="1"/>
          </p:cNvSpPr>
          <p:nvPr/>
        </p:nvSpPr>
        <p:spPr bwMode="auto">
          <a:xfrm>
            <a:off x="6705600" y="2590800"/>
            <a:ext cx="1600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i="1" dirty="0">
                <a:solidFill>
                  <a:srgbClr val="004D86"/>
                </a:solidFill>
              </a:rPr>
              <a:t>ACE/SWEPAM</a:t>
            </a:r>
          </a:p>
        </p:txBody>
      </p:sp>
      <p:sp>
        <p:nvSpPr>
          <p:cNvPr id="14345" name="TextBox 13"/>
          <p:cNvSpPr txBox="1">
            <a:spLocks noChangeArrowheads="1"/>
          </p:cNvSpPr>
          <p:nvPr/>
        </p:nvSpPr>
        <p:spPr bwMode="auto">
          <a:xfrm>
            <a:off x="4572000" y="1295400"/>
            <a:ext cx="121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i="1" dirty="0">
                <a:solidFill>
                  <a:srgbClr val="004D86"/>
                </a:solidFill>
              </a:rPr>
              <a:t>Wang &amp; Sheeley (1990)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Suprathermal electrons help ion freezing-in </a:t>
            </a:r>
            <a:r>
              <a:rPr lang="en-US" i="0" dirty="0" smtClean="0">
                <a:solidFill>
                  <a:schemeClr val="bg1"/>
                </a:solidFill>
              </a:rPr>
              <a:t>(1/2)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819216"/>
            <a:ext cx="5105400" cy="5048184"/>
          </a:xfrm>
          <a:prstGeom prst="rect">
            <a:avLst/>
          </a:prstGeom>
          <a:noFill/>
        </p:spPr>
        <p:txBody>
          <a:bodyPr wrap="square" lIns="86493" tIns="43247" rIns="86493" bIns="43247" rtlCol="0">
            <a:spAutoFit/>
          </a:bodyPr>
          <a:lstStyle/>
          <a:p>
            <a:pPr marL="165178" indent="-165178">
              <a:lnSpc>
                <a:spcPct val="97000"/>
              </a:lnSpc>
              <a:spcAft>
                <a:spcPts val="1135"/>
              </a:spcAft>
              <a:buSzPct val="120000"/>
              <a:buFont typeface="Arial" pitchFamily="34" charset="0"/>
              <a:buChar char="•"/>
            </a:pPr>
            <a:r>
              <a:rPr lang="en-US" sz="1900" i="0" dirty="0" smtClean="0">
                <a:solidFill>
                  <a:srgbClr val="FFFFCC"/>
                </a:solidFill>
                <a:cs typeface="Times New Roman" pitchFamily="18" charset="0"/>
              </a:rPr>
              <a:t>Although no direct observational proof  exists, there are hints that there exist </a:t>
            </a:r>
            <a:r>
              <a:rPr lang="en-US" sz="1900" b="1" i="0" dirty="0" smtClean="0">
                <a:solidFill>
                  <a:srgbClr val="FFFFCC"/>
                </a:solidFill>
                <a:cs typeface="Times New Roman" pitchFamily="18" charset="0"/>
              </a:rPr>
              <a:t>suprathermal (non-Maxwellian) electrons</a:t>
            </a:r>
            <a:r>
              <a:rPr lang="en-US" sz="1900" i="0" dirty="0" smtClean="0">
                <a:solidFill>
                  <a:srgbClr val="FFFFCC"/>
                </a:solidFill>
                <a:cs typeface="Times New Roman" pitchFamily="18" charset="0"/>
              </a:rPr>
              <a:t> in the corona (see, e.g., Esser &amp; Edgar 2001; Ralchenko et al. 2007).</a:t>
            </a:r>
          </a:p>
          <a:p>
            <a:pPr marL="165178" indent="-165178">
              <a:lnSpc>
                <a:spcPct val="97000"/>
              </a:lnSpc>
              <a:spcAft>
                <a:spcPts val="1135"/>
              </a:spcAft>
              <a:buSzPct val="120000"/>
              <a:buFont typeface="Arial" pitchFamily="34" charset="0"/>
              <a:buChar char="•"/>
            </a:pPr>
            <a:r>
              <a:rPr lang="en-US" sz="1900" i="0" dirty="0" smtClean="0">
                <a:solidFill>
                  <a:srgbClr val="FFFFCC"/>
                </a:solidFill>
                <a:cs typeface="Times New Roman" pitchFamily="18" charset="0"/>
              </a:rPr>
              <a:t>Scudder &amp; Olbert (1979) outlined a theory for nonlocal electron transport that may explain how electrons from the outer corona’s </a:t>
            </a:r>
            <a:r>
              <a:rPr lang="en-US" sz="1900" dirty="0" smtClean="0">
                <a:solidFill>
                  <a:srgbClr val="FFFFCC"/>
                </a:solidFill>
                <a:cs typeface="Times New Roman" pitchFamily="18" charset="0"/>
              </a:rPr>
              <a:t>temperature maximum</a:t>
            </a:r>
            <a:r>
              <a:rPr lang="en-US" sz="1900" i="0" dirty="0" smtClean="0">
                <a:solidFill>
                  <a:srgbClr val="FFFFCC"/>
                </a:solidFill>
                <a:cs typeface="Times New Roman" pitchFamily="18" charset="0"/>
              </a:rPr>
              <a:t> may seed the “halo” seen at 1 AU.</a:t>
            </a:r>
          </a:p>
          <a:p>
            <a:pPr marL="165178" indent="-165178">
              <a:lnSpc>
                <a:spcPct val="97000"/>
              </a:lnSpc>
              <a:spcAft>
                <a:spcPts val="1135"/>
              </a:spcAft>
              <a:buSzPct val="120000"/>
              <a:buFont typeface="Arial" pitchFamily="34" charset="0"/>
              <a:buChar char="•"/>
            </a:pPr>
            <a:r>
              <a:rPr lang="en-US" sz="1900" i="0" dirty="0" smtClean="0">
                <a:solidFill>
                  <a:srgbClr val="FFFFCC"/>
                </a:solidFill>
                <a:cs typeface="Times New Roman" pitchFamily="18" charset="0"/>
              </a:rPr>
              <a:t>Owocki &amp; Scudder (1983) further suggested that electrons from this </a:t>
            </a:r>
            <a:r>
              <a:rPr lang="en-US" sz="1900" dirty="0" smtClean="0">
                <a:solidFill>
                  <a:srgbClr val="FFFFCC"/>
                </a:solidFill>
                <a:cs typeface="Times New Roman" pitchFamily="18" charset="0"/>
              </a:rPr>
              <a:t>T</a:t>
            </a:r>
            <a:r>
              <a:rPr lang="en-US" sz="1900" i="0" baseline="-25000" dirty="0" smtClean="0">
                <a:solidFill>
                  <a:srgbClr val="FFFFCC"/>
                </a:solidFill>
                <a:cs typeface="Times New Roman" pitchFamily="18" charset="0"/>
              </a:rPr>
              <a:t>max</a:t>
            </a:r>
            <a:r>
              <a:rPr lang="en-US" sz="1900" i="0" dirty="0" smtClean="0">
                <a:solidFill>
                  <a:srgbClr val="FFFFCC"/>
                </a:solidFill>
                <a:cs typeface="Times New Roman" pitchFamily="18" charset="0"/>
              </a:rPr>
              <a:t> region may conduct down to enhance tails in the low corona (where heavy ion </a:t>
            </a:r>
            <a:r>
              <a:rPr lang="en-US" sz="1900" b="1" i="0" dirty="0" smtClean="0">
                <a:solidFill>
                  <a:srgbClr val="FFFFCC"/>
                </a:solidFill>
                <a:cs typeface="Times New Roman" pitchFamily="18" charset="0"/>
              </a:rPr>
              <a:t>charge states</a:t>
            </a:r>
            <a:r>
              <a:rPr lang="en-US" sz="1900" i="0" dirty="0" smtClean="0">
                <a:solidFill>
                  <a:srgbClr val="FFFFCC"/>
                </a:solidFill>
                <a:cs typeface="Times New Roman" pitchFamily="18" charset="0"/>
              </a:rPr>
              <a:t> are “frozen-in”).</a:t>
            </a:r>
          </a:p>
          <a:p>
            <a:pPr marL="165178" indent="-165178">
              <a:lnSpc>
                <a:spcPct val="97000"/>
              </a:lnSpc>
              <a:spcAft>
                <a:spcPts val="1135"/>
              </a:spcAft>
              <a:buSzPct val="120000"/>
              <a:buFont typeface="Arial" pitchFamily="34" charset="0"/>
              <a:buChar char="•"/>
            </a:pPr>
            <a:r>
              <a:rPr lang="en-US" sz="1900" i="0" dirty="0" smtClean="0">
                <a:solidFill>
                  <a:srgbClr val="FFFFCC"/>
                </a:solidFill>
                <a:cs typeface="Times New Roman" pitchFamily="18" charset="0"/>
              </a:rPr>
              <a:t>We applied the SO79 model to existing ZEPHYR models to estimate the shape of the suprathermal tail at </a:t>
            </a:r>
            <a:r>
              <a:rPr lang="en-US" sz="1900" dirty="0" smtClean="0">
                <a:solidFill>
                  <a:srgbClr val="FFFFCC"/>
                </a:solidFill>
                <a:cs typeface="Times New Roman" pitchFamily="18" charset="0"/>
              </a:rPr>
              <a:t>r</a:t>
            </a:r>
            <a:r>
              <a:rPr lang="en-US" sz="1900" i="0" dirty="0" smtClean="0">
                <a:solidFill>
                  <a:srgbClr val="FFFFCC"/>
                </a:solidFill>
                <a:cs typeface="Times New Roman" pitchFamily="18" charset="0"/>
              </a:rPr>
              <a:t> = </a:t>
            </a:r>
            <a:r>
              <a:rPr lang="en-US" sz="1900" i="0" smtClean="0">
                <a:solidFill>
                  <a:srgbClr val="FFFFCC"/>
                </a:solidFill>
                <a:cs typeface="Times New Roman" pitchFamily="18" charset="0"/>
              </a:rPr>
              <a:t>1.02 </a:t>
            </a:r>
            <a:r>
              <a:rPr lang="en-US" sz="1900" smtClean="0">
                <a:solidFill>
                  <a:srgbClr val="FFFFCC"/>
                </a:solidFill>
                <a:cs typeface="Times New Roman" pitchFamily="18" charset="0"/>
              </a:rPr>
              <a:t>R</a:t>
            </a:r>
            <a:r>
              <a:rPr lang="en-US" sz="1900" i="0" baseline="-25000" smtClean="0">
                <a:solidFill>
                  <a:srgbClr val="FFFFCC"/>
                </a:solidFill>
                <a:cs typeface="Times New Roman" pitchFamily="18" charset="0"/>
                <a:sym typeface="Wingdings" panose="05000000000000000000" pitchFamily="2" charset="2"/>
              </a:rPr>
              <a:t></a:t>
            </a:r>
            <a:r>
              <a:rPr lang="en-US" sz="1900" i="0" smtClean="0">
                <a:solidFill>
                  <a:srgbClr val="FFFFCC"/>
                </a:solidFill>
                <a:cs typeface="Times New Roman" pitchFamily="18" charset="0"/>
              </a:rPr>
              <a:t>.</a:t>
            </a:r>
            <a:endParaRPr lang="en-US" sz="1900" i="0" dirty="0" smtClean="0">
              <a:solidFill>
                <a:srgbClr val="FFFFCC"/>
              </a:solidFill>
              <a:cs typeface="Times New Roman" pitchFamily="18" charset="0"/>
            </a:endParaRPr>
          </a:p>
        </p:txBody>
      </p:sp>
      <p:pic>
        <p:nvPicPr>
          <p:cNvPr id="11" name="Picture 10" descr="ekappa_f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00219" y="838200"/>
            <a:ext cx="3791381" cy="5298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Suprathermal electrons help ion freezing-in </a:t>
            </a:r>
            <a:r>
              <a:rPr lang="en-US" i="0" dirty="0" smtClean="0">
                <a:solidFill>
                  <a:schemeClr val="bg1"/>
                </a:solidFill>
              </a:rPr>
              <a:t>(2/2)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831065"/>
            <a:ext cx="5257800" cy="5188735"/>
          </a:xfrm>
          <a:prstGeom prst="rect">
            <a:avLst/>
          </a:prstGeom>
          <a:noFill/>
        </p:spPr>
        <p:txBody>
          <a:bodyPr wrap="square" lIns="86493" tIns="43247" rIns="86493" bIns="43247" rtlCol="0">
            <a:spAutoFit/>
          </a:bodyPr>
          <a:lstStyle/>
          <a:p>
            <a:pPr marL="165178" indent="-165178">
              <a:spcAft>
                <a:spcPts val="1135"/>
              </a:spcAft>
              <a:buSzPct val="120000"/>
              <a:buFont typeface="Arial" pitchFamily="34" charset="0"/>
              <a:buChar char="•"/>
            </a:pPr>
            <a:r>
              <a:rPr lang="en-US" sz="1900" i="0" dirty="0" smtClean="0">
                <a:solidFill>
                  <a:srgbClr val="FFFFCC"/>
                </a:solidFill>
                <a:cs typeface="Times New Roman" pitchFamily="18" charset="0"/>
              </a:rPr>
              <a:t>Cranmer et al. (2007) showed how wave models can reproduce well-known wind-speed trends in composition tracers at 1 AU (e.g., FIP-sensitive abundance ratios &amp; ion charge state ratios).</a:t>
            </a:r>
          </a:p>
          <a:p>
            <a:pPr marL="165178" indent="-165178">
              <a:spcAft>
                <a:spcPts val="1135"/>
              </a:spcAft>
              <a:buSzPct val="120000"/>
              <a:buFont typeface="Arial" pitchFamily="34" charset="0"/>
              <a:buChar char="•"/>
            </a:pPr>
            <a:r>
              <a:rPr lang="en-US" sz="1900" i="0" dirty="0" smtClean="0">
                <a:solidFill>
                  <a:srgbClr val="FFFFCC"/>
                </a:solidFill>
                <a:cs typeface="Times New Roman" pitchFamily="18" charset="0"/>
              </a:rPr>
              <a:t>Despite obtaining larger O</a:t>
            </a:r>
            <a:r>
              <a:rPr lang="en-US" sz="1900" i="0" baseline="30000" dirty="0" smtClean="0">
                <a:solidFill>
                  <a:srgbClr val="FFFFCC"/>
                </a:solidFill>
                <a:cs typeface="Times New Roman" pitchFamily="18" charset="0"/>
              </a:rPr>
              <a:t>+7</a:t>
            </a:r>
            <a:r>
              <a:rPr lang="en-US" sz="1900" i="0" dirty="0" smtClean="0">
                <a:solidFill>
                  <a:srgbClr val="FFFFCC"/>
                </a:solidFill>
                <a:cs typeface="Times New Roman" pitchFamily="18" charset="0"/>
              </a:rPr>
              <a:t>/O</a:t>
            </a:r>
            <a:r>
              <a:rPr lang="en-US" sz="1900" i="0" baseline="30000" dirty="0" smtClean="0">
                <a:solidFill>
                  <a:srgbClr val="FFFFCC"/>
                </a:solidFill>
                <a:cs typeface="Times New Roman" pitchFamily="18" charset="0"/>
              </a:rPr>
              <a:t>+6</a:t>
            </a:r>
            <a:r>
              <a:rPr lang="en-US" sz="1900" i="0" dirty="0" smtClean="0">
                <a:solidFill>
                  <a:srgbClr val="FFFFCC"/>
                </a:solidFill>
                <a:cs typeface="Times New Roman" pitchFamily="18" charset="0"/>
              </a:rPr>
              <a:t> ratios in slow wind (as observed), the overall normalization was too low.</a:t>
            </a:r>
          </a:p>
          <a:p>
            <a:pPr marL="165178" indent="-165178">
              <a:spcAft>
                <a:spcPts val="1135"/>
              </a:spcAft>
              <a:buSzPct val="120000"/>
              <a:buFont typeface="Arial" pitchFamily="34" charset="0"/>
              <a:buChar char="•"/>
            </a:pPr>
            <a:r>
              <a:rPr lang="en-US" sz="1900" i="0" dirty="0" smtClean="0">
                <a:solidFill>
                  <a:srgbClr val="FFFFCC"/>
                </a:solidFill>
                <a:cs typeface="Times New Roman" pitchFamily="18" charset="0"/>
              </a:rPr>
              <a:t>Recent suprathermal ionization balance calculations (Dzifčáková &amp; Dudík 2013) were used to estimate the enhancement in frozen-in O</a:t>
            </a:r>
            <a:r>
              <a:rPr lang="en-US" sz="1900" i="0" baseline="30000" dirty="0" smtClean="0">
                <a:solidFill>
                  <a:srgbClr val="FFFFCC"/>
                </a:solidFill>
                <a:cs typeface="Times New Roman" pitchFamily="18" charset="0"/>
              </a:rPr>
              <a:t>+7</a:t>
            </a:r>
            <a:r>
              <a:rPr lang="en-US" sz="1900" i="0" dirty="0" smtClean="0">
                <a:solidFill>
                  <a:srgbClr val="FFFFCC"/>
                </a:solidFill>
                <a:cs typeface="Times New Roman" pitchFamily="18" charset="0"/>
              </a:rPr>
              <a:t>/O</a:t>
            </a:r>
            <a:r>
              <a:rPr lang="en-US" sz="1900" i="0" baseline="30000" dirty="0" smtClean="0">
                <a:solidFill>
                  <a:srgbClr val="FFFFCC"/>
                </a:solidFill>
                <a:cs typeface="Times New Roman" pitchFamily="18" charset="0"/>
              </a:rPr>
              <a:t>+6</a:t>
            </a:r>
            <a:r>
              <a:rPr lang="en-US" sz="1900" i="0" dirty="0" smtClean="0">
                <a:solidFill>
                  <a:srgbClr val="FFFFCC"/>
                </a:solidFill>
                <a:cs typeface="Times New Roman" pitchFamily="18" charset="0"/>
              </a:rPr>
              <a:t> for the 2007 run of slow→fast wind ZEPHYR models.</a:t>
            </a:r>
          </a:p>
          <a:p>
            <a:pPr marL="165178" indent="-165178">
              <a:spcAft>
                <a:spcPts val="1135"/>
              </a:spcAft>
              <a:buSzPct val="120000"/>
              <a:buFont typeface="Arial" pitchFamily="34" charset="0"/>
              <a:buChar char="•"/>
            </a:pPr>
            <a:r>
              <a:rPr lang="en-US" sz="1900" b="1" i="0" dirty="0" smtClean="0">
                <a:solidFill>
                  <a:srgbClr val="FF7C80"/>
                </a:solidFill>
                <a:cs typeface="Times New Roman" pitchFamily="18" charset="0"/>
              </a:rPr>
              <a:t>Weak electron tails</a:t>
            </a:r>
            <a:r>
              <a:rPr lang="en-US" sz="1900" i="0" dirty="0" smtClean="0">
                <a:solidFill>
                  <a:srgbClr val="FFFFCC"/>
                </a:solidFill>
                <a:cs typeface="Times New Roman" pitchFamily="18" charset="0"/>
              </a:rPr>
              <a:t> with </a:t>
            </a:r>
            <a:r>
              <a:rPr lang="el-GR" sz="1900" b="1" i="0" smtClean="0">
                <a:solidFill>
                  <a:srgbClr val="FF7C80"/>
                </a:solidFill>
                <a:cs typeface="Times New Roman" pitchFamily="18" charset="0"/>
              </a:rPr>
              <a:t>κ</a:t>
            </a:r>
            <a:r>
              <a:rPr lang="en-US" sz="1900" b="1" i="0" dirty="0" smtClean="0">
                <a:solidFill>
                  <a:srgbClr val="FF7C80"/>
                </a:solidFill>
                <a:cs typeface="Times New Roman" pitchFamily="18" charset="0"/>
              </a:rPr>
              <a:t> ≈ 10</a:t>
            </a:r>
            <a:r>
              <a:rPr lang="en-US" sz="1900" i="0" dirty="0" smtClean="0">
                <a:solidFill>
                  <a:srgbClr val="FFFFCC"/>
                </a:solidFill>
                <a:cs typeface="Times New Roman" pitchFamily="18" charset="0"/>
              </a:rPr>
              <a:t>, as predicted by the Scudder &amp; Olbert transport model, appear to be sufficient to produce enough “extra” ionization to match with </a:t>
            </a:r>
            <a:r>
              <a:rPr lang="en-US" sz="1900" dirty="0" smtClean="0">
                <a:solidFill>
                  <a:srgbClr val="FFFFCC"/>
                </a:solidFill>
                <a:cs typeface="Times New Roman" pitchFamily="18" charset="0"/>
              </a:rPr>
              <a:t>Ulysses</a:t>
            </a:r>
            <a:r>
              <a:rPr lang="en-US" sz="1900" i="0" dirty="0" smtClean="0">
                <a:solidFill>
                  <a:srgbClr val="FFFFCC"/>
                </a:solidFill>
                <a:cs typeface="Times New Roman" pitchFamily="18" charset="0"/>
              </a:rPr>
              <a:t> slow→fast wind trends.</a:t>
            </a:r>
          </a:p>
        </p:txBody>
      </p:sp>
      <p:pic>
        <p:nvPicPr>
          <p:cNvPr id="6" name="Picture 5" descr="ekappa_f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61550" y="762000"/>
            <a:ext cx="3453850" cy="5460207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1295400" y="2870200"/>
            <a:ext cx="5829300" cy="2944252"/>
          </a:xfrm>
          <a:custGeom>
            <a:avLst/>
            <a:gdLst>
              <a:gd name="connsiteX0" fmla="*/ 0 w 3697941"/>
              <a:gd name="connsiteY0" fmla="*/ 537882 h 4170829"/>
              <a:gd name="connsiteX1" fmla="*/ 1452282 w 3697941"/>
              <a:gd name="connsiteY1" fmla="*/ 537882 h 4170829"/>
              <a:gd name="connsiteX2" fmla="*/ 1385047 w 3697941"/>
              <a:gd name="connsiteY2" fmla="*/ 3765176 h 4170829"/>
              <a:gd name="connsiteX3" fmla="*/ 3697941 w 3697941"/>
              <a:gd name="connsiteY3" fmla="*/ 2971799 h 4170829"/>
              <a:gd name="connsiteX0" fmla="*/ 0 w 3697941"/>
              <a:gd name="connsiteY0" fmla="*/ 0 h 3632947"/>
              <a:gd name="connsiteX1" fmla="*/ 1452282 w 3697941"/>
              <a:gd name="connsiteY1" fmla="*/ 0 h 3632947"/>
              <a:gd name="connsiteX2" fmla="*/ 1385047 w 3697941"/>
              <a:gd name="connsiteY2" fmla="*/ 3227294 h 3632947"/>
              <a:gd name="connsiteX3" fmla="*/ 3697941 w 3697941"/>
              <a:gd name="connsiteY3" fmla="*/ 2433917 h 3632947"/>
              <a:gd name="connsiteX0" fmla="*/ 0 w 3697941"/>
              <a:gd name="connsiteY0" fmla="*/ 0 h 3632947"/>
              <a:gd name="connsiteX1" fmla="*/ 1452282 w 3697941"/>
              <a:gd name="connsiteY1" fmla="*/ 0 h 3632947"/>
              <a:gd name="connsiteX2" fmla="*/ 1385047 w 3697941"/>
              <a:gd name="connsiteY2" fmla="*/ 3227294 h 3632947"/>
              <a:gd name="connsiteX3" fmla="*/ 3697941 w 3697941"/>
              <a:gd name="connsiteY3" fmla="*/ 2433917 h 3632947"/>
              <a:gd name="connsiteX0" fmla="*/ 0 w 3697941"/>
              <a:gd name="connsiteY0" fmla="*/ 0 h 3227294"/>
              <a:gd name="connsiteX1" fmla="*/ 1452282 w 3697941"/>
              <a:gd name="connsiteY1" fmla="*/ 0 h 3227294"/>
              <a:gd name="connsiteX2" fmla="*/ 1385047 w 3697941"/>
              <a:gd name="connsiteY2" fmla="*/ 3227294 h 3227294"/>
              <a:gd name="connsiteX3" fmla="*/ 3697941 w 3697941"/>
              <a:gd name="connsiteY3" fmla="*/ 2433917 h 3227294"/>
              <a:gd name="connsiteX0" fmla="*/ 0 w 3697941"/>
              <a:gd name="connsiteY0" fmla="*/ 0 h 3204882"/>
              <a:gd name="connsiteX1" fmla="*/ 1452282 w 3697941"/>
              <a:gd name="connsiteY1" fmla="*/ 0 h 3204882"/>
              <a:gd name="connsiteX2" fmla="*/ 1425388 w 3697941"/>
              <a:gd name="connsiteY2" fmla="*/ 3204882 h 3204882"/>
              <a:gd name="connsiteX3" fmla="*/ 3697941 w 3697941"/>
              <a:gd name="connsiteY3" fmla="*/ 2433917 h 3204882"/>
              <a:gd name="connsiteX0" fmla="*/ 0 w 7444539"/>
              <a:gd name="connsiteY0" fmla="*/ 27648 h 3204882"/>
              <a:gd name="connsiteX1" fmla="*/ 5198880 w 7444539"/>
              <a:gd name="connsiteY1" fmla="*/ 0 h 3204882"/>
              <a:gd name="connsiteX2" fmla="*/ 5171986 w 7444539"/>
              <a:gd name="connsiteY2" fmla="*/ 3204882 h 3204882"/>
              <a:gd name="connsiteX3" fmla="*/ 7444539 w 7444539"/>
              <a:gd name="connsiteY3" fmla="*/ 2433917 h 3204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44539" h="3204882">
                <a:moveTo>
                  <a:pt x="0" y="27648"/>
                </a:moveTo>
                <a:lnTo>
                  <a:pt x="5198880" y="0"/>
                </a:lnTo>
                <a:lnTo>
                  <a:pt x="5171986" y="3204882"/>
                </a:lnTo>
                <a:lnTo>
                  <a:pt x="7444539" y="2433917"/>
                </a:lnTo>
              </a:path>
            </a:pathLst>
          </a:custGeom>
          <a:ln w="19050">
            <a:solidFill>
              <a:srgbClr val="F19D05"/>
            </a:solidFill>
            <a:prstDash val="soli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6493" tIns="43247" rIns="86493" bIns="43247"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Fast wind: in </a:t>
            </a:r>
            <a:r>
              <a:rPr lang="en-US" dirty="0" smtClean="0">
                <a:solidFill>
                  <a:schemeClr val="bg1"/>
                </a:solidFill>
              </a:rPr>
              <a:t>situ </a:t>
            </a:r>
            <a:r>
              <a:rPr lang="en-US" smtClean="0">
                <a:solidFill>
                  <a:schemeClr val="bg1"/>
                </a:solidFill>
              </a:rPr>
              <a:t>particle properties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806440"/>
            <a:ext cx="606364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95000"/>
              </a:lnSpc>
              <a:spcBef>
                <a:spcPts val="1200"/>
              </a:spcBef>
              <a:buClr>
                <a:srgbClr val="FFFFCC"/>
              </a:buClr>
              <a:buFont typeface="Arial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Faraday cups, mass spectrometers, &amp; electrostatic analyzers collect charged particles (from given solid angle, in given energy range) &amp; convert to currents.</a:t>
            </a:r>
          </a:p>
          <a:p>
            <a:pPr marL="177800" indent="-177800">
              <a:lnSpc>
                <a:spcPct val="95000"/>
              </a:lnSpc>
              <a:spcBef>
                <a:spcPts val="1200"/>
              </a:spcBef>
              <a:buClr>
                <a:srgbClr val="FFFFCC"/>
              </a:buClr>
              <a:buFont typeface="Arial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If </a:t>
            </a:r>
            <a:r>
              <a:rPr lang="en-US" sz="2000" i="0" dirty="0" smtClean="0">
                <a:solidFill>
                  <a:srgbClr val="FFFFCC"/>
                </a:solidFill>
              </a:rPr>
              <a:t>enough energies &amp; angles collected, one gets the velocity distribution </a:t>
            </a:r>
            <a:r>
              <a:rPr lang="en-US" sz="2000" i="0" smtClean="0">
                <a:solidFill>
                  <a:srgbClr val="FFFFCC"/>
                </a:solidFill>
              </a:rPr>
              <a:t>function.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6781800" y="2623940"/>
            <a:ext cx="2286049" cy="53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algn="r" eaLnBrk="0" hangingPunct="0">
              <a:lnSpc>
                <a:spcPct val="95000"/>
              </a:lnSpc>
              <a:spcBef>
                <a:spcPts val="0"/>
              </a:spcBef>
              <a:buSzPct val="115000"/>
            </a:pPr>
            <a:r>
              <a:rPr lang="en-US" sz="1400" dirty="0" smtClean="0">
                <a:solidFill>
                  <a:srgbClr val="FFFFCC"/>
                </a:solidFill>
                <a:latin typeface="+mj-lt"/>
              </a:rPr>
              <a:t>Helios</a:t>
            </a:r>
            <a:r>
              <a:rPr lang="en-US" sz="1400" i="0" dirty="0" smtClean="0">
                <a:solidFill>
                  <a:srgbClr val="FFFFCC"/>
                </a:solidFill>
                <a:latin typeface="+mj-lt"/>
              </a:rPr>
              <a:t>  @ 0.3</a:t>
            </a:r>
            <a:r>
              <a:rPr lang="en-US" sz="1400" i="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–</a:t>
            </a:r>
            <a:r>
              <a:rPr lang="en-US" sz="1400" i="0" dirty="0" smtClean="0">
                <a:solidFill>
                  <a:srgbClr val="FFFFCC"/>
                </a:solidFill>
                <a:latin typeface="+mj-lt"/>
              </a:rPr>
              <a:t>1 AU</a:t>
            </a:r>
          </a:p>
          <a:p>
            <a:pPr marL="169863" indent="-169863" algn="r" eaLnBrk="0" hangingPunct="0">
              <a:lnSpc>
                <a:spcPct val="95000"/>
              </a:lnSpc>
              <a:spcBef>
                <a:spcPts val="0"/>
              </a:spcBef>
              <a:buSzPct val="115000"/>
            </a:pPr>
            <a:r>
              <a:rPr lang="en-US" sz="1400" i="0" dirty="0" smtClean="0">
                <a:solidFill>
                  <a:srgbClr val="FFFFCC"/>
                </a:solidFill>
                <a:latin typeface="+mj-lt"/>
              </a:rPr>
              <a:t>(Marsch 1991</a:t>
            </a:r>
            <a:r>
              <a:rPr lang="en-US" sz="1600" i="0" dirty="0" smtClean="0">
                <a:solidFill>
                  <a:srgbClr val="FFFFCC"/>
                </a:solidFill>
                <a:latin typeface="+mj-lt"/>
              </a:rPr>
              <a:t>)</a:t>
            </a:r>
            <a:endParaRPr lang="en-US" sz="1600" i="0" dirty="0">
              <a:solidFill>
                <a:srgbClr val="FFFFCC"/>
              </a:solidFill>
              <a:latin typeface="+mj-lt"/>
            </a:endParaRPr>
          </a:p>
        </p:txBody>
      </p:sp>
      <p:pic>
        <p:nvPicPr>
          <p:cNvPr id="20" name="Picture 25" descr="collier_preferential"/>
          <p:cNvPicPr>
            <a:picLocks noChangeAspect="1" noChangeArrowheads="1"/>
          </p:cNvPicPr>
          <p:nvPr/>
        </p:nvPicPr>
        <p:blipFill rotWithShape="1">
          <a:blip r:embed="rId2" cstate="print"/>
          <a:srcRect r="33301"/>
          <a:stretch/>
        </p:blipFill>
        <p:spPr bwMode="auto">
          <a:xfrm>
            <a:off x="186627" y="3204839"/>
            <a:ext cx="3789572" cy="291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15780" y="2903396"/>
            <a:ext cx="2863840" cy="29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0" hangingPunct="0">
              <a:lnSpc>
                <a:spcPct val="95000"/>
              </a:lnSpc>
              <a:spcBef>
                <a:spcPct val="20000"/>
              </a:spcBef>
              <a:buSzPct val="115000"/>
            </a:pPr>
            <a:r>
              <a:rPr lang="en-US" sz="1400" dirty="0" smtClean="0">
                <a:solidFill>
                  <a:srgbClr val="FFFFCC"/>
                </a:solidFill>
              </a:rPr>
              <a:t>Wind</a:t>
            </a:r>
            <a:r>
              <a:rPr lang="en-US" sz="1400" i="0" dirty="0" smtClean="0">
                <a:solidFill>
                  <a:srgbClr val="FFFFCC"/>
                </a:solidFill>
              </a:rPr>
              <a:t> @ 1 AU  (</a:t>
            </a:r>
            <a:r>
              <a:rPr lang="en-US" sz="1400" i="0" dirty="0">
                <a:solidFill>
                  <a:srgbClr val="FFFFCC"/>
                </a:solidFill>
              </a:rPr>
              <a:t>Collier et al. 1996)</a:t>
            </a:r>
          </a:p>
        </p:txBody>
      </p:sp>
      <p:pic>
        <p:nvPicPr>
          <p:cNvPr id="32" name="Picture 31" descr="du_berger_cmso.gif"/>
          <p:cNvPicPr>
            <a:picLocks noChangeAspect="1"/>
          </p:cNvPicPr>
          <p:nvPr/>
        </p:nvPicPr>
        <p:blipFill>
          <a:blip r:embed="rId3" cstate="print">
            <a:lum bright="-4000" contrast="7000"/>
          </a:blip>
          <a:stretch>
            <a:fillRect/>
          </a:stretch>
        </p:blipFill>
        <p:spPr>
          <a:xfrm>
            <a:off x="4110468" y="3592412"/>
            <a:ext cx="4881132" cy="2525112"/>
          </a:xfrm>
          <a:prstGeom prst="rect">
            <a:avLst/>
          </a:prstGeom>
        </p:spPr>
      </p:pic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4267200" y="3295408"/>
            <a:ext cx="3066301" cy="29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0" hangingPunct="0">
              <a:lnSpc>
                <a:spcPct val="95000"/>
              </a:lnSpc>
              <a:spcBef>
                <a:spcPct val="20000"/>
              </a:spcBef>
              <a:buSzPct val="115000"/>
            </a:pPr>
            <a:r>
              <a:rPr lang="en-US" sz="1400" dirty="0" smtClean="0">
                <a:solidFill>
                  <a:srgbClr val="FFFFCC"/>
                </a:solidFill>
              </a:rPr>
              <a:t>ACE</a:t>
            </a:r>
            <a:r>
              <a:rPr lang="en-US" sz="1400" i="0" dirty="0" smtClean="0">
                <a:solidFill>
                  <a:srgbClr val="FFFFCC"/>
                </a:solidFill>
              </a:rPr>
              <a:t> @ 1 AU  (Berger et </a:t>
            </a:r>
            <a:r>
              <a:rPr lang="en-US" sz="1400" i="0" dirty="0">
                <a:solidFill>
                  <a:srgbClr val="FFFFCC"/>
                </a:solidFill>
              </a:rPr>
              <a:t>al. </a:t>
            </a:r>
            <a:r>
              <a:rPr lang="en-US" sz="1400" i="0" dirty="0" smtClean="0">
                <a:solidFill>
                  <a:srgbClr val="FFFFCC"/>
                </a:solidFill>
              </a:rPr>
              <a:t>2011)</a:t>
            </a:r>
            <a:endParaRPr lang="en-US" sz="1400" i="0" dirty="0">
              <a:solidFill>
                <a:srgbClr val="FFFFCC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705551" y="838200"/>
            <a:ext cx="2286049" cy="1788740"/>
            <a:chOff x="6629351" y="1343976"/>
            <a:chExt cx="2286049" cy="1788740"/>
          </a:xfrm>
        </p:grpSpPr>
        <p:sp>
          <p:nvSpPr>
            <p:cNvPr id="22" name="Rectangle 21"/>
            <p:cNvSpPr/>
            <p:nvPr/>
          </p:nvSpPr>
          <p:spPr bwMode="auto">
            <a:xfrm>
              <a:off x="6629351" y="1343976"/>
              <a:ext cx="2286049" cy="178874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24" name="Picture 13" descr="vdf_proton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4000" contrast="-2000"/>
            </a:blip>
            <a:srcRect r="19200"/>
            <a:stretch>
              <a:fillRect/>
            </a:stretch>
          </p:blipFill>
          <p:spPr bwMode="auto">
            <a:xfrm rot="20107005">
              <a:off x="6738791" y="1524900"/>
              <a:ext cx="1606792" cy="1553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5" name="Straight Arrow Connector 24"/>
            <p:cNvCxnSpPr/>
            <p:nvPr/>
          </p:nvCxnSpPr>
          <p:spPr bwMode="auto">
            <a:xfrm rot="374225" flipV="1">
              <a:off x="8308142" y="1561419"/>
              <a:ext cx="428634" cy="285757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grpSp>
          <p:nvGrpSpPr>
            <p:cNvPr id="26" name="Group 23"/>
            <p:cNvGrpSpPr/>
            <p:nvPr/>
          </p:nvGrpSpPr>
          <p:grpSpPr>
            <a:xfrm rot="374225">
              <a:off x="8415142" y="1750372"/>
              <a:ext cx="428634" cy="432820"/>
              <a:chOff x="2780497" y="3913816"/>
              <a:chExt cx="457200" cy="461665"/>
            </a:xfrm>
          </p:grpSpPr>
          <p:sp>
            <p:nvSpPr>
              <p:cNvPr id="27" name="TextBox 26"/>
              <p:cNvSpPr txBox="1"/>
              <p:nvPr/>
            </p:nvSpPr>
            <p:spPr>
              <a:xfrm rot="21225775">
                <a:off x="2780497" y="3913816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+mj-lt"/>
                  </a:rPr>
                  <a:t>B</a:t>
                </a:r>
                <a:endParaRPr lang="en-US" b="1" dirty="0">
                  <a:latin typeface="+mj-lt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 rot="21225775">
                <a:off x="2911056" y="4007994"/>
                <a:ext cx="185737" cy="28574"/>
              </a:xfrm>
              <a:custGeom>
                <a:avLst/>
                <a:gdLst>
                  <a:gd name="connsiteX0" fmla="*/ 0 w 209946"/>
                  <a:gd name="connsiteY0" fmla="*/ 26193 h 32941"/>
                  <a:gd name="connsiteX1" fmla="*/ 185737 w 209946"/>
                  <a:gd name="connsiteY1" fmla="*/ 28575 h 32941"/>
                  <a:gd name="connsiteX2" fmla="*/ 145256 w 209946"/>
                  <a:gd name="connsiteY2" fmla="*/ 0 h 32941"/>
                  <a:gd name="connsiteX0" fmla="*/ 0 w 209946"/>
                  <a:gd name="connsiteY0" fmla="*/ 26193 h 28575"/>
                  <a:gd name="connsiteX1" fmla="*/ 185737 w 209946"/>
                  <a:gd name="connsiteY1" fmla="*/ 28575 h 28575"/>
                  <a:gd name="connsiteX2" fmla="*/ 145256 w 209946"/>
                  <a:gd name="connsiteY2" fmla="*/ 0 h 28575"/>
                  <a:gd name="connsiteX0" fmla="*/ 0 w 185737"/>
                  <a:gd name="connsiteY0" fmla="*/ 26193 h 28575"/>
                  <a:gd name="connsiteX1" fmla="*/ 185737 w 185737"/>
                  <a:gd name="connsiteY1" fmla="*/ 28575 h 28575"/>
                  <a:gd name="connsiteX2" fmla="*/ 145256 w 185737"/>
                  <a:gd name="connsiteY2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5737" h="28575">
                    <a:moveTo>
                      <a:pt x="0" y="26193"/>
                    </a:moveTo>
                    <a:lnTo>
                      <a:pt x="185737" y="28575"/>
                    </a:lnTo>
                    <a:lnTo>
                      <a:pt x="145256" y="0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lg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8142093" y="2531897"/>
              <a:ext cx="7607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mtClean="0"/>
                <a:t>f</a:t>
              </a:r>
              <a:r>
                <a:rPr lang="en-US" i="0" baseline="-25000" smtClean="0"/>
                <a:t>p</a:t>
              </a:r>
              <a:r>
                <a:rPr lang="en-US" sz="2000" smtClean="0"/>
                <a:t>(</a:t>
              </a:r>
              <a:r>
                <a:rPr lang="en-US" sz="2000" b="1" i="0" smtClean="0"/>
                <a:t>v</a:t>
              </a:r>
              <a:r>
                <a:rPr lang="en-US" sz="2000" smtClean="0"/>
                <a:t>)</a:t>
              </a:r>
              <a:endParaRPr lang="en-US" sz="200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144353" y="2420801"/>
            <a:ext cx="2408847" cy="646331"/>
          </a:xfrm>
          <a:prstGeom prst="rect">
            <a:avLst/>
          </a:prstGeom>
          <a:solidFill>
            <a:srgbClr val="FFFF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u="sng" smtClean="0"/>
              <a:t>Also:</a:t>
            </a:r>
            <a:r>
              <a:rPr lang="en-US" sz="1800" i="0" smtClean="0"/>
              <a:t>  proton </a:t>
            </a:r>
            <a:r>
              <a:rPr lang="el-GR" sz="1800" smtClean="0"/>
              <a:t>μ</a:t>
            </a:r>
            <a:r>
              <a:rPr lang="en-US" sz="1800" i="0" smtClean="0"/>
              <a:t> = v</a:t>
            </a:r>
            <a:r>
              <a:rPr lang="en-US" sz="1800" i="0" baseline="-40000" smtClean="0"/>
              <a:t>┴</a:t>
            </a:r>
            <a:r>
              <a:rPr lang="en-US" sz="2000" i="0" baseline="30000" smtClean="0"/>
              <a:t>2</a:t>
            </a:r>
            <a:r>
              <a:rPr lang="en-US" sz="1800" i="0" smtClean="0"/>
              <a:t>/</a:t>
            </a:r>
            <a:r>
              <a:rPr lang="en-US" sz="1800" smtClean="0"/>
              <a:t>B</a:t>
            </a:r>
            <a:r>
              <a:rPr lang="en-US" sz="1800" i="0" smtClean="0"/>
              <a:t> increases w/ distance</a:t>
            </a:r>
            <a:endParaRPr lang="en-US" sz="1800" i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6633695" y="2929631"/>
            <a:ext cx="788037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FFCC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eqn_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23115"/>
            <a:ext cx="3657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Fast wind: in situ particle properties</a:t>
            </a:r>
            <a:endParaRPr lang="en-US" sz="32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138344" y="848789"/>
            <a:ext cx="891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 eaLnBrk="0" hangingPunct="0">
              <a:lnSpc>
                <a:spcPct val="90000"/>
              </a:lnSpc>
              <a:spcBef>
                <a:spcPct val="70000"/>
              </a:spcBef>
              <a:buSzPct val="115000"/>
              <a:buFontTx/>
              <a:buChar char="•"/>
            </a:pPr>
            <a:r>
              <a:rPr lang="en-US" sz="2000" i="0" smtClean="0">
                <a:solidFill>
                  <a:srgbClr val="FFFFCC"/>
                </a:solidFill>
                <a:latin typeface="+mj-lt"/>
              </a:rPr>
              <a:t>Summary:  </a:t>
            </a:r>
            <a:r>
              <a:rPr lang="en-US" sz="2000" i="0" smtClean="0">
                <a:solidFill>
                  <a:srgbClr val="FFFFCC"/>
                </a:solidFill>
                <a:latin typeface="+mj-lt"/>
              </a:rPr>
              <a:t>there’s strong “preferential</a:t>
            </a:r>
            <a:r>
              <a:rPr lang="en-US" sz="2000" i="0" smtClean="0">
                <a:solidFill>
                  <a:srgbClr val="FFFFCC"/>
                </a:solidFill>
                <a:latin typeface="+mj-lt"/>
              </a:rPr>
              <a:t>” energization of protons &amp; heavy ions:</a:t>
            </a:r>
            <a:endParaRPr lang="en-US" sz="2000" b="1" i="0" dirty="0">
              <a:solidFill>
                <a:srgbClr val="FFFFCC"/>
              </a:solidFill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8344" y="1365915"/>
            <a:ext cx="8799990" cy="4817197"/>
            <a:chOff x="138344" y="1365915"/>
            <a:chExt cx="8799990" cy="4817197"/>
          </a:xfrm>
        </p:grpSpPr>
        <p:grpSp>
          <p:nvGrpSpPr>
            <p:cNvPr id="2" name="Group 25"/>
            <p:cNvGrpSpPr>
              <a:grpSpLocks/>
            </p:cNvGrpSpPr>
            <p:nvPr/>
          </p:nvGrpSpPr>
          <p:grpSpPr bwMode="auto">
            <a:xfrm>
              <a:off x="5257800" y="1365915"/>
              <a:ext cx="3657600" cy="2681288"/>
              <a:chOff x="3208" y="1197"/>
              <a:chExt cx="2304" cy="1689"/>
            </a:xfrm>
          </p:grpSpPr>
          <p:sp>
            <p:nvSpPr>
              <p:cNvPr id="31759" name="AutoShape 6"/>
              <p:cNvSpPr>
                <a:spLocks noChangeArrowheads="1"/>
              </p:cNvSpPr>
              <p:nvPr/>
            </p:nvSpPr>
            <p:spPr bwMode="auto">
              <a:xfrm>
                <a:off x="3256" y="1197"/>
                <a:ext cx="2256" cy="1689"/>
              </a:xfrm>
              <a:prstGeom prst="roundRect">
                <a:avLst>
                  <a:gd name="adj" fmla="val 9014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dirty="0"/>
              </a:p>
            </p:txBody>
          </p:sp>
          <p:pic>
            <p:nvPicPr>
              <p:cNvPr id="31760" name="Picture 7" descr="spiral_field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352" y="1261"/>
                <a:ext cx="882" cy="1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761" name="Freeform 8"/>
              <p:cNvSpPr>
                <a:spLocks/>
              </p:cNvSpPr>
              <p:nvPr/>
            </p:nvSpPr>
            <p:spPr bwMode="auto">
              <a:xfrm>
                <a:off x="3984" y="1595"/>
                <a:ext cx="150" cy="122"/>
              </a:xfrm>
              <a:custGeom>
                <a:avLst/>
                <a:gdLst>
                  <a:gd name="T0" fmla="*/ 0 w 150"/>
                  <a:gd name="T1" fmla="*/ 24 h 122"/>
                  <a:gd name="T2" fmla="*/ 150 w 150"/>
                  <a:gd name="T3" fmla="*/ 0 h 122"/>
                  <a:gd name="T4" fmla="*/ 94 w 150"/>
                  <a:gd name="T5" fmla="*/ 122 h 122"/>
                  <a:gd name="T6" fmla="*/ 0 60000 65536"/>
                  <a:gd name="T7" fmla="*/ 0 60000 65536"/>
                  <a:gd name="T8" fmla="*/ 0 60000 65536"/>
                  <a:gd name="T9" fmla="*/ 0 w 150"/>
                  <a:gd name="T10" fmla="*/ 0 h 122"/>
                  <a:gd name="T11" fmla="*/ 150 w 150"/>
                  <a:gd name="T12" fmla="*/ 122 h 1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0" h="122">
                    <a:moveTo>
                      <a:pt x="0" y="24"/>
                    </a:moveTo>
                    <a:lnTo>
                      <a:pt x="150" y="0"/>
                    </a:lnTo>
                    <a:lnTo>
                      <a:pt x="94" y="122"/>
                    </a:lnTo>
                  </a:path>
                </a:pathLst>
              </a:custGeom>
              <a:noFill/>
              <a:ln w="349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1762" name="Text Box 9"/>
              <p:cNvSpPr txBox="1">
                <a:spLocks noChangeArrowheads="1"/>
              </p:cNvSpPr>
              <p:nvPr/>
            </p:nvSpPr>
            <p:spPr bwMode="auto">
              <a:xfrm>
                <a:off x="3208" y="2389"/>
                <a:ext cx="1056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en-US" sz="1600" b="1" i="0" dirty="0"/>
                  <a:t>Alfven wave’s oscillating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en-US" sz="1600" b="1" i="0" dirty="0"/>
                  <a:t>E and B fields</a:t>
                </a:r>
                <a:endParaRPr lang="en-US" sz="1600" i="0" dirty="0"/>
              </a:p>
            </p:txBody>
          </p:sp>
          <p:sp>
            <p:nvSpPr>
              <p:cNvPr id="31763" name="Text Box 10"/>
              <p:cNvSpPr txBox="1">
                <a:spLocks noChangeArrowheads="1"/>
              </p:cNvSpPr>
              <p:nvPr/>
            </p:nvSpPr>
            <p:spPr bwMode="auto">
              <a:xfrm>
                <a:off x="4360" y="2389"/>
                <a:ext cx="1152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sz="1600" b="1" i="0" dirty="0"/>
                  <a:t>ion’s Larmor motion around radial B-field</a:t>
                </a:r>
              </a:p>
            </p:txBody>
          </p:sp>
          <p:sp>
            <p:nvSpPr>
              <p:cNvPr id="31764" name="Line 11"/>
              <p:cNvSpPr>
                <a:spLocks noChangeShapeType="1"/>
              </p:cNvSpPr>
              <p:nvPr/>
            </p:nvSpPr>
            <p:spPr bwMode="auto">
              <a:xfrm flipV="1">
                <a:off x="4936" y="1357"/>
                <a:ext cx="0" cy="1056"/>
              </a:xfrm>
              <a:prstGeom prst="line">
                <a:avLst/>
              </a:prstGeom>
              <a:noFill/>
              <a:ln w="38100">
                <a:solidFill>
                  <a:srgbClr val="00CCFF"/>
                </a:solidFill>
                <a:round/>
                <a:headEnd/>
                <a:tailEnd type="arrow" w="med" len="lg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pic>
            <p:nvPicPr>
              <p:cNvPr id="31765" name="Picture 12" descr="spiral_simple1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552" y="1245"/>
                <a:ext cx="882" cy="1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766" name="Oval 13"/>
              <p:cNvSpPr>
                <a:spLocks noChangeArrowheads="1"/>
              </p:cNvSpPr>
              <p:nvPr/>
            </p:nvSpPr>
            <p:spPr bwMode="auto">
              <a:xfrm>
                <a:off x="5289" y="1253"/>
                <a:ext cx="85" cy="85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dirty="0"/>
              </a:p>
            </p:txBody>
          </p:sp>
        </p:grpSp>
        <p:sp>
          <p:nvSpPr>
            <p:cNvPr id="19" name="Arc 18"/>
            <p:cNvSpPr/>
            <p:nvPr/>
          </p:nvSpPr>
          <p:spPr bwMode="auto">
            <a:xfrm rot="21314239">
              <a:off x="2971800" y="1594515"/>
              <a:ext cx="2873375" cy="838200"/>
            </a:xfrm>
            <a:prstGeom prst="arc">
              <a:avLst>
                <a:gd name="adj1" fmla="val 11462862"/>
                <a:gd name="adj2" fmla="val 21054345"/>
              </a:avLst>
            </a:prstGeom>
            <a:noFill/>
            <a:ln w="44450" cap="flat" cmpd="sng" algn="ctr">
              <a:solidFill>
                <a:srgbClr val="FD5723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/>
            </a:p>
          </p:txBody>
        </p:sp>
        <p:sp>
          <p:nvSpPr>
            <p:cNvPr id="20" name="Arc 19"/>
            <p:cNvSpPr/>
            <p:nvPr/>
          </p:nvSpPr>
          <p:spPr bwMode="auto">
            <a:xfrm rot="11121903">
              <a:off x="2393950" y="3121690"/>
              <a:ext cx="3352800" cy="838200"/>
            </a:xfrm>
            <a:prstGeom prst="arc">
              <a:avLst>
                <a:gd name="adj1" fmla="val 11462862"/>
                <a:gd name="adj2" fmla="val 21021258"/>
              </a:avLst>
            </a:prstGeom>
            <a:noFill/>
            <a:ln w="44450" cap="flat" cmpd="sng" algn="ctr">
              <a:solidFill>
                <a:srgbClr val="FD5723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/>
            </a:p>
          </p:txBody>
        </p:sp>
        <p:sp useBgFill="1">
          <p:nvSpPr>
            <p:cNvPr id="31754" name="TextBox 14"/>
            <p:cNvSpPr txBox="1">
              <a:spLocks noChangeArrowheads="1"/>
            </p:cNvSpPr>
            <p:nvPr/>
          </p:nvSpPr>
          <p:spPr bwMode="auto">
            <a:xfrm>
              <a:off x="3886200" y="1442115"/>
              <a:ext cx="1066800" cy="338138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 lIns="0" rIns="0" anchor="ctr">
              <a:spAutoFit/>
            </a:bodyPr>
            <a:lstStyle/>
            <a:p>
              <a:pPr algn="ctr"/>
              <a:r>
                <a:rPr lang="en-US" sz="1600" b="1" i="0" dirty="0">
                  <a:solidFill>
                    <a:srgbClr val="FFFFCC"/>
                  </a:solidFill>
                </a:rPr>
                <a:t>instabilities</a:t>
              </a:r>
            </a:p>
          </p:txBody>
        </p:sp>
        <p:sp useBgFill="1">
          <p:nvSpPr>
            <p:cNvPr id="31755" name="TextBox 11"/>
            <p:cNvSpPr txBox="1">
              <a:spLocks noChangeArrowheads="1"/>
            </p:cNvSpPr>
            <p:nvPr/>
          </p:nvSpPr>
          <p:spPr bwMode="auto">
            <a:xfrm>
              <a:off x="3670300" y="3766215"/>
              <a:ext cx="1066800" cy="338138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 lIns="0" rIns="0" anchor="ctr">
              <a:spAutoFit/>
            </a:bodyPr>
            <a:lstStyle/>
            <a:p>
              <a:pPr algn="ctr"/>
              <a:r>
                <a:rPr lang="en-US" sz="1600" b="1" i="0" dirty="0">
                  <a:solidFill>
                    <a:srgbClr val="FFFFCC"/>
                  </a:solidFill>
                </a:rPr>
                <a:t>dissipation</a:t>
              </a:r>
            </a:p>
          </p:txBody>
        </p:sp>
        <p:sp>
          <p:nvSpPr>
            <p:cNvPr id="22" name="Text Box 14"/>
            <p:cNvSpPr txBox="1">
              <a:spLocks noChangeArrowheads="1"/>
            </p:cNvSpPr>
            <p:nvPr/>
          </p:nvSpPr>
          <p:spPr bwMode="auto">
            <a:xfrm>
              <a:off x="138344" y="4499213"/>
              <a:ext cx="3352800" cy="1477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69863" indent="-169863" eaLnBrk="0" hangingPunct="0">
                <a:lnSpc>
                  <a:spcPct val="90000"/>
                </a:lnSpc>
                <a:spcBef>
                  <a:spcPct val="70000"/>
                </a:spcBef>
                <a:buSzPct val="115000"/>
                <a:buFontTx/>
                <a:buChar char="•"/>
              </a:pPr>
              <a:r>
                <a:rPr lang="en-US" sz="2000" i="0" smtClean="0">
                  <a:solidFill>
                    <a:srgbClr val="FFFFCC"/>
                  </a:solidFill>
                  <a:latin typeface="+mj-lt"/>
                </a:rPr>
                <a:t>Since the late 1970s, people have suggested that </a:t>
              </a:r>
              <a:r>
                <a:rPr lang="en-US" sz="2000" b="1" i="0" smtClean="0">
                  <a:solidFill>
                    <a:srgbClr val="FF7C80"/>
                  </a:solidFill>
                  <a:latin typeface="+mj-lt"/>
                </a:rPr>
                <a:t>ion </a:t>
              </a:r>
              <a:r>
                <a:rPr lang="en-US" sz="2000" b="1" i="0">
                  <a:solidFill>
                    <a:srgbClr val="FF7C80"/>
                  </a:solidFill>
                  <a:latin typeface="+mj-lt"/>
                </a:rPr>
                <a:t>cyclotron </a:t>
              </a:r>
              <a:r>
                <a:rPr lang="en-US" sz="2000" b="1" i="0" smtClean="0">
                  <a:solidFill>
                    <a:srgbClr val="FF7C80"/>
                  </a:solidFill>
                  <a:latin typeface="+mj-lt"/>
                </a:rPr>
                <a:t>resonance </a:t>
              </a:r>
              <a:r>
                <a:rPr lang="en-US" sz="2000" i="0" smtClean="0">
                  <a:solidFill>
                    <a:srgbClr val="FFFFCC"/>
                  </a:solidFill>
                  <a:latin typeface="+mj-lt"/>
                </a:rPr>
                <a:t>can be a natural way of producing these properties.</a:t>
              </a:r>
            </a:p>
          </p:txBody>
        </p:sp>
        <p:pic>
          <p:nvPicPr>
            <p:cNvPr id="24" name="Picture 22" descr="vdf_rainbow_horiz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r="25513"/>
            <a:stretch/>
          </p:blipFill>
          <p:spPr bwMode="auto">
            <a:xfrm>
              <a:off x="3553641" y="4393643"/>
              <a:ext cx="5384693" cy="1789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Remote sensing: spectroscopy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8454" y="838200"/>
            <a:ext cx="90805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95000"/>
              </a:lnSpc>
              <a:spcBef>
                <a:spcPts val="1200"/>
              </a:spcBef>
              <a:buClr>
                <a:srgbClr val="FFFFCC"/>
              </a:buClr>
              <a:buFont typeface="Arial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For a hot plasma, spectral </a:t>
            </a:r>
            <a:r>
              <a:rPr lang="en-US" sz="2000" i="0" dirty="0" smtClean="0">
                <a:solidFill>
                  <a:srgbClr val="FFFFCC"/>
                </a:solidFill>
              </a:rPr>
              <a:t>lines </a:t>
            </a:r>
            <a:r>
              <a:rPr lang="en-US" sz="2000" i="0" smtClean="0">
                <a:solidFill>
                  <a:srgbClr val="FFFFCC"/>
                </a:solidFill>
              </a:rPr>
              <a:t>are a </a:t>
            </a:r>
            <a:r>
              <a:rPr lang="en-US" sz="2000" i="0" dirty="0" smtClean="0">
                <a:solidFill>
                  <a:srgbClr val="FFFFCC"/>
                </a:solidFill>
              </a:rPr>
              <a:t>powerhouse of plasma diagnostics . . .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472056" y="1351508"/>
            <a:ext cx="5487424" cy="207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69863" indent="-169863" algn="l">
              <a:lnSpc>
                <a:spcPct val="95000"/>
              </a:lnSpc>
              <a:spcBef>
                <a:spcPts val="1800"/>
              </a:spcBef>
              <a:buSzPct val="115000"/>
              <a:buFontTx/>
              <a:buChar char="•"/>
            </a:pPr>
            <a:r>
              <a:rPr lang="en-US" sz="2000" i="0" dirty="0">
                <a:solidFill>
                  <a:srgbClr val="FFFFCC"/>
                </a:solidFill>
                <a:latin typeface="+mn-lt"/>
              </a:rPr>
              <a:t>If </a:t>
            </a:r>
            <a:r>
              <a:rPr lang="en-US" sz="2000" i="0" dirty="0" smtClean="0">
                <a:solidFill>
                  <a:srgbClr val="FFFFCC"/>
                </a:solidFill>
                <a:latin typeface="+mn-lt"/>
              </a:rPr>
              <a:t>line profiles </a:t>
            </a:r>
            <a:r>
              <a:rPr lang="en-US" sz="2000" i="0" dirty="0">
                <a:solidFill>
                  <a:srgbClr val="FFFFCC"/>
                </a:solidFill>
                <a:latin typeface="+mn-lt"/>
              </a:rPr>
              <a:t>are Doppler shifted up or down in wavelength (from </a:t>
            </a:r>
            <a:r>
              <a:rPr lang="en-US" sz="2000" i="0" dirty="0" smtClean="0">
                <a:solidFill>
                  <a:srgbClr val="FFFFCC"/>
                </a:solidFill>
                <a:latin typeface="+mn-lt"/>
              </a:rPr>
              <a:t>known </a:t>
            </a:r>
            <a:r>
              <a:rPr lang="en-US" sz="2000" i="0" dirty="0">
                <a:solidFill>
                  <a:srgbClr val="FFFFCC"/>
                </a:solidFill>
                <a:latin typeface="+mn-lt"/>
              </a:rPr>
              <a:t>rest wavelength), this </a:t>
            </a:r>
            <a:r>
              <a:rPr lang="en-US" sz="2000" i="0" dirty="0" smtClean="0">
                <a:solidFill>
                  <a:srgbClr val="FFFFCC"/>
                </a:solidFill>
                <a:latin typeface="+mn-lt"/>
              </a:rPr>
              <a:t>gives </a:t>
            </a:r>
            <a:r>
              <a:rPr lang="en-US" sz="2000" b="1" i="0" dirty="0" smtClean="0">
                <a:solidFill>
                  <a:srgbClr val="50C1FA"/>
                </a:solidFill>
                <a:latin typeface="+mn-lt"/>
              </a:rPr>
              <a:t>bulk </a:t>
            </a:r>
            <a:r>
              <a:rPr lang="en-US" sz="2000" b="1" i="0" dirty="0">
                <a:solidFill>
                  <a:srgbClr val="50C1FA"/>
                </a:solidFill>
                <a:latin typeface="+mn-lt"/>
              </a:rPr>
              <a:t>flow speed</a:t>
            </a:r>
            <a:r>
              <a:rPr lang="en-US" sz="2000" b="1" i="0" dirty="0">
                <a:solidFill>
                  <a:srgbClr val="FFFFCC"/>
                </a:solidFill>
                <a:latin typeface="+mn-lt"/>
              </a:rPr>
              <a:t> </a:t>
            </a:r>
            <a:r>
              <a:rPr lang="en-US" sz="2000" i="0" dirty="0">
                <a:solidFill>
                  <a:srgbClr val="FFFFCC"/>
                </a:solidFill>
                <a:latin typeface="+mn-lt"/>
              </a:rPr>
              <a:t>along </a:t>
            </a:r>
            <a:r>
              <a:rPr lang="en-US" sz="2000" i="0" dirty="0" smtClean="0">
                <a:solidFill>
                  <a:srgbClr val="FFFFCC"/>
                </a:solidFill>
                <a:latin typeface="+mn-lt"/>
              </a:rPr>
              <a:t>line of sight</a:t>
            </a:r>
            <a:r>
              <a:rPr lang="en-US" sz="2000" i="0" dirty="0">
                <a:solidFill>
                  <a:srgbClr val="FFFFCC"/>
                </a:solidFill>
                <a:latin typeface="+mn-lt"/>
              </a:rPr>
              <a:t>.</a:t>
            </a:r>
          </a:p>
          <a:p>
            <a:pPr marL="169863" indent="-169863" algn="l">
              <a:lnSpc>
                <a:spcPct val="95000"/>
              </a:lnSpc>
              <a:spcBef>
                <a:spcPts val="1800"/>
              </a:spcBef>
              <a:buSzPct val="115000"/>
              <a:buFontTx/>
              <a:buChar char="•"/>
            </a:pPr>
            <a:r>
              <a:rPr lang="en-US" sz="2000" i="0" smtClean="0">
                <a:solidFill>
                  <a:srgbClr val="FFFFCC"/>
                </a:solidFill>
                <a:latin typeface="+mn-lt"/>
              </a:rPr>
              <a:t>Profile widths tell </a:t>
            </a:r>
            <a:r>
              <a:rPr lang="en-US" sz="2000" i="0" dirty="0">
                <a:solidFill>
                  <a:srgbClr val="FFFFCC"/>
                </a:solidFill>
                <a:latin typeface="+mn-lt"/>
              </a:rPr>
              <a:t>us about </a:t>
            </a:r>
            <a:r>
              <a:rPr lang="en-US" sz="2000" i="0" smtClean="0">
                <a:solidFill>
                  <a:srgbClr val="FFFFCC"/>
                </a:solidFill>
                <a:latin typeface="+mn-lt"/>
              </a:rPr>
              <a:t>unresolved (random?) </a:t>
            </a:r>
            <a:r>
              <a:rPr lang="en-US" sz="2000" i="0" dirty="0">
                <a:solidFill>
                  <a:srgbClr val="FFFFCC"/>
                </a:solidFill>
                <a:latin typeface="+mn-lt"/>
              </a:rPr>
              <a:t>motions </a:t>
            </a:r>
            <a:r>
              <a:rPr lang="en-US" sz="2000" i="0">
                <a:solidFill>
                  <a:srgbClr val="FFFFCC"/>
                </a:solidFill>
                <a:latin typeface="+mn-lt"/>
              </a:rPr>
              <a:t>along </a:t>
            </a:r>
            <a:r>
              <a:rPr lang="en-US" sz="2000" i="0" smtClean="0">
                <a:solidFill>
                  <a:srgbClr val="FFFFCC"/>
                </a:solidFill>
                <a:latin typeface="+mn-lt"/>
              </a:rPr>
              <a:t>line of sight</a:t>
            </a:r>
            <a:r>
              <a:rPr lang="en-US" sz="2000" i="0">
                <a:solidFill>
                  <a:srgbClr val="FFFFCC"/>
                </a:solidFill>
                <a:latin typeface="+mn-lt"/>
              </a:rPr>
              <a:t>:</a:t>
            </a:r>
            <a:r>
              <a:rPr lang="en-US" sz="2000" i="0" smtClean="0">
                <a:solidFill>
                  <a:srgbClr val="FFFFCC"/>
                </a:solidFill>
                <a:latin typeface="+mn-lt"/>
              </a:rPr>
              <a:t> </a:t>
            </a:r>
            <a:r>
              <a:rPr lang="en-US" sz="2000" b="1" i="0" smtClean="0">
                <a:solidFill>
                  <a:srgbClr val="50C1FA"/>
                </a:solidFill>
                <a:latin typeface="+mn-lt"/>
              </a:rPr>
              <a:t>temperatures &amp; MHD wave “sloshing.”</a:t>
            </a:r>
            <a:endParaRPr lang="en-US" sz="2000" i="0" dirty="0">
              <a:solidFill>
                <a:srgbClr val="50C1FA"/>
              </a:solidFill>
              <a:latin typeface="+mn-lt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19493" y="1566352"/>
            <a:ext cx="2743200" cy="1803578"/>
            <a:chOff x="228600" y="1828800"/>
            <a:chExt cx="2743200" cy="1803578"/>
          </a:xfrm>
        </p:grpSpPr>
        <p:cxnSp>
          <p:nvCxnSpPr>
            <p:cNvPr id="31" name="Straight Connector 30"/>
            <p:cNvCxnSpPr/>
            <p:nvPr/>
          </p:nvCxnSpPr>
          <p:spPr bwMode="auto">
            <a:xfrm>
              <a:off x="381000" y="1850756"/>
              <a:ext cx="0" cy="1447800"/>
            </a:xfrm>
            <a:prstGeom prst="line">
              <a:avLst/>
            </a:prstGeom>
            <a:noFill/>
            <a:ln w="22225" cap="flat" cmpd="sng" algn="ctr">
              <a:solidFill>
                <a:srgbClr val="FFFFCC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H="1">
              <a:off x="228600" y="3146156"/>
              <a:ext cx="2743200" cy="0"/>
            </a:xfrm>
            <a:prstGeom prst="line">
              <a:avLst/>
            </a:prstGeom>
            <a:noFill/>
            <a:ln w="22225" cap="flat" cmpd="sng" algn="ctr">
              <a:solidFill>
                <a:srgbClr val="FFFFCC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sp>
          <p:nvSpPr>
            <p:cNvPr id="33" name="Freeform 32"/>
            <p:cNvSpPr/>
            <p:nvPr/>
          </p:nvSpPr>
          <p:spPr bwMode="auto">
            <a:xfrm>
              <a:off x="228600" y="1961044"/>
              <a:ext cx="2514601" cy="1108911"/>
            </a:xfrm>
            <a:custGeom>
              <a:avLst/>
              <a:gdLst>
                <a:gd name="connsiteX0" fmla="*/ 0 w 2418348"/>
                <a:gd name="connsiteY0" fmla="*/ 1136985 h 1136985"/>
                <a:gd name="connsiteX1" fmla="*/ 637674 w 2418348"/>
                <a:gd name="connsiteY1" fmla="*/ 1040732 h 1136985"/>
                <a:gd name="connsiteX2" fmla="*/ 974558 w 2418348"/>
                <a:gd name="connsiteY2" fmla="*/ 691816 h 1136985"/>
                <a:gd name="connsiteX3" fmla="*/ 1130969 w 2418348"/>
                <a:gd name="connsiteY3" fmla="*/ 162427 h 1136985"/>
                <a:gd name="connsiteX4" fmla="*/ 1263316 w 2418348"/>
                <a:gd name="connsiteY4" fmla="*/ 6016 h 1136985"/>
                <a:gd name="connsiteX5" fmla="*/ 1407695 w 2418348"/>
                <a:gd name="connsiteY5" fmla="*/ 126332 h 1136985"/>
                <a:gd name="connsiteX6" fmla="*/ 1540042 w 2418348"/>
                <a:gd name="connsiteY6" fmla="*/ 547437 h 1136985"/>
                <a:gd name="connsiteX7" fmla="*/ 1660358 w 2418348"/>
                <a:gd name="connsiteY7" fmla="*/ 896353 h 1136985"/>
                <a:gd name="connsiteX8" fmla="*/ 2009274 w 2418348"/>
                <a:gd name="connsiteY8" fmla="*/ 1076827 h 1136985"/>
                <a:gd name="connsiteX9" fmla="*/ 2418348 w 2418348"/>
                <a:gd name="connsiteY9" fmla="*/ 1112922 h 1136985"/>
                <a:gd name="connsiteX0" fmla="*/ 0 w 2418348"/>
                <a:gd name="connsiteY0" fmla="*/ 1136985 h 1136985"/>
                <a:gd name="connsiteX1" fmla="*/ 637674 w 2418348"/>
                <a:gd name="connsiteY1" fmla="*/ 1040732 h 1136985"/>
                <a:gd name="connsiteX2" fmla="*/ 974558 w 2418348"/>
                <a:gd name="connsiteY2" fmla="*/ 691816 h 1136985"/>
                <a:gd name="connsiteX3" fmla="*/ 1130969 w 2418348"/>
                <a:gd name="connsiteY3" fmla="*/ 162427 h 1136985"/>
                <a:gd name="connsiteX4" fmla="*/ 1263316 w 2418348"/>
                <a:gd name="connsiteY4" fmla="*/ 6016 h 1136985"/>
                <a:gd name="connsiteX5" fmla="*/ 1407695 w 2418348"/>
                <a:gd name="connsiteY5" fmla="*/ 126332 h 1136985"/>
                <a:gd name="connsiteX6" fmla="*/ 1540042 w 2418348"/>
                <a:gd name="connsiteY6" fmla="*/ 547437 h 1136985"/>
                <a:gd name="connsiteX7" fmla="*/ 1704474 w 2418348"/>
                <a:gd name="connsiteY7" fmla="*/ 956511 h 1136985"/>
                <a:gd name="connsiteX8" fmla="*/ 2009274 w 2418348"/>
                <a:gd name="connsiteY8" fmla="*/ 1076827 h 1136985"/>
                <a:gd name="connsiteX9" fmla="*/ 2418348 w 2418348"/>
                <a:gd name="connsiteY9" fmla="*/ 1112922 h 1136985"/>
                <a:gd name="connsiteX0" fmla="*/ 0 w 2418348"/>
                <a:gd name="connsiteY0" fmla="*/ 1136985 h 1136985"/>
                <a:gd name="connsiteX1" fmla="*/ 637674 w 2418348"/>
                <a:gd name="connsiteY1" fmla="*/ 1040732 h 1136985"/>
                <a:gd name="connsiteX2" fmla="*/ 974558 w 2418348"/>
                <a:gd name="connsiteY2" fmla="*/ 691816 h 1136985"/>
                <a:gd name="connsiteX3" fmla="*/ 1130969 w 2418348"/>
                <a:gd name="connsiteY3" fmla="*/ 162427 h 1136985"/>
                <a:gd name="connsiteX4" fmla="*/ 1263316 w 2418348"/>
                <a:gd name="connsiteY4" fmla="*/ 6016 h 1136985"/>
                <a:gd name="connsiteX5" fmla="*/ 1407695 w 2418348"/>
                <a:gd name="connsiteY5" fmla="*/ 126332 h 1136985"/>
                <a:gd name="connsiteX6" fmla="*/ 1540042 w 2418348"/>
                <a:gd name="connsiteY6" fmla="*/ 547437 h 1136985"/>
                <a:gd name="connsiteX7" fmla="*/ 1717389 w 2418348"/>
                <a:gd name="connsiteY7" fmla="*/ 924223 h 1136985"/>
                <a:gd name="connsiteX8" fmla="*/ 2009274 w 2418348"/>
                <a:gd name="connsiteY8" fmla="*/ 1076827 h 1136985"/>
                <a:gd name="connsiteX9" fmla="*/ 2418348 w 2418348"/>
                <a:gd name="connsiteY9" fmla="*/ 1112922 h 1136985"/>
                <a:gd name="connsiteX0" fmla="*/ 0 w 2247111"/>
                <a:gd name="connsiteY0" fmla="*/ 1136985 h 1136985"/>
                <a:gd name="connsiteX1" fmla="*/ 637674 w 2247111"/>
                <a:gd name="connsiteY1" fmla="*/ 1040732 h 1136985"/>
                <a:gd name="connsiteX2" fmla="*/ 974558 w 2247111"/>
                <a:gd name="connsiteY2" fmla="*/ 691816 h 1136985"/>
                <a:gd name="connsiteX3" fmla="*/ 1130969 w 2247111"/>
                <a:gd name="connsiteY3" fmla="*/ 162427 h 1136985"/>
                <a:gd name="connsiteX4" fmla="*/ 1263316 w 2247111"/>
                <a:gd name="connsiteY4" fmla="*/ 6016 h 1136985"/>
                <a:gd name="connsiteX5" fmla="*/ 1407695 w 2247111"/>
                <a:gd name="connsiteY5" fmla="*/ 126332 h 1136985"/>
                <a:gd name="connsiteX6" fmla="*/ 1540042 w 2247111"/>
                <a:gd name="connsiteY6" fmla="*/ 547437 h 1136985"/>
                <a:gd name="connsiteX7" fmla="*/ 1717389 w 2247111"/>
                <a:gd name="connsiteY7" fmla="*/ 924223 h 1136985"/>
                <a:gd name="connsiteX8" fmla="*/ 2009274 w 2247111"/>
                <a:gd name="connsiteY8" fmla="*/ 1076827 h 1136985"/>
                <a:gd name="connsiteX9" fmla="*/ 2247111 w 2247111"/>
                <a:gd name="connsiteY9" fmla="*/ 1108911 h 1136985"/>
                <a:gd name="connsiteX0" fmla="*/ 0 w 2247111"/>
                <a:gd name="connsiteY0" fmla="*/ 1136985 h 1137687"/>
                <a:gd name="connsiteX1" fmla="*/ 363503 w 2247111"/>
                <a:gd name="connsiteY1" fmla="*/ 1108911 h 1137687"/>
                <a:gd name="connsiteX2" fmla="*/ 637674 w 2247111"/>
                <a:gd name="connsiteY2" fmla="*/ 1040732 h 1137687"/>
                <a:gd name="connsiteX3" fmla="*/ 974558 w 2247111"/>
                <a:gd name="connsiteY3" fmla="*/ 691816 h 1137687"/>
                <a:gd name="connsiteX4" fmla="*/ 1130969 w 2247111"/>
                <a:gd name="connsiteY4" fmla="*/ 162427 h 1137687"/>
                <a:gd name="connsiteX5" fmla="*/ 1263316 w 2247111"/>
                <a:gd name="connsiteY5" fmla="*/ 6016 h 1137687"/>
                <a:gd name="connsiteX6" fmla="*/ 1407695 w 2247111"/>
                <a:gd name="connsiteY6" fmla="*/ 126332 h 1137687"/>
                <a:gd name="connsiteX7" fmla="*/ 1540042 w 2247111"/>
                <a:gd name="connsiteY7" fmla="*/ 547437 h 1137687"/>
                <a:gd name="connsiteX8" fmla="*/ 1717389 w 2247111"/>
                <a:gd name="connsiteY8" fmla="*/ 924223 h 1137687"/>
                <a:gd name="connsiteX9" fmla="*/ 2009274 w 2247111"/>
                <a:gd name="connsiteY9" fmla="*/ 1076827 h 1137687"/>
                <a:gd name="connsiteX10" fmla="*/ 2247111 w 2247111"/>
                <a:gd name="connsiteY10" fmla="*/ 1108911 h 1137687"/>
                <a:gd name="connsiteX0" fmla="*/ 0 w 1883608"/>
                <a:gd name="connsiteY0" fmla="*/ 1108911 h 1110248"/>
                <a:gd name="connsiteX1" fmla="*/ 274171 w 1883608"/>
                <a:gd name="connsiteY1" fmla="*/ 1040732 h 1110248"/>
                <a:gd name="connsiteX2" fmla="*/ 611055 w 1883608"/>
                <a:gd name="connsiteY2" fmla="*/ 691816 h 1110248"/>
                <a:gd name="connsiteX3" fmla="*/ 767466 w 1883608"/>
                <a:gd name="connsiteY3" fmla="*/ 162427 h 1110248"/>
                <a:gd name="connsiteX4" fmla="*/ 899813 w 1883608"/>
                <a:gd name="connsiteY4" fmla="*/ 6016 h 1110248"/>
                <a:gd name="connsiteX5" fmla="*/ 1044192 w 1883608"/>
                <a:gd name="connsiteY5" fmla="*/ 126332 h 1110248"/>
                <a:gd name="connsiteX6" fmla="*/ 1176539 w 1883608"/>
                <a:gd name="connsiteY6" fmla="*/ 547437 h 1110248"/>
                <a:gd name="connsiteX7" fmla="*/ 1353886 w 1883608"/>
                <a:gd name="connsiteY7" fmla="*/ 924223 h 1110248"/>
                <a:gd name="connsiteX8" fmla="*/ 1645771 w 1883608"/>
                <a:gd name="connsiteY8" fmla="*/ 1076827 h 1110248"/>
                <a:gd name="connsiteX9" fmla="*/ 1883608 w 1883608"/>
                <a:gd name="connsiteY9" fmla="*/ 1108911 h 1110248"/>
                <a:gd name="connsiteX0" fmla="*/ 0 w 1883608"/>
                <a:gd name="connsiteY0" fmla="*/ 1108911 h 1108911"/>
                <a:gd name="connsiteX1" fmla="*/ 274171 w 1883608"/>
                <a:gd name="connsiteY1" fmla="*/ 1040732 h 1108911"/>
                <a:gd name="connsiteX2" fmla="*/ 584934 w 1883608"/>
                <a:gd name="connsiteY2" fmla="*/ 727979 h 1108911"/>
                <a:gd name="connsiteX3" fmla="*/ 767466 w 1883608"/>
                <a:gd name="connsiteY3" fmla="*/ 162427 h 1108911"/>
                <a:gd name="connsiteX4" fmla="*/ 899813 w 1883608"/>
                <a:gd name="connsiteY4" fmla="*/ 6016 h 1108911"/>
                <a:gd name="connsiteX5" fmla="*/ 1044192 w 1883608"/>
                <a:gd name="connsiteY5" fmla="*/ 126332 h 1108911"/>
                <a:gd name="connsiteX6" fmla="*/ 1176539 w 1883608"/>
                <a:gd name="connsiteY6" fmla="*/ 547437 h 1108911"/>
                <a:gd name="connsiteX7" fmla="*/ 1353886 w 1883608"/>
                <a:gd name="connsiteY7" fmla="*/ 924223 h 1108911"/>
                <a:gd name="connsiteX8" fmla="*/ 1645771 w 1883608"/>
                <a:gd name="connsiteY8" fmla="*/ 1076827 h 1108911"/>
                <a:gd name="connsiteX9" fmla="*/ 1883608 w 1883608"/>
                <a:gd name="connsiteY9" fmla="*/ 1108911 h 110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83608" h="1108911">
                  <a:moveTo>
                    <a:pt x="0" y="1108911"/>
                  </a:moveTo>
                  <a:cubicBezTo>
                    <a:pt x="106279" y="1092869"/>
                    <a:pt x="176682" y="1104221"/>
                    <a:pt x="274171" y="1040732"/>
                  </a:cubicBezTo>
                  <a:cubicBezTo>
                    <a:pt x="371660" y="977243"/>
                    <a:pt x="502718" y="874363"/>
                    <a:pt x="584934" y="727979"/>
                  </a:cubicBezTo>
                  <a:cubicBezTo>
                    <a:pt x="667150" y="581595"/>
                    <a:pt x="714986" y="282754"/>
                    <a:pt x="767466" y="162427"/>
                  </a:cubicBezTo>
                  <a:cubicBezTo>
                    <a:pt x="819946" y="42100"/>
                    <a:pt x="853692" y="12032"/>
                    <a:pt x="899813" y="6016"/>
                  </a:cubicBezTo>
                  <a:cubicBezTo>
                    <a:pt x="945934" y="0"/>
                    <a:pt x="998071" y="36095"/>
                    <a:pt x="1044192" y="126332"/>
                  </a:cubicBezTo>
                  <a:cubicBezTo>
                    <a:pt x="1090313" y="216569"/>
                    <a:pt x="1124923" y="414455"/>
                    <a:pt x="1176539" y="547437"/>
                  </a:cubicBezTo>
                  <a:cubicBezTo>
                    <a:pt x="1228155" y="680419"/>
                    <a:pt x="1275681" y="835991"/>
                    <a:pt x="1353886" y="924223"/>
                  </a:cubicBezTo>
                  <a:cubicBezTo>
                    <a:pt x="1432091" y="1012455"/>
                    <a:pt x="1557484" y="1046046"/>
                    <a:pt x="1645771" y="1076827"/>
                  </a:cubicBezTo>
                  <a:cubicBezTo>
                    <a:pt x="1734058" y="1107608"/>
                    <a:pt x="1742237" y="1108911"/>
                    <a:pt x="1883608" y="1108911"/>
                  </a:cubicBezTo>
                </a:path>
              </a:pathLst>
            </a:custGeom>
            <a:noFill/>
            <a:ln w="508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/>
                <a:latin typeface="Arial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 bwMode="auto">
            <a:xfrm>
              <a:off x="1436176" y="1828800"/>
              <a:ext cx="0" cy="1447800"/>
            </a:xfrm>
            <a:prstGeom prst="line">
              <a:avLst/>
            </a:prstGeom>
            <a:noFill/>
            <a:ln w="25400" cap="flat" cmpd="sng" algn="ctr">
              <a:solidFill>
                <a:srgbClr val="FFFFCC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958312" y="2765156"/>
              <a:ext cx="489488" cy="0"/>
            </a:xfrm>
            <a:prstGeom prst="straightConnector1">
              <a:avLst/>
            </a:prstGeom>
            <a:noFill/>
            <a:ln w="34925" cap="flat" cmpd="sng" algn="ctr">
              <a:solidFill>
                <a:srgbClr val="FF6600"/>
              </a:solidFill>
              <a:prstDash val="solid"/>
              <a:round/>
              <a:headEnd type="arrow" w="sm" len="sm"/>
              <a:tailEnd type="arrow" w="sm" len="sm"/>
            </a:ln>
            <a:effectLst/>
          </p:spPr>
        </p:cxnSp>
        <p:sp>
          <p:nvSpPr>
            <p:cNvPr id="36" name="TextBox 35"/>
            <p:cNvSpPr txBox="1"/>
            <p:nvPr/>
          </p:nvSpPr>
          <p:spPr>
            <a:xfrm>
              <a:off x="457200" y="23622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 smtClean="0">
                  <a:solidFill>
                    <a:srgbClr val="FFFFCC"/>
                  </a:solidFill>
                  <a:latin typeface="+mj-lt"/>
                </a:rPr>
                <a:t>δλ</a:t>
              </a:r>
              <a:endParaRPr lang="en-US" dirty="0">
                <a:solidFill>
                  <a:srgbClr val="FFFFCC"/>
                </a:solidFill>
                <a:latin typeface="+mj-l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66800" y="3170713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 smtClean="0">
                  <a:solidFill>
                    <a:srgbClr val="FFFFCC"/>
                  </a:solidFill>
                  <a:latin typeface="+mj-lt"/>
                </a:rPr>
                <a:t>λ</a:t>
              </a:r>
              <a:r>
                <a:rPr lang="en-US" sz="2800" baseline="-22000" dirty="0" smtClean="0">
                  <a:solidFill>
                    <a:srgbClr val="FFFFCC"/>
                  </a:solidFill>
                  <a:latin typeface="+mj-lt"/>
                </a:rPr>
                <a:t>0</a:t>
              </a:r>
              <a:endParaRPr lang="en-US" sz="2800" baseline="-22000" dirty="0">
                <a:solidFill>
                  <a:srgbClr val="FFFFCC"/>
                </a:solidFill>
                <a:latin typeface="+mj-lt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981200" y="1524000"/>
            <a:ext cx="1433107" cy="846765"/>
            <a:chOff x="2148293" y="4038600"/>
            <a:chExt cx="1433107" cy="846765"/>
          </a:xfrm>
        </p:grpSpPr>
        <p:sp>
          <p:nvSpPr>
            <p:cNvPr id="38" name="TextBox 37"/>
            <p:cNvSpPr txBox="1"/>
            <p:nvPr/>
          </p:nvSpPr>
          <p:spPr>
            <a:xfrm>
              <a:off x="2148293" y="40427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 smtClean="0">
                  <a:solidFill>
                    <a:srgbClr val="FFFFCC"/>
                  </a:solidFill>
                  <a:latin typeface="+mj-lt"/>
                </a:rPr>
                <a:t>δλ</a:t>
              </a:r>
              <a:endParaRPr lang="en-US" dirty="0">
                <a:solidFill>
                  <a:srgbClr val="FFFFCC"/>
                </a:solidFill>
                <a:latin typeface="+mj-l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169137" y="44237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 smtClean="0">
                  <a:solidFill>
                    <a:srgbClr val="FFFFCC"/>
                  </a:solidFill>
                  <a:latin typeface="+mj-lt"/>
                </a:rPr>
                <a:t>λ</a:t>
              </a:r>
              <a:r>
                <a:rPr lang="en-US" sz="2800" baseline="-22000" dirty="0" smtClean="0">
                  <a:solidFill>
                    <a:srgbClr val="FFFFCC"/>
                  </a:solidFill>
                  <a:latin typeface="+mj-lt"/>
                </a:rPr>
                <a:t>0</a:t>
              </a:r>
              <a:endParaRPr lang="en-US" sz="2800" baseline="-22000" dirty="0">
                <a:solidFill>
                  <a:srgbClr val="FFFFCC"/>
                </a:solidFill>
                <a:latin typeface="+mj-lt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 bwMode="auto">
            <a:xfrm>
              <a:off x="2195790" y="4464704"/>
              <a:ext cx="457200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FF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" name="TextBox 41"/>
            <p:cNvSpPr txBox="1"/>
            <p:nvPr/>
          </p:nvSpPr>
          <p:spPr>
            <a:xfrm>
              <a:off x="2895600" y="40386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CC"/>
                  </a:solidFill>
                  <a:latin typeface="+mj-lt"/>
                </a:rPr>
                <a:t>V</a:t>
              </a:r>
              <a:r>
                <a:rPr lang="en-US" sz="1050" i="0" dirty="0" smtClean="0">
                  <a:solidFill>
                    <a:srgbClr val="FFFFCC"/>
                  </a:solidFill>
                  <a:latin typeface="+mj-lt"/>
                </a:rPr>
                <a:t>LOS</a:t>
              </a:r>
              <a:endParaRPr lang="en-US" sz="1050" i="0" dirty="0">
                <a:solidFill>
                  <a:srgbClr val="FFFFCC"/>
                </a:solidFill>
                <a:latin typeface="+mj-l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977951" y="4386796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CC"/>
                  </a:solidFill>
                  <a:latin typeface="+mj-lt"/>
                </a:rPr>
                <a:t>c</a:t>
              </a:r>
              <a:endParaRPr lang="en-US" sz="2800" baseline="-22000" dirty="0">
                <a:solidFill>
                  <a:srgbClr val="FFFFCC"/>
                </a:solidFill>
                <a:latin typeface="+mj-lt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 bwMode="auto">
            <a:xfrm>
              <a:off x="3025107" y="4460604"/>
              <a:ext cx="457200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FF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5" name="TextBox 44"/>
            <p:cNvSpPr txBox="1"/>
            <p:nvPr/>
          </p:nvSpPr>
          <p:spPr>
            <a:xfrm>
              <a:off x="2578499" y="4227904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0" dirty="0" smtClean="0">
                  <a:solidFill>
                    <a:srgbClr val="FFFFCC"/>
                  </a:solidFill>
                  <a:latin typeface="+mj-lt"/>
                </a:rPr>
                <a:t>=</a:t>
              </a:r>
              <a:endParaRPr lang="en-US" i="0" dirty="0">
                <a:solidFill>
                  <a:srgbClr val="FFFFCC"/>
                </a:solidFill>
                <a:latin typeface="+mj-lt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28454" y="3539288"/>
            <a:ext cx="8831026" cy="2585323"/>
            <a:chOff x="128454" y="3539288"/>
            <a:chExt cx="8831026" cy="2585323"/>
          </a:xfrm>
        </p:grpSpPr>
        <p:pic>
          <p:nvPicPr>
            <p:cNvPr id="47" name="Picture 3" descr="dopdim_cartoon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0358" y="3657600"/>
              <a:ext cx="4749122" cy="2268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 Box 8"/>
            <p:cNvSpPr txBox="1">
              <a:spLocks noChangeArrowheads="1"/>
            </p:cNvSpPr>
            <p:nvPr/>
          </p:nvSpPr>
          <p:spPr bwMode="auto">
            <a:xfrm>
              <a:off x="128454" y="3539288"/>
              <a:ext cx="3910146" cy="2585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69863" indent="-16986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3000"/>
                </a:lnSpc>
                <a:spcBef>
                  <a:spcPts val="1200"/>
                </a:spcBef>
                <a:buSzPct val="115000"/>
                <a:buFontTx/>
                <a:buChar char="•"/>
              </a:pPr>
              <a:r>
                <a:rPr lang="en-US" altLang="en-US" sz="2000" i="0" smtClean="0">
                  <a:solidFill>
                    <a:srgbClr val="FFFFCC"/>
                  </a:solidFill>
                </a:rPr>
                <a:t>For scattering lines, the total # of photons scattered depends on how well the radial velocity distribution lines up with the narrow source of photons.</a:t>
              </a:r>
            </a:p>
            <a:p>
              <a:pPr>
                <a:lnSpc>
                  <a:spcPct val="93000"/>
                </a:lnSpc>
                <a:spcBef>
                  <a:spcPts val="1200"/>
                </a:spcBef>
                <a:buSzPct val="115000"/>
                <a:buFontTx/>
                <a:buChar char="•"/>
              </a:pPr>
              <a:r>
                <a:rPr lang="en-US" altLang="en-US" sz="2000" i="0" smtClean="0">
                  <a:solidFill>
                    <a:srgbClr val="FFFFCC"/>
                  </a:solidFill>
                </a:rPr>
                <a:t>“Doppler dimming” can help tell us about </a:t>
              </a:r>
              <a:r>
                <a:rPr lang="en-US" altLang="en-US" sz="2000" b="1" i="0" smtClean="0">
                  <a:solidFill>
                    <a:srgbClr val="50C1FA"/>
                  </a:solidFill>
                </a:rPr>
                <a:t>velocities transverse to the line of sight.</a:t>
              </a:r>
              <a:endParaRPr lang="en-US" altLang="en-US" b="1" i="0">
                <a:solidFill>
                  <a:srgbClr val="50C1FA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power of off-limb UV spectroscopy</a:t>
            </a:r>
          </a:p>
        </p:txBody>
      </p:sp>
      <p:pic>
        <p:nvPicPr>
          <p:cNvPr id="9" name="Picture 8" descr="cpi_fig2_big.jpg"/>
          <p:cNvPicPr>
            <a:picLocks noChangeAspect="1"/>
          </p:cNvPicPr>
          <p:nvPr/>
        </p:nvPicPr>
        <p:blipFill rotWithShape="1">
          <a:blip r:embed="rId2" cstate="print"/>
          <a:srcRect l="49829"/>
          <a:stretch/>
        </p:blipFill>
        <p:spPr>
          <a:xfrm>
            <a:off x="3581400" y="838200"/>
            <a:ext cx="5363509" cy="5100650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28600" y="5237569"/>
            <a:ext cx="3276600" cy="79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95000"/>
              </a:lnSpc>
              <a:spcBef>
                <a:spcPct val="5000"/>
              </a:spcBef>
              <a:buClr>
                <a:srgbClr val="FF9933"/>
              </a:buClr>
              <a:buSzPct val="115000"/>
            </a:pPr>
            <a:r>
              <a:rPr lang="en-US" sz="1600" i="0" dirty="0" smtClean="0">
                <a:solidFill>
                  <a:srgbClr val="FFFFCC"/>
                </a:solidFill>
                <a:latin typeface="+mn-lt"/>
              </a:rPr>
              <a:t>(Kohl </a:t>
            </a:r>
            <a:r>
              <a:rPr lang="en-US" sz="1600" i="0" dirty="0">
                <a:solidFill>
                  <a:srgbClr val="FFFFCC"/>
                </a:solidFill>
                <a:latin typeface="+mn-lt"/>
              </a:rPr>
              <a:t>et al. </a:t>
            </a:r>
            <a:r>
              <a:rPr lang="en-US" sz="1600" i="0" dirty="0" smtClean="0">
                <a:solidFill>
                  <a:srgbClr val="FFFFCC"/>
                </a:solidFill>
                <a:latin typeface="+mn-lt"/>
              </a:rPr>
              <a:t>1995</a:t>
            </a:r>
            <a:r>
              <a:rPr lang="en-US" sz="1600" i="0" dirty="0">
                <a:solidFill>
                  <a:srgbClr val="FFFFCC"/>
                </a:solidFill>
                <a:latin typeface="+mn-lt"/>
              </a:rPr>
              <a:t>, 1997, 1998, 1999, </a:t>
            </a:r>
            <a:r>
              <a:rPr lang="en-US" sz="1600" i="0" dirty="0" smtClean="0">
                <a:solidFill>
                  <a:srgbClr val="FFFFCC"/>
                </a:solidFill>
                <a:latin typeface="+mn-lt"/>
              </a:rPr>
              <a:t>2006; Cranmer </a:t>
            </a:r>
            <a:r>
              <a:rPr lang="en-US" sz="1600" i="0" dirty="0">
                <a:solidFill>
                  <a:srgbClr val="FFFFCC"/>
                </a:solidFill>
                <a:latin typeface="+mn-lt"/>
              </a:rPr>
              <a:t>et al. </a:t>
            </a:r>
            <a:r>
              <a:rPr lang="en-US" sz="1600" i="0" dirty="0" smtClean="0">
                <a:solidFill>
                  <a:srgbClr val="FFFFCC"/>
                </a:solidFill>
                <a:latin typeface="+mn-lt"/>
              </a:rPr>
              <a:t>1999, 2008; </a:t>
            </a:r>
            <a:r>
              <a:rPr lang="en-US" sz="1600" i="0" dirty="0">
                <a:solidFill>
                  <a:srgbClr val="FFFFCC"/>
                </a:solidFill>
                <a:latin typeface="+mn-lt"/>
              </a:rPr>
              <a:t>Cranmer </a:t>
            </a:r>
            <a:r>
              <a:rPr lang="en-US" sz="1600" i="0" dirty="0" smtClean="0">
                <a:solidFill>
                  <a:srgbClr val="FFFFCC"/>
                </a:solidFill>
                <a:latin typeface="+mn-lt"/>
              </a:rPr>
              <a:t>2000</a:t>
            </a:r>
            <a:r>
              <a:rPr lang="en-US" sz="1600" i="0" dirty="0">
                <a:solidFill>
                  <a:srgbClr val="FFFFCC"/>
                </a:solidFill>
                <a:latin typeface="+mn-lt"/>
              </a:rPr>
              <a:t>, 2001, 2002)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76200" y="914400"/>
            <a:ext cx="3368336" cy="417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69863" indent="-169863" algn="l">
              <a:lnSpc>
                <a:spcPct val="95000"/>
              </a:lnSpc>
              <a:spcBef>
                <a:spcPct val="45000"/>
              </a:spcBef>
              <a:buSzPct val="115000"/>
              <a:buFontTx/>
              <a:buChar char="•"/>
            </a:pPr>
            <a:r>
              <a:rPr lang="en-US" sz="2000" i="0" dirty="0" smtClean="0">
                <a:solidFill>
                  <a:srgbClr val="FFFFCC"/>
                </a:solidFill>
                <a:latin typeface="+mn-lt"/>
              </a:rPr>
              <a:t>UVCS/SOHO </a:t>
            </a:r>
            <a:r>
              <a:rPr lang="en-US" sz="2000" i="0" dirty="0">
                <a:solidFill>
                  <a:srgbClr val="FFFFCC"/>
                </a:solidFill>
                <a:latin typeface="+mn-lt"/>
              </a:rPr>
              <a:t>led to new views of the collisionless</a:t>
            </a:r>
            <a:r>
              <a:rPr lang="en-US" sz="2000" b="1" i="0" dirty="0">
                <a:solidFill>
                  <a:srgbClr val="FFFFCC"/>
                </a:solidFill>
                <a:latin typeface="+mn-lt"/>
              </a:rPr>
              <a:t> </a:t>
            </a:r>
            <a:r>
              <a:rPr lang="en-US" sz="2000" i="0" dirty="0">
                <a:solidFill>
                  <a:srgbClr val="FFFFCC"/>
                </a:solidFill>
                <a:latin typeface="+mn-lt"/>
              </a:rPr>
              <a:t>nature </a:t>
            </a:r>
            <a:r>
              <a:rPr lang="en-US" sz="2000" i="0">
                <a:solidFill>
                  <a:srgbClr val="FFFFCC"/>
                </a:solidFill>
                <a:latin typeface="+mn-lt"/>
              </a:rPr>
              <a:t>of </a:t>
            </a:r>
            <a:r>
              <a:rPr lang="en-US" sz="2000" i="0" smtClean="0">
                <a:solidFill>
                  <a:srgbClr val="FFFFCC"/>
                </a:solidFill>
                <a:latin typeface="+mn-lt"/>
              </a:rPr>
              <a:t>the solar wind.</a:t>
            </a:r>
          </a:p>
          <a:p>
            <a:pPr marL="169863" indent="-169863" algn="l">
              <a:lnSpc>
                <a:spcPct val="95000"/>
              </a:lnSpc>
              <a:spcBef>
                <a:spcPct val="45000"/>
              </a:spcBef>
              <a:buSzPct val="115000"/>
              <a:buFontTx/>
              <a:buChar char="•"/>
            </a:pPr>
            <a:r>
              <a:rPr lang="en-US" sz="2000" i="0" smtClean="0">
                <a:solidFill>
                  <a:srgbClr val="FFFFCC"/>
                </a:solidFill>
                <a:latin typeface="+mn-lt"/>
              </a:rPr>
              <a:t>Heavy ions are “minor ions,” but they’re valuable probes of the physics!</a:t>
            </a:r>
            <a:endParaRPr lang="en-US" sz="2000" i="0" dirty="0">
              <a:solidFill>
                <a:srgbClr val="FFFFCC"/>
              </a:solidFill>
              <a:latin typeface="+mn-lt"/>
            </a:endParaRPr>
          </a:p>
          <a:p>
            <a:pPr marL="169863" indent="-169863" algn="l">
              <a:lnSpc>
                <a:spcPct val="95000"/>
              </a:lnSpc>
              <a:spcBef>
                <a:spcPct val="45000"/>
              </a:spcBef>
              <a:buSzPct val="115000"/>
              <a:buFontTx/>
              <a:buChar char="•"/>
            </a:pPr>
            <a:r>
              <a:rPr lang="en-US" sz="2000" i="0" dirty="0">
                <a:solidFill>
                  <a:srgbClr val="FFFFCC"/>
                </a:solidFill>
                <a:latin typeface="+mn-lt"/>
              </a:rPr>
              <a:t>In coronal holes</a:t>
            </a:r>
            <a:r>
              <a:rPr lang="en-US" sz="2000" i="0">
                <a:solidFill>
                  <a:srgbClr val="FFFFCC"/>
                </a:solidFill>
                <a:latin typeface="+mn-lt"/>
              </a:rPr>
              <a:t>, </a:t>
            </a:r>
            <a:r>
              <a:rPr lang="en-US" sz="2000" i="0" smtClean="0">
                <a:solidFill>
                  <a:srgbClr val="FFFFCC"/>
                </a:solidFill>
                <a:latin typeface="+mn-lt"/>
              </a:rPr>
              <a:t>heavy ions </a:t>
            </a:r>
            <a:r>
              <a:rPr lang="en-US" sz="2000" i="0" dirty="0">
                <a:solidFill>
                  <a:srgbClr val="FFFFCC"/>
                </a:solidFill>
                <a:latin typeface="+mn-lt"/>
              </a:rPr>
              <a:t>(e.g., O</a:t>
            </a:r>
            <a:r>
              <a:rPr lang="en-US" sz="2000" i="0" baseline="26000" dirty="0">
                <a:solidFill>
                  <a:srgbClr val="FFFFCC"/>
                </a:solidFill>
                <a:latin typeface="+mn-lt"/>
              </a:rPr>
              <a:t>+5</a:t>
            </a:r>
            <a:r>
              <a:rPr lang="en-US" sz="2000" i="0" dirty="0">
                <a:solidFill>
                  <a:srgbClr val="FFFFCC"/>
                </a:solidFill>
                <a:latin typeface="+mn-lt"/>
              </a:rPr>
              <a:t>) both flow faster and are heated hundreds of times more strongly than protons and electrons, and have anisotropic velocity distributions.</a:t>
            </a:r>
            <a:endParaRPr lang="en-US" sz="1800" dirty="0">
              <a:solidFill>
                <a:srgbClr val="FFFFCC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4200" y="3439058"/>
            <a:ext cx="1752600" cy="370942"/>
          </a:xfrm>
          <a:prstGeom prst="rect">
            <a:avLst/>
          </a:prstGeom>
          <a:noFill/>
        </p:spPr>
        <p:txBody>
          <a:bodyPr wrap="square" lIns="86493" tIns="43247" rIns="86493" bIns="43247" rtlCol="0">
            <a:spAutoFit/>
          </a:bodyPr>
          <a:lstStyle/>
          <a:p>
            <a:pPr algn="r">
              <a:lnSpc>
                <a:spcPct val="97000"/>
              </a:lnSpc>
              <a:spcAft>
                <a:spcPts val="568"/>
              </a:spcAft>
              <a:buSzPct val="120000"/>
            </a:pPr>
            <a:r>
              <a:rPr lang="en-US" sz="1900" b="1" smtClean="0">
                <a:solidFill>
                  <a:srgbClr val="03AD0B"/>
                </a:solidFill>
                <a:cs typeface="Times New Roman" pitchFamily="18" charset="0"/>
              </a:rPr>
              <a:t>T</a:t>
            </a:r>
            <a:r>
              <a:rPr lang="en-US" sz="1900" b="1" i="0" baseline="-46000" smtClean="0">
                <a:solidFill>
                  <a:srgbClr val="03AD0B"/>
                </a:solidFill>
                <a:cs typeface="Times New Roman" pitchFamily="18" charset="0"/>
              </a:rPr>
              <a:t>┴</a:t>
            </a:r>
            <a:r>
              <a:rPr lang="en-US" sz="1900" b="1" i="0" smtClean="0">
                <a:solidFill>
                  <a:srgbClr val="03AD0B"/>
                </a:solidFill>
                <a:cs typeface="Times New Roman" pitchFamily="18" charset="0"/>
              </a:rPr>
              <a:t> ≈ (3-10) </a:t>
            </a:r>
            <a:r>
              <a:rPr lang="en-US" sz="1900" b="1" smtClean="0">
                <a:solidFill>
                  <a:srgbClr val="03AD0B"/>
                </a:solidFill>
                <a:cs typeface="Times New Roman" pitchFamily="18" charset="0"/>
              </a:rPr>
              <a:t>T</a:t>
            </a:r>
            <a:r>
              <a:rPr lang="en-US" sz="1900" b="1" i="0" baseline="-25000" smtClean="0">
                <a:solidFill>
                  <a:srgbClr val="03AD0B"/>
                </a:solidFill>
                <a:cs typeface="Times New Roman" pitchFamily="18" charset="0"/>
              </a:rPr>
              <a:t>||</a:t>
            </a:r>
            <a:endParaRPr lang="en-US" sz="1900" b="1" i="0" dirty="0" smtClean="0">
              <a:solidFill>
                <a:srgbClr val="03AD0B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Remote &amp; in situ data show similar things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3" name="Picture 8" descr="fig_allT_multi.gif"/>
          <p:cNvPicPr>
            <a:picLocks/>
          </p:cNvPicPr>
          <p:nvPr/>
        </p:nvPicPr>
        <p:blipFill>
          <a:blip r:embed="rId2" cstate="print"/>
          <a:srcRect l="633" b="1053"/>
          <a:stretch>
            <a:fillRect/>
          </a:stretch>
        </p:blipFill>
        <p:spPr bwMode="auto">
          <a:xfrm>
            <a:off x="119063" y="815975"/>
            <a:ext cx="8905875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2628900" y="4459288"/>
            <a:ext cx="1600200" cy="646112"/>
          </a:xfrm>
          <a:prstGeom prst="rect">
            <a:avLst/>
          </a:prstGeom>
          <a:noFill/>
          <a:ln w="19050">
            <a:noFill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"/>
              </a:spcBef>
            </a:pPr>
            <a:r>
              <a:rPr lang="en-US" sz="1800" b="1">
                <a:solidFill>
                  <a:srgbClr val="2121FF"/>
                </a:solidFill>
              </a:rPr>
              <a:t>electron temperatures</a:t>
            </a: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3914539" y="1791332"/>
            <a:ext cx="838200" cy="400050"/>
          </a:xfrm>
          <a:prstGeom prst="rect">
            <a:avLst/>
          </a:prstGeom>
          <a:noFill/>
          <a:ln w="19050">
            <a:noFill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i="0">
                <a:solidFill>
                  <a:srgbClr val="008000"/>
                </a:solidFill>
              </a:rPr>
              <a:t>O</a:t>
            </a:r>
            <a:r>
              <a:rPr lang="en-US" b="1" i="0" baseline="30000">
                <a:solidFill>
                  <a:srgbClr val="008000"/>
                </a:solidFill>
              </a:rPr>
              <a:t>+5</a:t>
            </a: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629400" y="1676400"/>
            <a:ext cx="838200" cy="400050"/>
          </a:xfrm>
          <a:prstGeom prst="rect">
            <a:avLst/>
          </a:prstGeom>
          <a:noFill/>
          <a:ln w="19050">
            <a:noFill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i="0">
                <a:solidFill>
                  <a:srgbClr val="008000"/>
                </a:solidFill>
              </a:rPr>
              <a:t>O</a:t>
            </a:r>
            <a:r>
              <a:rPr lang="en-US" b="1" i="0" baseline="30000">
                <a:solidFill>
                  <a:srgbClr val="008000"/>
                </a:solidFill>
              </a:rPr>
              <a:t>+6</a:t>
            </a: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4438650" y="4459288"/>
            <a:ext cx="1600200" cy="646112"/>
          </a:xfrm>
          <a:prstGeom prst="rect">
            <a:avLst/>
          </a:prstGeom>
          <a:noFill/>
          <a:ln w="19050">
            <a:noFill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"/>
              </a:spcBef>
            </a:pPr>
            <a:r>
              <a:rPr lang="en-US" sz="1800" b="1">
                <a:solidFill>
                  <a:srgbClr val="E60000"/>
                </a:solidFill>
              </a:rPr>
              <a:t>proton temperatures</a:t>
            </a:r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6248400" y="4459288"/>
            <a:ext cx="1600200" cy="646112"/>
          </a:xfrm>
          <a:prstGeom prst="rect">
            <a:avLst/>
          </a:prstGeom>
          <a:noFill/>
          <a:ln w="19050">
            <a:noFill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"/>
              </a:spcBef>
            </a:pPr>
            <a:r>
              <a:rPr lang="en-US" sz="1800" b="1">
                <a:solidFill>
                  <a:srgbClr val="008000"/>
                </a:solidFill>
              </a:rPr>
              <a:t>heavy ion temperatures</a:t>
            </a:r>
          </a:p>
        </p:txBody>
      </p:sp>
      <p:grpSp>
        <p:nvGrpSpPr>
          <p:cNvPr id="41" name="Group 47"/>
          <p:cNvGrpSpPr>
            <a:grpSpLocks/>
          </p:cNvGrpSpPr>
          <p:nvPr/>
        </p:nvGrpSpPr>
        <p:grpSpPr bwMode="auto">
          <a:xfrm>
            <a:off x="4197350" y="4613275"/>
            <a:ext cx="273050" cy="338138"/>
            <a:chOff x="3121819" y="3624263"/>
            <a:chExt cx="274320" cy="338141"/>
          </a:xfrm>
        </p:grpSpPr>
        <p:cxnSp>
          <p:nvCxnSpPr>
            <p:cNvPr id="42" name="Straight Connector 35"/>
            <p:cNvCxnSpPr>
              <a:cxnSpLocks noChangeShapeType="1"/>
            </p:cNvCxnSpPr>
            <p:nvPr/>
          </p:nvCxnSpPr>
          <p:spPr bwMode="auto">
            <a:xfrm>
              <a:off x="3121819" y="3733800"/>
              <a:ext cx="27432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none" w="med" len="lg"/>
            </a:ln>
          </p:spPr>
        </p:cxnSp>
        <p:cxnSp>
          <p:nvCxnSpPr>
            <p:cNvPr id="43" name="Straight Connector 36"/>
            <p:cNvCxnSpPr>
              <a:cxnSpLocks noChangeShapeType="1"/>
            </p:cNvCxnSpPr>
            <p:nvPr/>
          </p:nvCxnSpPr>
          <p:spPr bwMode="auto">
            <a:xfrm>
              <a:off x="3121819" y="3843338"/>
              <a:ext cx="27432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none" w="med" len="lg"/>
            </a:ln>
          </p:spPr>
        </p:cxnSp>
        <p:cxnSp>
          <p:nvCxnSpPr>
            <p:cNvPr id="44" name="Straight Connector 37"/>
            <p:cNvCxnSpPr>
              <a:cxnSpLocks noChangeShapeType="1"/>
            </p:cNvCxnSpPr>
            <p:nvPr/>
          </p:nvCxnSpPr>
          <p:spPr bwMode="auto">
            <a:xfrm rot="5400000" flipH="1" flipV="1">
              <a:off x="3089671" y="3696891"/>
              <a:ext cx="338141" cy="192886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none" w="med" len="lg"/>
            </a:ln>
          </p:spPr>
        </p:cxnSp>
      </p:grpSp>
      <p:grpSp>
        <p:nvGrpSpPr>
          <p:cNvPr id="45" name="Group 48"/>
          <p:cNvGrpSpPr>
            <a:grpSpLocks/>
          </p:cNvGrpSpPr>
          <p:nvPr/>
        </p:nvGrpSpPr>
        <p:grpSpPr bwMode="auto">
          <a:xfrm>
            <a:off x="6007100" y="4613275"/>
            <a:ext cx="273050" cy="338138"/>
            <a:chOff x="3121819" y="3624263"/>
            <a:chExt cx="274320" cy="338141"/>
          </a:xfrm>
        </p:grpSpPr>
        <p:cxnSp>
          <p:nvCxnSpPr>
            <p:cNvPr id="46" name="Straight Connector 49"/>
            <p:cNvCxnSpPr>
              <a:cxnSpLocks noChangeShapeType="1"/>
            </p:cNvCxnSpPr>
            <p:nvPr/>
          </p:nvCxnSpPr>
          <p:spPr bwMode="auto">
            <a:xfrm>
              <a:off x="3121819" y="3733800"/>
              <a:ext cx="27432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none" w="med" len="lg"/>
            </a:ln>
          </p:spPr>
        </p:cxnSp>
        <p:cxnSp>
          <p:nvCxnSpPr>
            <p:cNvPr id="47" name="Straight Connector 50"/>
            <p:cNvCxnSpPr>
              <a:cxnSpLocks noChangeShapeType="1"/>
            </p:cNvCxnSpPr>
            <p:nvPr/>
          </p:nvCxnSpPr>
          <p:spPr bwMode="auto">
            <a:xfrm>
              <a:off x="3121819" y="3843338"/>
              <a:ext cx="27432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none" w="med" len="lg"/>
            </a:ln>
          </p:spPr>
        </p:cxnSp>
        <p:cxnSp>
          <p:nvCxnSpPr>
            <p:cNvPr id="48" name="Straight Connector 51"/>
            <p:cNvCxnSpPr>
              <a:cxnSpLocks noChangeShapeType="1"/>
            </p:cNvCxnSpPr>
            <p:nvPr/>
          </p:nvCxnSpPr>
          <p:spPr bwMode="auto">
            <a:xfrm rot="5400000" flipH="1" flipV="1">
              <a:off x="3089671" y="3696891"/>
              <a:ext cx="338141" cy="192886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none" w="med" len="lg"/>
            </a:ln>
          </p:spPr>
        </p:cxnSp>
      </p:grp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3200400" y="3962400"/>
            <a:ext cx="4343400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"/>
              </a:spcBef>
            </a:pPr>
            <a:r>
              <a:rPr lang="en-US" sz="1800" i="0"/>
              <a:t>In the lowest density solar wind streams </a:t>
            </a:r>
            <a:r>
              <a:rPr lang="en-US" sz="1800" b="1" i="0"/>
              <a:t>. . .</a:t>
            </a:r>
          </a:p>
        </p:txBody>
      </p:sp>
      <p:pic>
        <p:nvPicPr>
          <p:cNvPr id="50" name="Picture 3" descr="eqn_ion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64414" y="1161687"/>
            <a:ext cx="1976495" cy="10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9700</TotalTime>
  <Words>3531</Words>
  <Application>Microsoft Office PowerPoint</Application>
  <PresentationFormat>On-screen Show (4:3)</PresentationFormat>
  <Paragraphs>340</Paragraphs>
  <Slides>47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Times New Roman</vt:lpstr>
      <vt:lpstr>Segoe UI Black</vt:lpstr>
      <vt:lpstr>Miriam Fixed</vt:lpstr>
      <vt:lpstr>Arial</vt:lpstr>
      <vt:lpstr>Wingdings</vt:lpstr>
      <vt:lpstr>Wingdings 2</vt:lpstr>
      <vt:lpstr>Default Design</vt:lpstr>
      <vt:lpstr>Solar Wind Turbulent Dissipation: A Collisionless Zoo</vt:lpstr>
      <vt:lpstr>Solar Wind Turbulent Dissipation: A Collisionless Zoo</vt:lpstr>
      <vt:lpstr>Solar Wind Turbulent Dissipation: A Collisionless Zoo</vt:lpstr>
      <vt:lpstr>It depends on solar wind “type”</vt:lpstr>
      <vt:lpstr>Fast wind: in situ particle properties</vt:lpstr>
      <vt:lpstr>PowerPoint Presentation</vt:lpstr>
      <vt:lpstr>Remote sensing: spectroscopy</vt:lpstr>
      <vt:lpstr>The power of off-limb UV spectroscopy</vt:lpstr>
      <vt:lpstr>Remote &amp; in situ data show similar things</vt:lpstr>
      <vt:lpstr>PowerPoint Presentation</vt:lpstr>
      <vt:lpstr>Alfvénic turbulence in the fast wind</vt:lpstr>
      <vt:lpstr>Alfvénic turbulence in the fast wind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Extra slides</vt:lpstr>
      <vt:lpstr>In situ detection in the solar wind</vt:lpstr>
      <vt:lpstr>Off-limb remote sensing</vt:lpstr>
      <vt:lpstr>Where do waves originate?</vt:lpstr>
      <vt:lpstr>The coronal heating problem</vt:lpstr>
      <vt:lpstr>The churning magnetic carpet</vt:lpstr>
      <vt:lpstr>PowerPoint Presentation</vt:lpstr>
      <vt:lpstr>PowerPoint Presentation</vt:lpstr>
      <vt:lpstr>Anisotropic MHD turbulence</vt:lpstr>
      <vt:lpstr>PowerPoint Presentation</vt:lpstr>
      <vt:lpstr>PowerPoint Presentation</vt:lpstr>
      <vt:lpstr>Cranmer et al. (2007): other results</vt:lpstr>
      <vt:lpstr>Suprathermal electrons help ion freezing-in (1/2)</vt:lpstr>
      <vt:lpstr>Suprathermal electrons help ion freezing-in (2/2)</vt:lpstr>
    </vt:vector>
  </TitlesOfParts>
  <Company>cfa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scranmer</dc:creator>
  <cp:lastModifiedBy>srcranmer</cp:lastModifiedBy>
  <cp:revision>822</cp:revision>
  <cp:lastPrinted>2004-11-04T16:22:17Z</cp:lastPrinted>
  <dcterms:created xsi:type="dcterms:W3CDTF">2004-11-02T19:54:44Z</dcterms:created>
  <dcterms:modified xsi:type="dcterms:W3CDTF">2015-04-28T17:33:52Z</dcterms:modified>
</cp:coreProperties>
</file>