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1"/>
  </p:notesMasterIdLst>
  <p:sldIdLst>
    <p:sldId id="617" r:id="rId2"/>
    <p:sldId id="659" r:id="rId3"/>
    <p:sldId id="694" r:id="rId4"/>
    <p:sldId id="695" r:id="rId5"/>
    <p:sldId id="696" r:id="rId6"/>
    <p:sldId id="697" r:id="rId7"/>
    <p:sldId id="698" r:id="rId8"/>
    <p:sldId id="699" r:id="rId9"/>
    <p:sldId id="701" r:id="rId10"/>
    <p:sldId id="703" r:id="rId11"/>
    <p:sldId id="634" r:id="rId12"/>
    <p:sldId id="704" r:id="rId13"/>
    <p:sldId id="705" r:id="rId14"/>
    <p:sldId id="631" r:id="rId15"/>
    <p:sldId id="706" r:id="rId16"/>
    <p:sldId id="707" r:id="rId17"/>
    <p:sldId id="662" r:id="rId18"/>
    <p:sldId id="671" r:id="rId19"/>
    <p:sldId id="677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BEF"/>
    <a:srgbClr val="0000B1"/>
    <a:srgbClr val="FF0000"/>
    <a:srgbClr val="5C5CD6"/>
    <a:srgbClr val="0000CC"/>
    <a:srgbClr val="008000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84" autoAdjust="0"/>
  </p:normalViewPr>
  <p:slideViewPr>
    <p:cSldViewPr>
      <p:cViewPr varScale="1">
        <p:scale>
          <a:sx n="184" d="100"/>
          <a:sy n="18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fld id="{AE258E12-C506-4C41-8D0F-86681B8FE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215EE-FC1D-DC4B-B75C-C511668DFC54}" type="slidenum">
              <a:rPr lang="en-US" sz="1200" i="0"/>
              <a:pPr/>
              <a:t>1</a:t>
            </a:fld>
            <a:endParaRPr lang="en-US" sz="12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2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5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7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66800" y="6397625"/>
            <a:ext cx="548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latin typeface="Times New Roman" pitchFamily="18" charset="0"/>
                <a:ea typeface="+mn-ea"/>
              </a:rPr>
              <a:t>SPP Theory &amp; Modeling Team: Exploring Predictions &amp; Controversies</a:t>
            </a:r>
          </a:p>
        </p:txBody>
      </p:sp>
      <p:grpSp>
        <p:nvGrpSpPr>
          <p:cNvPr id="1028" name="Group 85"/>
          <p:cNvGrpSpPr>
            <a:grpSpLocks/>
          </p:cNvGrpSpPr>
          <p:nvPr/>
        </p:nvGrpSpPr>
        <p:grpSpPr bwMode="auto">
          <a:xfrm>
            <a:off x="53975" y="5972175"/>
            <a:ext cx="952500" cy="849313"/>
            <a:chOff x="54602" y="5972174"/>
            <a:chExt cx="952215" cy="848943"/>
          </a:xfrm>
        </p:grpSpPr>
        <p:sp>
          <p:nvSpPr>
            <p:cNvPr id="10" name="Freeform 42"/>
            <p:cNvSpPr>
              <a:spLocks/>
            </p:cNvSpPr>
            <p:nvPr/>
          </p:nvSpPr>
          <p:spPr bwMode="auto">
            <a:xfrm rot="20214702">
              <a:off x="176803" y="6097532"/>
              <a:ext cx="233292" cy="26817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 rot="20214702">
              <a:off x="54602" y="6394265"/>
              <a:ext cx="377712" cy="139639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 rot="20214702">
              <a:off x="562450" y="6486300"/>
              <a:ext cx="128550" cy="334817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solidFill>
              <a:srgbClr val="2D0284"/>
            </a:solidFill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78219" y="6308818"/>
              <a:ext cx="428598" cy="378725"/>
              <a:chOff x="4346" y="2304"/>
              <a:chExt cx="984" cy="876"/>
            </a:xfrm>
            <a:noFill/>
          </p:grpSpPr>
          <p:sp>
            <p:nvSpPr>
              <p:cNvPr id="37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8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9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19" name="Freeform 57"/>
            <p:cNvSpPr>
              <a:spLocks/>
            </p:cNvSpPr>
            <p:nvPr/>
          </p:nvSpPr>
          <p:spPr bwMode="auto">
            <a:xfrm rot="20214702">
              <a:off x="268851" y="6397439"/>
              <a:ext cx="117440" cy="58712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 rot="20214702" flipH="1">
              <a:off x="435488" y="6330793"/>
              <a:ext cx="131724" cy="58712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 rot="20214702">
              <a:off x="535471" y="6194327"/>
              <a:ext cx="120614" cy="120597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 rot="18456832" flipH="1">
              <a:off x="453763" y="6126886"/>
              <a:ext cx="337991" cy="28566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 rot="20214702">
              <a:off x="570386" y="6099119"/>
              <a:ext cx="207900" cy="214220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 rot="20214702">
              <a:off x="451358" y="6413307"/>
              <a:ext cx="44437" cy="72993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 rot="20214702">
              <a:off x="573560" y="6511689"/>
              <a:ext cx="34915" cy="82514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/>
        </p:nvCxnSpPr>
        <p:spPr bwMode="auto">
          <a:xfrm>
            <a:off x="706438" y="6267450"/>
            <a:ext cx="8361362" cy="0"/>
          </a:xfrm>
          <a:prstGeom prst="line">
            <a:avLst/>
          </a:prstGeom>
          <a:noFill/>
          <a:ln w="69850" cmpd="thickThin">
            <a:solidFill>
              <a:srgbClr val="2D0284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629150" y="6397625"/>
            <a:ext cx="450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400" i="0" dirty="0">
                <a:latin typeface="Times New Roman" pitchFamily="18" charset="0"/>
                <a:ea typeface="+mn-ea"/>
              </a:rPr>
              <a:t>S. R. Cranmer, March 8, 2011</a:t>
            </a:r>
            <a:endParaRPr lang="el-GR" sz="1200" i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file:///C:\Documents%20and%20Settings\test\My%20Documents\Presentations\Solar%20Probe%20March%202011\cranmer_ras_okamoto.mpg" TargetMode="External"/><Relationship Id="rId2" Type="http://schemas.openxmlformats.org/officeDocument/2006/relationships/video" Target="file:///C:\Documents%20and%20Settings\test\My%20Documents\Presentations\Solar%20Probe%20March%202011\cranmer_ras_okamoto.m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yellow_sun_corn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theory_modeling_2007_SMD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5334000" cy="2819400"/>
          </a:xfrm>
        </p:spPr>
        <p:txBody>
          <a:bodyPr lIns="0" tIns="91440" rIns="0" bIns="0" anchor="t"/>
          <a:lstStyle/>
          <a:p>
            <a:pPr algn="l">
              <a:lnSpc>
                <a:spcPct val="99000"/>
              </a:lnSpc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The SPP Theory &amp; Modeling Team:</a:t>
            </a:r>
            <a:br>
              <a:rPr lang="en-US" sz="4000">
                <a:solidFill>
                  <a:schemeClr val="bg1"/>
                </a:solidFill>
                <a:latin typeface="Arial" charset="0"/>
              </a:rPr>
            </a:br>
            <a:r>
              <a:rPr lang="en-US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Arial" charset="0"/>
              </a:rPr>
            </a:br>
            <a:r>
              <a:rPr lang="en-US" sz="4000">
                <a:solidFill>
                  <a:schemeClr val="bg1"/>
                </a:solidFill>
                <a:latin typeface="Arial" charset="0"/>
              </a:rPr>
              <a:t>Exploring Predictions &amp; Controversies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638800" y="76200"/>
            <a:ext cx="3429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>
              <a:lnSpc>
                <a:spcPct val="95000"/>
              </a:lnSpc>
              <a:spcBef>
                <a:spcPts val="600"/>
              </a:spcBef>
            </a:pPr>
            <a:r>
              <a:rPr lang="en-US" sz="2000" b="1" i="0">
                <a:latin typeface="Arial" charset="0"/>
              </a:rPr>
              <a:t>Steven R. Cranmer</a:t>
            </a:r>
          </a:p>
          <a:p>
            <a:pPr algn="r" eaLnBrk="0" hangingPunct="0">
              <a:lnSpc>
                <a:spcPct val="95000"/>
              </a:lnSpc>
              <a:spcBef>
                <a:spcPts val="600"/>
              </a:spcBef>
            </a:pPr>
            <a:r>
              <a:rPr lang="en-US" sz="2000" b="1">
                <a:latin typeface="Arial" charset="0"/>
              </a:rPr>
              <a:t>Harvard-Smithsonian CfA</a:t>
            </a:r>
            <a:endParaRPr lang="en-US" sz="2000" i="0"/>
          </a:p>
        </p:txBody>
      </p:sp>
      <p:sp>
        <p:nvSpPr>
          <p:cNvPr id="2054" name="Freeform 6"/>
          <p:cNvSpPr>
            <a:spLocks/>
          </p:cNvSpPr>
          <p:nvPr/>
        </p:nvSpPr>
        <p:spPr bwMode="auto">
          <a:xfrm>
            <a:off x="0" y="3532188"/>
            <a:ext cx="9144000" cy="920750"/>
          </a:xfrm>
          <a:custGeom>
            <a:avLst/>
            <a:gdLst>
              <a:gd name="T0" fmla="*/ 0 w 9232900"/>
              <a:gd name="T1" fmla="*/ 150283 h 920750"/>
              <a:gd name="T2" fmla="*/ 1772427 w 9232900"/>
              <a:gd name="T3" fmla="*/ 35983 h 920750"/>
              <a:gd name="T4" fmla="*/ 3979121 w 9232900"/>
              <a:gd name="T5" fmla="*/ 366183 h 920750"/>
              <a:gd name="T6" fmla="*/ 5998987 w 9232900"/>
              <a:gd name="T7" fmla="*/ 772583 h 920750"/>
              <a:gd name="T8" fmla="*/ 7599526 w 9232900"/>
              <a:gd name="T9" fmla="*/ 899583 h 920750"/>
              <a:gd name="T10" fmla="*/ 8882415 w 9232900"/>
              <a:gd name="T11" fmla="*/ 899583 h 9207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32900"/>
              <a:gd name="T19" fmla="*/ 0 h 920750"/>
              <a:gd name="T20" fmla="*/ 9232900 w 9232900"/>
              <a:gd name="T21" fmla="*/ 920750 h 9207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32900" h="920750">
                <a:moveTo>
                  <a:pt x="0" y="150283"/>
                </a:moveTo>
                <a:cubicBezTo>
                  <a:pt x="551391" y="62441"/>
                  <a:pt x="1153008" y="0"/>
                  <a:pt x="1842364" y="35983"/>
                </a:cubicBezTo>
                <a:cubicBezTo>
                  <a:pt x="2531720" y="71966"/>
                  <a:pt x="3403912" y="243416"/>
                  <a:pt x="4136135" y="366183"/>
                </a:cubicBezTo>
                <a:cubicBezTo>
                  <a:pt x="4868358" y="488950"/>
                  <a:pt x="5608489" y="683683"/>
                  <a:pt x="6235700" y="772583"/>
                </a:cubicBezTo>
                <a:cubicBezTo>
                  <a:pt x="6862911" y="861483"/>
                  <a:pt x="7399867" y="878416"/>
                  <a:pt x="7899400" y="899583"/>
                </a:cubicBezTo>
                <a:cubicBezTo>
                  <a:pt x="8398933" y="920750"/>
                  <a:pt x="8815916" y="910166"/>
                  <a:pt x="9232900" y="899583"/>
                </a:cubicBezTo>
              </a:path>
            </a:pathLst>
          </a:custGeom>
          <a:noFill/>
          <a:ln w="69850" cap="flat" cmpd="sng">
            <a:solidFill>
              <a:srgbClr val="BBBBEF">
                <a:alpha val="65097"/>
              </a:srgbClr>
            </a:solidFill>
            <a:prstDash val="solid"/>
            <a:round/>
            <a:headEnd type="non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the dominant source of mass?</a:t>
            </a:r>
          </a:p>
        </p:txBody>
      </p:sp>
      <p:sp>
        <p:nvSpPr>
          <p:cNvPr id="11267" name="Text Box 39"/>
          <p:cNvSpPr txBox="1">
            <a:spLocks noChangeArrowheads="1"/>
          </p:cNvSpPr>
          <p:nvPr/>
        </p:nvSpPr>
        <p:spPr bwMode="auto">
          <a:xfrm>
            <a:off x="76200" y="914400"/>
            <a:ext cx="41148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Until relatively recently, the dominant idea has been that the time-steady rate of </a:t>
            </a:r>
            <a:r>
              <a:rPr lang="ja-JP" altLang="en-US" sz="2000" b="1" i="0">
                <a:solidFill>
                  <a:srgbClr val="FF0000"/>
                </a:solidFill>
              </a:rPr>
              <a:t>“</a:t>
            </a:r>
            <a:r>
              <a:rPr lang="en-US" sz="2000" b="1" i="0">
                <a:solidFill>
                  <a:srgbClr val="FF0000"/>
                </a:solidFill>
              </a:rPr>
              <a:t>evaporation</a:t>
            </a:r>
            <a:r>
              <a:rPr lang="ja-JP" altLang="en-US" sz="2000" b="1" i="0">
                <a:solidFill>
                  <a:srgbClr val="FF0000"/>
                </a:solidFill>
              </a:rPr>
              <a:t>”</a:t>
            </a:r>
            <a:r>
              <a:rPr lang="en-US" sz="2000" b="1" i="0">
                <a:solidFill>
                  <a:srgbClr val="FF0000"/>
                </a:solidFill>
              </a:rPr>
              <a:t> </a:t>
            </a:r>
            <a:r>
              <a:rPr lang="en-US" sz="2000" i="0"/>
              <a:t>is set by a balance between downward conduction, upward enthalpy flux, and local radiative cooling  </a:t>
            </a:r>
            <a:r>
              <a:rPr lang="en-US" sz="1800" i="0"/>
              <a:t>(Hammer 1982; Withbroe 1988).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800" i="0"/>
              <a:t>   </a:t>
            </a:r>
            <a:r>
              <a:rPr lang="en-US" sz="2000" i="0"/>
              <a:t>(i.e., coronal heating sets mass flux!)</a:t>
            </a:r>
          </a:p>
        </p:txBody>
      </p:sp>
      <p:grpSp>
        <p:nvGrpSpPr>
          <p:cNvPr id="11268" name="Group 47"/>
          <p:cNvGrpSpPr>
            <a:grpSpLocks/>
          </p:cNvGrpSpPr>
          <p:nvPr/>
        </p:nvGrpSpPr>
        <p:grpSpPr bwMode="auto">
          <a:xfrm>
            <a:off x="4406900" y="777875"/>
            <a:ext cx="4554538" cy="2752725"/>
            <a:chOff x="4419600" y="999766"/>
            <a:chExt cx="4553862" cy="2751982"/>
          </a:xfrm>
        </p:grpSpPr>
        <p:pic>
          <p:nvPicPr>
            <p:cNvPr id="11271" name="Picture 1032" descr="T171_000918_1754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13310" r="3207" b="1665"/>
            <a:stretch>
              <a:fillRect/>
            </a:stretch>
          </p:blipFill>
          <p:spPr bwMode="auto">
            <a:xfrm>
              <a:off x="4419600" y="999766"/>
              <a:ext cx="4553862" cy="275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AutoShape 1033"/>
            <p:cNvSpPr>
              <a:spLocks noChangeArrowheads="1"/>
            </p:cNvSpPr>
            <p:nvPr/>
          </p:nvSpPr>
          <p:spPr bwMode="auto">
            <a:xfrm rot="313684">
              <a:off x="5837481" y="1521485"/>
              <a:ext cx="609600" cy="662751"/>
            </a:xfrm>
            <a:prstGeom prst="downArrow">
              <a:avLst>
                <a:gd name="adj1" fmla="val 36981"/>
                <a:gd name="adj2" fmla="val 40835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AutoShape 1034"/>
            <p:cNvSpPr>
              <a:spLocks noChangeArrowheads="1"/>
            </p:cNvSpPr>
            <p:nvPr/>
          </p:nvSpPr>
          <p:spPr bwMode="auto">
            <a:xfrm rot="-10486316">
              <a:off x="5772745" y="2260960"/>
              <a:ext cx="609600" cy="762000"/>
            </a:xfrm>
            <a:prstGeom prst="downArrow">
              <a:avLst>
                <a:gd name="adj1" fmla="val 30843"/>
                <a:gd name="adj2" fmla="val 44525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1035"/>
            <p:cNvSpPr txBox="1">
              <a:spLocks noChangeArrowheads="1"/>
            </p:cNvSpPr>
            <p:nvPr/>
          </p:nvSpPr>
          <p:spPr bwMode="auto">
            <a:xfrm>
              <a:off x="5163145" y="1081087"/>
              <a:ext cx="2133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heat conduction</a:t>
              </a:r>
              <a:endParaRPr lang="en-US" b="1"/>
            </a:p>
          </p:txBody>
        </p:sp>
        <p:sp>
          <p:nvSpPr>
            <p:cNvPr id="11275" name="Text Box 1036"/>
            <p:cNvSpPr txBox="1">
              <a:spLocks noChangeArrowheads="1"/>
            </p:cNvSpPr>
            <p:nvPr/>
          </p:nvSpPr>
          <p:spPr bwMode="auto">
            <a:xfrm>
              <a:off x="7626945" y="1803760"/>
              <a:ext cx="1295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radiation losses</a:t>
              </a:r>
              <a:endParaRPr lang="en-US" b="1"/>
            </a:p>
          </p:txBody>
        </p:sp>
        <p:sp>
          <p:nvSpPr>
            <p:cNvPr id="11276" name="Freeform 1038"/>
            <p:cNvSpPr>
              <a:spLocks/>
            </p:cNvSpPr>
            <p:nvPr/>
          </p:nvSpPr>
          <p:spPr bwMode="auto">
            <a:xfrm rot="-662914">
              <a:off x="6382345" y="19561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Freeform 1039"/>
            <p:cNvSpPr>
              <a:spLocks/>
            </p:cNvSpPr>
            <p:nvPr/>
          </p:nvSpPr>
          <p:spPr bwMode="auto">
            <a:xfrm rot="737664">
              <a:off x="6458545" y="24133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Freeform 1040"/>
            <p:cNvSpPr>
              <a:spLocks/>
            </p:cNvSpPr>
            <p:nvPr/>
          </p:nvSpPr>
          <p:spPr bwMode="auto">
            <a:xfrm rot="10325990">
              <a:off x="4629745" y="23371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Freeform 1041"/>
            <p:cNvSpPr>
              <a:spLocks/>
            </p:cNvSpPr>
            <p:nvPr/>
          </p:nvSpPr>
          <p:spPr bwMode="auto">
            <a:xfrm rot="-9130166">
              <a:off x="4934545" y="18799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80" name="Group 1044"/>
            <p:cNvGrpSpPr>
              <a:grpSpLocks/>
            </p:cNvGrpSpPr>
            <p:nvPr/>
          </p:nvGrpSpPr>
          <p:grpSpPr bwMode="auto">
            <a:xfrm>
              <a:off x="5582245" y="2984860"/>
              <a:ext cx="1143000" cy="731838"/>
              <a:chOff x="1296" y="2700"/>
              <a:chExt cx="720" cy="461"/>
            </a:xfrm>
          </p:grpSpPr>
          <p:sp>
            <p:nvSpPr>
              <p:cNvPr id="11281" name="Text Box 1042"/>
              <p:cNvSpPr txBox="1">
                <a:spLocks noChangeArrowheads="1"/>
              </p:cNvSpPr>
              <p:nvPr/>
            </p:nvSpPr>
            <p:spPr bwMode="auto">
              <a:xfrm>
                <a:off x="1296" y="2784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— ρvkT</a:t>
                </a:r>
                <a:endParaRPr lang="en-US" b="1"/>
              </a:p>
            </p:txBody>
          </p:sp>
          <p:sp>
            <p:nvSpPr>
              <p:cNvPr id="11282" name="Text Box 1043"/>
              <p:cNvSpPr txBox="1">
                <a:spLocks noChangeArrowheads="1"/>
              </p:cNvSpPr>
              <p:nvPr/>
            </p:nvSpPr>
            <p:spPr bwMode="auto">
              <a:xfrm>
                <a:off x="1320" y="2700"/>
                <a:ext cx="33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en-US" sz="2000" b="1"/>
              </a:p>
            </p:txBody>
          </p:sp>
        </p:grpSp>
      </p:grpSp>
      <p:pic>
        <p:nvPicPr>
          <p:cNvPr id="49" name="cranmer_ras_okamoto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657600"/>
            <a:ext cx="4902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39"/>
          <p:cNvSpPr txBox="1">
            <a:spLocks noChangeArrowheads="1"/>
          </p:cNvSpPr>
          <p:nvPr/>
        </p:nvSpPr>
        <p:spPr bwMode="auto">
          <a:xfrm>
            <a:off x="76200" y="3578225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More recently, </a:t>
            </a:r>
            <a:r>
              <a:rPr lang="en-US" sz="2000"/>
              <a:t>Hinode</a:t>
            </a:r>
            <a:r>
              <a:rPr lang="en-US" sz="2000" i="0"/>
              <a:t> &amp; </a:t>
            </a:r>
            <a:r>
              <a:rPr lang="en-US" sz="2000"/>
              <a:t>SDO</a:t>
            </a:r>
            <a:r>
              <a:rPr lang="en-US" sz="2000" i="0"/>
              <a:t> observations of the chromosphere have fueled the idea that much of the corona</a:t>
            </a:r>
            <a:r>
              <a:rPr lang="ja-JP" altLang="en-US" sz="2000" i="0"/>
              <a:t>’</a:t>
            </a:r>
            <a:r>
              <a:rPr lang="en-US" sz="2000" i="0"/>
              <a:t>s mass is injected from below in the form of </a:t>
            </a:r>
            <a:r>
              <a:rPr lang="en-US" sz="2000" b="1" i="0">
                <a:solidFill>
                  <a:srgbClr val="FF0000"/>
                </a:solidFill>
              </a:rPr>
              <a:t>jets</a:t>
            </a:r>
            <a:r>
              <a:rPr lang="en-US" sz="2000" i="0"/>
              <a:t> and </a:t>
            </a:r>
            <a:r>
              <a:rPr lang="en-US" sz="2000" b="1" i="0">
                <a:solidFill>
                  <a:srgbClr val="FF0000"/>
                </a:solidFill>
              </a:rPr>
              <a:t>spicules</a:t>
            </a:r>
            <a:r>
              <a:rPr lang="en-US" sz="2000" i="0"/>
              <a:t>  </a:t>
            </a:r>
            <a:r>
              <a:rPr lang="en-US" sz="1800" i="0"/>
              <a:t>(e.g., Aschwanden et al. 2007; De Pontieu et al. 2011; McIntosh et al. 2011).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the dominant source of energy?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1143000" y="2743200"/>
            <a:ext cx="2525713" cy="3783013"/>
            <a:chOff x="3504" y="624"/>
            <a:chExt cx="919" cy="1376"/>
          </a:xfrm>
        </p:grpSpPr>
        <p:sp>
          <p:nvSpPr>
            <p:cNvPr id="12310" name="Arc 14"/>
            <p:cNvSpPr>
              <a:spLocks/>
            </p:cNvSpPr>
            <p:nvPr/>
          </p:nvSpPr>
          <p:spPr bwMode="auto">
            <a:xfrm>
              <a:off x="3504" y="1178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Freeform 15"/>
            <p:cNvSpPr>
              <a:spLocks/>
            </p:cNvSpPr>
            <p:nvPr/>
          </p:nvSpPr>
          <p:spPr bwMode="auto">
            <a:xfrm>
              <a:off x="3598" y="1230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Freeform 16"/>
            <p:cNvSpPr>
              <a:spLocks/>
            </p:cNvSpPr>
            <p:nvPr/>
          </p:nvSpPr>
          <p:spPr bwMode="auto">
            <a:xfrm>
              <a:off x="3805" y="1236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Freeform 17"/>
            <p:cNvSpPr>
              <a:spLocks/>
            </p:cNvSpPr>
            <p:nvPr/>
          </p:nvSpPr>
          <p:spPr bwMode="auto">
            <a:xfrm>
              <a:off x="3865" y="1206"/>
              <a:ext cx="214" cy="163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Freeform 18"/>
            <p:cNvSpPr>
              <a:spLocks/>
            </p:cNvSpPr>
            <p:nvPr/>
          </p:nvSpPr>
          <p:spPr bwMode="auto">
            <a:xfrm>
              <a:off x="4108" y="1226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19"/>
            <p:cNvSpPr>
              <a:spLocks/>
            </p:cNvSpPr>
            <p:nvPr/>
          </p:nvSpPr>
          <p:spPr bwMode="auto">
            <a:xfrm>
              <a:off x="3504" y="624"/>
              <a:ext cx="422" cy="581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0 w 1060"/>
                <a:gd name="T5" fmla="*/ 0 h 1460"/>
                <a:gd name="T6" fmla="*/ 0 w 1060"/>
                <a:gd name="T7" fmla="*/ 0 h 1460"/>
                <a:gd name="T8" fmla="*/ 0 w 1060"/>
                <a:gd name="T9" fmla="*/ 0 h 1460"/>
                <a:gd name="T10" fmla="*/ 0 w 1060"/>
                <a:gd name="T11" fmla="*/ 0 h 1460"/>
                <a:gd name="T12" fmla="*/ 0 w 1060"/>
                <a:gd name="T13" fmla="*/ 0 h 1460"/>
                <a:gd name="T14" fmla="*/ 0 w 1060"/>
                <a:gd name="T15" fmla="*/ 0 h 1460"/>
                <a:gd name="T16" fmla="*/ 0 w 1060"/>
                <a:gd name="T17" fmla="*/ 0 h 1460"/>
                <a:gd name="T18" fmla="*/ 0 w 1060"/>
                <a:gd name="T19" fmla="*/ 0 h 1460"/>
                <a:gd name="T20" fmla="*/ 0 w 1060"/>
                <a:gd name="T21" fmla="*/ 0 h 1460"/>
                <a:gd name="T22" fmla="*/ 0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Freeform 20"/>
            <p:cNvSpPr>
              <a:spLocks/>
            </p:cNvSpPr>
            <p:nvPr/>
          </p:nvSpPr>
          <p:spPr bwMode="auto">
            <a:xfrm>
              <a:off x="3944" y="630"/>
              <a:ext cx="408" cy="559"/>
            </a:xfrm>
            <a:custGeom>
              <a:avLst/>
              <a:gdLst>
                <a:gd name="T0" fmla="*/ 0 w 1024"/>
                <a:gd name="T1" fmla="*/ 0 h 1404"/>
                <a:gd name="T2" fmla="*/ 0 w 1024"/>
                <a:gd name="T3" fmla="*/ 0 h 1404"/>
                <a:gd name="T4" fmla="*/ 0 w 1024"/>
                <a:gd name="T5" fmla="*/ 0 h 1404"/>
                <a:gd name="T6" fmla="*/ 0 w 1024"/>
                <a:gd name="T7" fmla="*/ 0 h 1404"/>
                <a:gd name="T8" fmla="*/ 0 w 1024"/>
                <a:gd name="T9" fmla="*/ 0 h 1404"/>
                <a:gd name="T10" fmla="*/ 0 w 1024"/>
                <a:gd name="T11" fmla="*/ 0 h 1404"/>
                <a:gd name="T12" fmla="*/ 0 w 1024"/>
                <a:gd name="T13" fmla="*/ 0 h 1404"/>
                <a:gd name="T14" fmla="*/ 0 w 1024"/>
                <a:gd name="T15" fmla="*/ 0 h 1404"/>
                <a:gd name="T16" fmla="*/ 0 w 1024"/>
                <a:gd name="T17" fmla="*/ 0 h 1404"/>
                <a:gd name="T18" fmla="*/ 0 w 1024"/>
                <a:gd name="T19" fmla="*/ 0 h 1404"/>
                <a:gd name="T20" fmla="*/ 0 w 1024"/>
                <a:gd name="T21" fmla="*/ 0 h 1404"/>
                <a:gd name="T22" fmla="*/ 0 w 1024"/>
                <a:gd name="T23" fmla="*/ 0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Freeform 21"/>
            <p:cNvSpPr>
              <a:spLocks/>
            </p:cNvSpPr>
            <p:nvPr/>
          </p:nvSpPr>
          <p:spPr bwMode="auto">
            <a:xfrm>
              <a:off x="3550" y="968"/>
              <a:ext cx="89" cy="221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Freeform 22"/>
            <p:cNvSpPr>
              <a:spLocks/>
            </p:cNvSpPr>
            <p:nvPr/>
          </p:nvSpPr>
          <p:spPr bwMode="auto">
            <a:xfrm>
              <a:off x="3810" y="949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Freeform 23"/>
            <p:cNvSpPr>
              <a:spLocks/>
            </p:cNvSpPr>
            <p:nvPr/>
          </p:nvSpPr>
          <p:spPr bwMode="auto">
            <a:xfrm rot="797259">
              <a:off x="3982" y="949"/>
              <a:ext cx="77" cy="191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Freeform 24"/>
            <p:cNvSpPr>
              <a:spLocks/>
            </p:cNvSpPr>
            <p:nvPr/>
          </p:nvSpPr>
          <p:spPr bwMode="auto">
            <a:xfrm rot="1031635" flipH="1">
              <a:off x="4231" y="1006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2" name="Group 25"/>
          <p:cNvGrpSpPr>
            <a:grpSpLocks/>
          </p:cNvGrpSpPr>
          <p:nvPr/>
        </p:nvGrpSpPr>
        <p:grpSpPr bwMode="auto">
          <a:xfrm>
            <a:off x="5170488" y="2743200"/>
            <a:ext cx="2525712" cy="3770313"/>
            <a:chOff x="4608" y="624"/>
            <a:chExt cx="919" cy="1372"/>
          </a:xfrm>
        </p:grpSpPr>
        <p:sp>
          <p:nvSpPr>
            <p:cNvPr id="12299" name="Arc 26"/>
            <p:cNvSpPr>
              <a:spLocks/>
            </p:cNvSpPr>
            <p:nvPr/>
          </p:nvSpPr>
          <p:spPr bwMode="auto">
            <a:xfrm>
              <a:off x="4608" y="1174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Freeform 27"/>
            <p:cNvSpPr>
              <a:spLocks/>
            </p:cNvSpPr>
            <p:nvPr/>
          </p:nvSpPr>
          <p:spPr bwMode="auto">
            <a:xfrm>
              <a:off x="4702" y="1226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28"/>
            <p:cNvSpPr>
              <a:spLocks/>
            </p:cNvSpPr>
            <p:nvPr/>
          </p:nvSpPr>
          <p:spPr bwMode="auto">
            <a:xfrm>
              <a:off x="4909" y="1232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29"/>
            <p:cNvSpPr>
              <a:spLocks/>
            </p:cNvSpPr>
            <p:nvPr/>
          </p:nvSpPr>
          <p:spPr bwMode="auto">
            <a:xfrm>
              <a:off x="4969" y="1203"/>
              <a:ext cx="214" cy="162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30"/>
            <p:cNvSpPr>
              <a:spLocks/>
            </p:cNvSpPr>
            <p:nvPr/>
          </p:nvSpPr>
          <p:spPr bwMode="auto">
            <a:xfrm>
              <a:off x="5212" y="1222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31"/>
            <p:cNvSpPr>
              <a:spLocks/>
            </p:cNvSpPr>
            <p:nvPr/>
          </p:nvSpPr>
          <p:spPr bwMode="auto">
            <a:xfrm>
              <a:off x="4667" y="624"/>
              <a:ext cx="422" cy="577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0 h 1450"/>
                <a:gd name="T6" fmla="*/ 0 w 1060"/>
                <a:gd name="T7" fmla="*/ 0 h 1450"/>
                <a:gd name="T8" fmla="*/ 0 w 1060"/>
                <a:gd name="T9" fmla="*/ 0 h 1450"/>
                <a:gd name="T10" fmla="*/ 0 w 1060"/>
                <a:gd name="T11" fmla="*/ 0 h 1450"/>
                <a:gd name="T12" fmla="*/ 0 w 1060"/>
                <a:gd name="T13" fmla="*/ 0 h 1450"/>
                <a:gd name="T14" fmla="*/ 0 w 1060"/>
                <a:gd name="T15" fmla="*/ 0 h 1450"/>
                <a:gd name="T16" fmla="*/ 0 w 1060"/>
                <a:gd name="T17" fmla="*/ 0 h 1450"/>
                <a:gd name="T18" fmla="*/ 0 w 1060"/>
                <a:gd name="T19" fmla="*/ 0 h 1450"/>
                <a:gd name="T20" fmla="*/ 0 w 1060"/>
                <a:gd name="T21" fmla="*/ 0 h 1450"/>
                <a:gd name="T22" fmla="*/ 0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32"/>
            <p:cNvSpPr>
              <a:spLocks/>
            </p:cNvSpPr>
            <p:nvPr/>
          </p:nvSpPr>
          <p:spPr bwMode="auto">
            <a:xfrm>
              <a:off x="4978" y="872"/>
              <a:ext cx="335" cy="318"/>
            </a:xfrm>
            <a:custGeom>
              <a:avLst/>
              <a:gdLst>
                <a:gd name="T0" fmla="*/ 0 w 843"/>
                <a:gd name="T1" fmla="*/ 0 h 798"/>
                <a:gd name="T2" fmla="*/ 0 w 843"/>
                <a:gd name="T3" fmla="*/ 0 h 798"/>
                <a:gd name="T4" fmla="*/ 0 w 843"/>
                <a:gd name="T5" fmla="*/ 0 h 798"/>
                <a:gd name="T6" fmla="*/ 0 w 843"/>
                <a:gd name="T7" fmla="*/ 0 h 798"/>
                <a:gd name="T8" fmla="*/ 0 w 843"/>
                <a:gd name="T9" fmla="*/ 0 h 798"/>
                <a:gd name="T10" fmla="*/ 0 w 843"/>
                <a:gd name="T11" fmla="*/ 0 h 798"/>
                <a:gd name="T12" fmla="*/ 0 w 843"/>
                <a:gd name="T13" fmla="*/ 0 h 798"/>
                <a:gd name="T14" fmla="*/ 0 w 843"/>
                <a:gd name="T15" fmla="*/ 0 h 798"/>
                <a:gd name="T16" fmla="*/ 0 w 843"/>
                <a:gd name="T17" fmla="*/ 0 h 798"/>
                <a:gd name="T18" fmla="*/ 0 w 843"/>
                <a:gd name="T19" fmla="*/ 0 h 798"/>
                <a:gd name="T20" fmla="*/ 0 w 843"/>
                <a:gd name="T21" fmla="*/ 0 h 798"/>
                <a:gd name="T22" fmla="*/ 0 w 843"/>
                <a:gd name="T23" fmla="*/ 0 h 798"/>
                <a:gd name="T24" fmla="*/ 0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0 h 798"/>
                <a:gd name="T32" fmla="*/ 0 w 843"/>
                <a:gd name="T33" fmla="*/ 0 h 798"/>
                <a:gd name="T34" fmla="*/ 0 w 843"/>
                <a:gd name="T35" fmla="*/ 0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AutoShape 33"/>
            <p:cNvSpPr>
              <a:spLocks noChangeArrowheads="1"/>
            </p:cNvSpPr>
            <p:nvPr/>
          </p:nvSpPr>
          <p:spPr bwMode="auto">
            <a:xfrm rot="-3258573">
              <a:off x="4926" y="888"/>
              <a:ext cx="172" cy="41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4"/>
            <p:cNvSpPr>
              <a:spLocks noChangeShapeType="1"/>
            </p:cNvSpPr>
            <p:nvPr/>
          </p:nvSpPr>
          <p:spPr bwMode="auto">
            <a:xfrm flipV="1">
              <a:off x="5163" y="798"/>
              <a:ext cx="57" cy="24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Freeform 35"/>
            <p:cNvSpPr>
              <a:spLocks/>
            </p:cNvSpPr>
            <p:nvPr/>
          </p:nvSpPr>
          <p:spPr bwMode="auto">
            <a:xfrm>
              <a:off x="5079" y="668"/>
              <a:ext cx="109" cy="184"/>
            </a:xfrm>
            <a:custGeom>
              <a:avLst/>
              <a:gdLst>
                <a:gd name="T0" fmla="*/ 0 w 274"/>
                <a:gd name="T1" fmla="*/ 0 h 463"/>
                <a:gd name="T2" fmla="*/ 0 w 274"/>
                <a:gd name="T3" fmla="*/ 0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36"/>
            <p:cNvSpPr>
              <a:spLocks/>
            </p:cNvSpPr>
            <p:nvPr/>
          </p:nvSpPr>
          <p:spPr bwMode="auto">
            <a:xfrm>
              <a:off x="4906" y="986"/>
              <a:ext cx="59" cy="134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Text Box 37"/>
          <p:cNvSpPr txBox="1">
            <a:spLocks noChangeArrowheads="1"/>
          </p:cNvSpPr>
          <p:nvPr/>
        </p:nvSpPr>
        <p:spPr bwMode="auto">
          <a:xfrm>
            <a:off x="3954463" y="3362325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0"/>
              <a:t>vs.</a:t>
            </a:r>
            <a:endParaRPr lang="en-US" sz="2800" b="1"/>
          </a:p>
        </p:txBody>
      </p:sp>
      <p:sp>
        <p:nvSpPr>
          <p:cNvPr id="12294" name="Text Box 38"/>
          <p:cNvSpPr txBox="1">
            <a:spLocks noChangeArrowheads="1"/>
          </p:cNvSpPr>
          <p:nvPr/>
        </p:nvSpPr>
        <p:spPr bwMode="auto">
          <a:xfrm>
            <a:off x="152400" y="762000"/>
            <a:ext cx="8816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/>
              <a:t>i.e., what heats the corona in open flux tubes?  Two general ideas have emerged </a:t>
            </a:r>
            <a:r>
              <a:rPr lang="en-US" sz="2000" b="1" i="0"/>
              <a:t>. . .</a:t>
            </a:r>
          </a:p>
        </p:txBody>
      </p:sp>
      <p:sp>
        <p:nvSpPr>
          <p:cNvPr id="12295" name="Text Box 39"/>
          <p:cNvSpPr txBox="1">
            <a:spLocks noChangeArrowheads="1"/>
          </p:cNvSpPr>
          <p:nvPr/>
        </p:nvSpPr>
        <p:spPr bwMode="auto">
          <a:xfrm>
            <a:off x="381000" y="1219200"/>
            <a:ext cx="8305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Wave/Turbulence-Driven  (</a:t>
            </a:r>
            <a:r>
              <a:rPr lang="en-US" sz="2000" b="1" i="0"/>
              <a:t>WTD</a:t>
            </a:r>
            <a:r>
              <a:rPr lang="en-US" sz="2000" i="0"/>
              <a:t>) models, in which open flux tubes are jostled continuously from below.  MHD fluctuations propagate up and damp.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Reconnection/Loop-Opening  (</a:t>
            </a:r>
            <a:r>
              <a:rPr lang="en-US" sz="2000" b="1" i="0"/>
              <a:t>RLO</a:t>
            </a:r>
            <a:r>
              <a:rPr lang="en-US" sz="2000" i="0"/>
              <a:t>) models, in which energy is injected from closed-field regions in the </a:t>
            </a:r>
            <a:r>
              <a:rPr lang="ja-JP" altLang="en-US" sz="2000" i="0"/>
              <a:t>“</a:t>
            </a:r>
            <a:r>
              <a:rPr lang="en-US" sz="2000" i="0"/>
              <a:t>magnetic carpet.</a:t>
            </a:r>
            <a:r>
              <a:rPr lang="ja-JP" altLang="en-US" sz="2000" i="0"/>
              <a:t>”</a:t>
            </a:r>
            <a:endParaRPr lang="en-US" sz="2000" i="0"/>
          </a:p>
        </p:txBody>
      </p:sp>
      <p:sp>
        <p:nvSpPr>
          <p:cNvPr id="12296" name="Text Box 38"/>
          <p:cNvSpPr txBox="1">
            <a:spLocks noChangeArrowheads="1"/>
          </p:cNvSpPr>
          <p:nvPr/>
        </p:nvSpPr>
        <p:spPr bwMode="auto">
          <a:xfrm>
            <a:off x="3124200" y="4800600"/>
            <a:ext cx="2514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b="1" i="0">
                <a:solidFill>
                  <a:srgbClr val="FF0000"/>
                </a:solidFill>
              </a:rPr>
              <a:t>Counterpoint:</a:t>
            </a:r>
          </a:p>
        </p:txBody>
      </p:sp>
      <p:sp>
        <p:nvSpPr>
          <p:cNvPr id="12297" name="Text Box 38"/>
          <p:cNvSpPr txBox="1">
            <a:spLocks noChangeArrowheads="1"/>
          </p:cNvSpPr>
          <p:nvPr/>
        </p:nvSpPr>
        <p:spPr bwMode="auto">
          <a:xfrm>
            <a:off x="609600" y="5105400"/>
            <a:ext cx="3200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/>
              <a:t>Roberts (2010) says WTD doesn</a:t>
            </a:r>
            <a:r>
              <a:rPr lang="ja-JP" altLang="en-US" sz="2000" i="0"/>
              <a:t>’</a:t>
            </a:r>
            <a:r>
              <a:rPr lang="en-US" sz="2000" i="0"/>
              <a:t>t work.</a:t>
            </a:r>
          </a:p>
        </p:txBody>
      </p:sp>
      <p:sp>
        <p:nvSpPr>
          <p:cNvPr id="12298" name="Text Box 38"/>
          <p:cNvSpPr txBox="1">
            <a:spLocks noChangeArrowheads="1"/>
          </p:cNvSpPr>
          <p:nvPr/>
        </p:nvSpPr>
        <p:spPr bwMode="auto">
          <a:xfrm>
            <a:off x="4572000" y="5105400"/>
            <a:ext cx="3962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/>
              <a:t>Cranmer &amp; van Ballegooijen (2010) say RLO doesn</a:t>
            </a:r>
            <a:r>
              <a:rPr lang="ja-JP" altLang="en-US" sz="2000" i="0"/>
              <a:t>’</a:t>
            </a:r>
            <a:r>
              <a:rPr lang="en-US" sz="2000" i="0"/>
              <a:t>t work.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the dominant source of energy?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52400" y="762000"/>
            <a:ext cx="8686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There is a natural appeal to the RLO idea, since only a small fraction of the Sun</a:t>
            </a:r>
            <a:r>
              <a:rPr lang="ja-JP" altLang="en-US" sz="2000" i="0"/>
              <a:t>’</a:t>
            </a:r>
            <a:r>
              <a:rPr lang="en-US" sz="2000" i="0"/>
              <a:t>s magnetic flux is open.  Open flux tubes are always </a:t>
            </a:r>
            <a:r>
              <a:rPr lang="en-US" sz="2000" b="1" i="0">
                <a:solidFill>
                  <a:srgbClr val="22228B"/>
                </a:solidFill>
              </a:rPr>
              <a:t>near closed loops!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52400" y="1524000"/>
            <a:ext cx="533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 </a:t>
            </a:r>
            <a:r>
              <a:rPr lang="ja-JP" altLang="en-US" sz="2000" i="0"/>
              <a:t>“</a:t>
            </a:r>
            <a:r>
              <a:rPr lang="en-US" sz="2000" i="0"/>
              <a:t>magnetic carpet</a:t>
            </a:r>
            <a:r>
              <a:rPr lang="ja-JP" altLang="en-US" sz="2000" i="0"/>
              <a:t>”</a:t>
            </a:r>
            <a:r>
              <a:rPr lang="en-US" sz="2000" i="0"/>
              <a:t> is continuously churning.</a:t>
            </a:r>
            <a:endParaRPr lang="en-US" sz="1800" i="0"/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Open-field regions show frequent </a:t>
            </a:r>
            <a:r>
              <a:rPr lang="en-US" sz="2000" b="1" i="0">
                <a:solidFill>
                  <a:srgbClr val="22228B"/>
                </a:solidFill>
              </a:rPr>
              <a:t>coronal jets  </a:t>
            </a:r>
            <a:r>
              <a:rPr lang="en-US" sz="2000" i="0"/>
              <a:t>(</a:t>
            </a:r>
            <a:r>
              <a:rPr lang="en-US" sz="2000"/>
              <a:t>SOHO, STEREO, Hinode, SDO</a:t>
            </a:r>
            <a:r>
              <a:rPr lang="en-US" sz="2000" i="0"/>
              <a:t>).</a:t>
            </a:r>
          </a:p>
        </p:txBody>
      </p:sp>
      <p:pic>
        <p:nvPicPr>
          <p:cNvPr id="13317" name="Picture 3" descr="funnel_fisk_sw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302101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7924800" y="2667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i="0"/>
              <a:t>Fisk (2005)</a:t>
            </a:r>
            <a:endParaRPr lang="en-US" sz="1800"/>
          </a:p>
        </p:txBody>
      </p:sp>
      <p:pic>
        <p:nvPicPr>
          <p:cNvPr id="13319" name="Picture 40" descr="nishizuka08_cro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r="969" b="2783"/>
          <a:stretch>
            <a:fillRect/>
          </a:stretch>
        </p:blipFill>
        <p:spPr bwMode="auto">
          <a:xfrm>
            <a:off x="152400" y="2776538"/>
            <a:ext cx="56388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52400" y="4821238"/>
            <a:ext cx="56388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But is there enough energy released in the </a:t>
            </a:r>
            <a:r>
              <a:rPr lang="en-US" sz="2000" b="1" i="0">
                <a:solidFill>
                  <a:srgbClr val="FF0000"/>
                </a:solidFill>
              </a:rPr>
              <a:t>subset</a:t>
            </a:r>
            <a:r>
              <a:rPr lang="en-US" sz="2000" i="0"/>
              <a:t> of reconnection events that turn closed fields into open fields to account for the coronal heating?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the dominant source of energy?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" y="781050"/>
            <a:ext cx="85931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No matter the relative importance of RLO events, we </a:t>
            </a:r>
            <a:r>
              <a:rPr lang="en-US" sz="2000" b="1"/>
              <a:t>do</a:t>
            </a:r>
            <a:r>
              <a:rPr lang="en-US" sz="2000" i="0"/>
              <a:t> know that waves and turbulent motions are present everywhere... from photosphere to heliosphere.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How much can be accomplished by only WTD processes?   (Occam</a:t>
            </a:r>
            <a:r>
              <a:rPr lang="ja-JP" altLang="en-US" sz="2000" i="0"/>
              <a:t>’</a:t>
            </a:r>
            <a:r>
              <a:rPr lang="en-US" sz="2000" i="0"/>
              <a:t>s razor?)</a:t>
            </a:r>
            <a:endParaRPr lang="en-US" i="0"/>
          </a:p>
        </p:txBody>
      </p:sp>
      <p:grpSp>
        <p:nvGrpSpPr>
          <p:cNvPr id="14340" name="Group 46"/>
          <p:cNvGrpSpPr>
            <a:grpSpLocks/>
          </p:cNvGrpSpPr>
          <p:nvPr/>
        </p:nvGrpSpPr>
        <p:grpSpPr bwMode="auto">
          <a:xfrm>
            <a:off x="152400" y="1905000"/>
            <a:ext cx="8858250" cy="4114800"/>
            <a:chOff x="152399" y="1295400"/>
            <a:chExt cx="8857913" cy="4114800"/>
          </a:xfrm>
        </p:grpSpPr>
        <p:pic>
          <p:nvPicPr>
            <p:cNvPr id="14341" name="Picture 56" descr="cvb05_dv_2010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1295400"/>
              <a:ext cx="8857913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57"/>
            <p:cNvSpPr txBox="1">
              <a:spLocks noChangeArrowheads="1"/>
            </p:cNvSpPr>
            <p:nvPr/>
          </p:nvSpPr>
          <p:spPr bwMode="auto">
            <a:xfrm>
              <a:off x="1752600" y="1795046"/>
              <a:ext cx="1556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cs typeface="Times New Roman" charset="0"/>
                </a:rPr>
                <a:t>Hinode/SOT</a:t>
              </a:r>
            </a:p>
          </p:txBody>
        </p:sp>
        <p:sp>
          <p:nvSpPr>
            <p:cNvPr id="14343" name="TextBox 58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9728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cs typeface="Times New Roman" charset="0"/>
                </a:rPr>
                <a:t>G-band bright points</a:t>
              </a:r>
            </a:p>
          </p:txBody>
        </p:sp>
        <p:sp>
          <p:nvSpPr>
            <p:cNvPr id="14344" name="TextBox 59"/>
            <p:cNvSpPr txBox="1">
              <a:spLocks noChangeArrowheads="1"/>
            </p:cNvSpPr>
            <p:nvPr/>
          </p:nvSpPr>
          <p:spPr bwMode="auto">
            <a:xfrm>
              <a:off x="3200400" y="1947446"/>
              <a:ext cx="20426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cs typeface="Times New Roman" charset="0"/>
                </a:rPr>
                <a:t>SUMER/SOHO</a:t>
              </a:r>
            </a:p>
          </p:txBody>
        </p:sp>
        <p:sp>
          <p:nvSpPr>
            <p:cNvPr id="14345" name="TextBox 60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110495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cs typeface="Times New Roman" charset="0"/>
                </a:rPr>
                <a:t>Helios &amp; Ulysses</a:t>
              </a:r>
            </a:p>
          </p:txBody>
        </p:sp>
        <p:sp>
          <p:nvSpPr>
            <p:cNvPr id="14346" name="TextBox 61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16221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cs typeface="Times New Roman" charset="0"/>
                </a:rPr>
                <a:t>UVCS/SOHO</a:t>
              </a:r>
            </a:p>
          </p:txBody>
        </p:sp>
        <p:sp>
          <p:nvSpPr>
            <p:cNvPr id="14347" name="TextBox 62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2817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0">
                  <a:cs typeface="Times New Roman" charset="0"/>
                </a:rPr>
                <a:t>Undamped (WKB) waves</a:t>
              </a:r>
            </a:p>
            <a:p>
              <a:pPr eaLnBrk="1" hangingPunct="1"/>
              <a:r>
                <a:rPr lang="en-US" sz="1600" i="0">
                  <a:cs typeface="Times New Roman" charset="0"/>
                </a:rPr>
                <a:t>Damped (non-WKB) waves</a:t>
              </a:r>
            </a:p>
          </p:txBody>
        </p:sp>
        <p:cxnSp>
          <p:nvCxnSpPr>
            <p:cNvPr id="14348" name="Straight Connector 64"/>
            <p:cNvCxnSpPr>
              <a:cxnSpLocks noChangeShapeType="1"/>
            </p:cNvCxnSpPr>
            <p:nvPr/>
          </p:nvCxnSpPr>
          <p:spPr bwMode="auto">
            <a:xfrm>
              <a:off x="3621650" y="4546600"/>
              <a:ext cx="8817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9" name="Straight Connector 66"/>
            <p:cNvCxnSpPr>
              <a:cxnSpLocks noChangeShapeType="1"/>
            </p:cNvCxnSpPr>
            <p:nvPr/>
          </p:nvCxnSpPr>
          <p:spPr bwMode="auto">
            <a:xfrm>
              <a:off x="3616715" y="4308912"/>
              <a:ext cx="9044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Straight Connector 68"/>
            <p:cNvCxnSpPr>
              <a:cxnSpLocks noChangeShapeType="1"/>
            </p:cNvCxnSpPr>
            <p:nvPr/>
          </p:nvCxnSpPr>
          <p:spPr bwMode="auto">
            <a:xfrm rot="5400000">
              <a:off x="1263464" y="3460936"/>
              <a:ext cx="530596" cy="161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Straight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7784169" y="3417231"/>
              <a:ext cx="433662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Straight Connector 71"/>
            <p:cNvCxnSpPr>
              <a:cxnSpLocks noChangeShapeType="1"/>
            </p:cNvCxnSpPr>
            <p:nvPr/>
          </p:nvCxnSpPr>
          <p:spPr bwMode="auto">
            <a:xfrm rot="16200000" flipV="1">
              <a:off x="5195307" y="2805696"/>
              <a:ext cx="855231" cy="2730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Straight Connector 72"/>
            <p:cNvCxnSpPr>
              <a:cxnSpLocks noChangeShapeType="1"/>
              <a:stCxn id="14344" idx="2"/>
            </p:cNvCxnSpPr>
            <p:nvPr/>
          </p:nvCxnSpPr>
          <p:spPr bwMode="auto">
            <a:xfrm rot="16200000" flipH="1">
              <a:off x="4130167" y="2377567"/>
              <a:ext cx="304800" cy="1216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2396429" y="2251771"/>
              <a:ext cx="830570" cy="594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Controversies about waves &amp; turbulence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76600" y="838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SzPct val="115000"/>
            </a:pPr>
            <a:r>
              <a:rPr lang="en-US" sz="2000"/>
              <a:t>In situ</a:t>
            </a:r>
            <a:r>
              <a:rPr lang="en-US" sz="2000" i="0"/>
              <a:t> spacecraft see a dizzying array of variability: </a:t>
            </a:r>
            <a:endParaRPr lang="en-US" sz="200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733800" y="3143250"/>
            <a:ext cx="2667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The inertial range is a </a:t>
            </a:r>
            <a:r>
              <a:rPr lang="ja-JP" altLang="en-US" sz="1800" i="0"/>
              <a:t>“</a:t>
            </a:r>
            <a:r>
              <a:rPr lang="en-US" sz="1800" i="0"/>
              <a:t>pipeline</a:t>
            </a:r>
            <a:r>
              <a:rPr lang="ja-JP" altLang="en-US" sz="1800" i="0"/>
              <a:t>”</a:t>
            </a:r>
            <a:r>
              <a:rPr lang="en-US" sz="1800" i="0"/>
              <a:t> for transporting magnetic energy from the large scales to the small scales, where dissipation can occur.</a:t>
            </a: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4572000" y="1444625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-1</a:t>
            </a:r>
            <a:r>
              <a:rPr lang="en-US" sz="2000" i="0"/>
              <a:t>  energy containing range</a:t>
            </a:r>
            <a:endParaRPr lang="en-US" sz="2000" i="0" baseline="30000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6629400" y="2182813"/>
            <a:ext cx="18288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-5/3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/>
              <a:t> inertial range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6400800" y="4249738"/>
            <a:ext cx="1447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 i="0" baseline="30000"/>
              <a:t> -3</a:t>
            </a:r>
            <a:br>
              <a:rPr lang="en-US" sz="2800" b="1" i="0" baseline="30000"/>
            </a:br>
            <a:r>
              <a:rPr lang="en-US" sz="2000" i="0"/>
              <a:t>dissipation range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7543800" y="57261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0.5 Hz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 flipV="1">
            <a:off x="3581400" y="1371600"/>
            <a:ext cx="0" cy="4206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3581400" y="5578475"/>
            <a:ext cx="5257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7848600" y="5430838"/>
            <a:ext cx="0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5307013" y="5430838"/>
            <a:ext cx="0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4724400" y="57261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few hours</a:t>
            </a:r>
          </a:p>
        </p:txBody>
      </p:sp>
      <p:sp>
        <p:nvSpPr>
          <p:cNvPr id="15374" name="Text Box 19"/>
          <p:cNvSpPr txBox="1">
            <a:spLocks noChangeArrowheads="1"/>
          </p:cNvSpPr>
          <p:nvPr/>
        </p:nvSpPr>
        <p:spPr bwMode="auto">
          <a:xfrm rot="-5400000">
            <a:off x="2325688" y="3276600"/>
            <a:ext cx="199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0"/>
              <a:t>Magnetic Power</a:t>
            </a:r>
          </a:p>
        </p:txBody>
      </p:sp>
      <p:sp>
        <p:nvSpPr>
          <p:cNvPr id="15375" name="Line 9"/>
          <p:cNvSpPr>
            <a:spLocks noChangeShapeType="1"/>
          </p:cNvSpPr>
          <p:nvPr/>
        </p:nvSpPr>
        <p:spPr bwMode="auto">
          <a:xfrm>
            <a:off x="3810000" y="1814513"/>
            <a:ext cx="1524000" cy="3540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0"/>
          <p:cNvSpPr>
            <a:spLocks noChangeShapeType="1"/>
          </p:cNvSpPr>
          <p:nvPr/>
        </p:nvSpPr>
        <p:spPr bwMode="auto">
          <a:xfrm>
            <a:off x="5334000" y="2168525"/>
            <a:ext cx="2438400" cy="19145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1"/>
          <p:cNvSpPr>
            <a:spLocks noChangeShapeType="1"/>
          </p:cNvSpPr>
          <p:nvPr/>
        </p:nvSpPr>
        <p:spPr bwMode="auto">
          <a:xfrm>
            <a:off x="7772400" y="4083050"/>
            <a:ext cx="609600" cy="12747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5257800" y="2381250"/>
            <a:ext cx="1981200" cy="1628775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9" name="Picture 7"/>
          <p:cNvPicPr>
            <a:picLocks noChangeAspect="1" noChangeArrowheads="1"/>
          </p:cNvPicPr>
          <p:nvPr/>
        </p:nvPicPr>
        <p:blipFill>
          <a:blip r:embed="rId2">
            <a:lum bright="-1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 b="24004"/>
          <a:stretch>
            <a:fillRect/>
          </a:stretch>
        </p:blipFill>
        <p:spPr bwMode="auto">
          <a:xfrm>
            <a:off x="241300" y="889000"/>
            <a:ext cx="274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15380" name="Picture 26" descr="satellite_tin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8668">
            <a:off x="1886745" y="1656556"/>
            <a:ext cx="14335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Line 27"/>
          <p:cNvSpPr>
            <a:spLocks noChangeShapeType="1"/>
          </p:cNvSpPr>
          <p:nvPr/>
        </p:nvSpPr>
        <p:spPr bwMode="auto">
          <a:xfrm flipV="1">
            <a:off x="152400" y="2133600"/>
            <a:ext cx="2133600" cy="838200"/>
          </a:xfrm>
          <a:prstGeom prst="line">
            <a:avLst/>
          </a:prstGeom>
          <a:noFill/>
          <a:ln w="69850">
            <a:solidFill>
              <a:srgbClr val="0000B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Controversies about waves &amp; turbulence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Origin of the low-frequency (1/</a:t>
            </a:r>
            <a:r>
              <a:rPr lang="en-US" sz="2000"/>
              <a:t>f</a:t>
            </a:r>
            <a:r>
              <a:rPr lang="en-US" sz="2000" i="0"/>
              <a:t>) spectrum: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3400" y="1357313"/>
            <a:ext cx="5791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The self-consistent product of a turbulent cascade?</a:t>
            </a:r>
          </a:p>
          <a:p>
            <a:pPr eaLnBrk="1" hangingPunct="1">
              <a:spcBef>
                <a:spcPts val="11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Spacecraft passage through </a:t>
            </a:r>
            <a:r>
              <a:rPr lang="ja-JP" altLang="en-US" sz="2000" i="0"/>
              <a:t>“</a:t>
            </a:r>
            <a:r>
              <a:rPr lang="en-US" sz="2000" i="0"/>
              <a:t>spaghetti-like</a:t>
            </a:r>
            <a:r>
              <a:rPr lang="ja-JP" altLang="en-US" sz="2000" i="0"/>
              <a:t>”</a:t>
            </a:r>
            <a:r>
              <a:rPr lang="en-US" sz="2000" i="0"/>
              <a:t> flux tubes rooted on the solar surface?   (Borovsky 2008)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52400" y="28765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Physics of the inertial range (</a:t>
            </a:r>
            <a:r>
              <a:rPr lang="en-US" sz="2000"/>
              <a:t>f</a:t>
            </a:r>
            <a:r>
              <a:rPr lang="en-US" sz="2000" i="0"/>
              <a:t> </a:t>
            </a:r>
            <a:r>
              <a:rPr lang="en-US" i="0" baseline="28000"/>
              <a:t>–5/3</a:t>
            </a:r>
            <a:r>
              <a:rPr lang="en-US" sz="2000" i="0"/>
              <a:t>) of the spectrum: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533400" y="3421063"/>
            <a:ext cx="76962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Is it really 5/3 or 3/2 ?   It matters for some models! (Chandran 2010)</a:t>
            </a:r>
          </a:p>
          <a:p>
            <a:pPr eaLnBrk="1" hangingPunct="1">
              <a:spcBef>
                <a:spcPts val="11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Is the magnetic fluctuation spectrum different from velocity and/or density spectra?</a:t>
            </a:r>
          </a:p>
          <a:p>
            <a:pPr eaLnBrk="1" hangingPunct="1">
              <a:spcBef>
                <a:spcPts val="11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How does the </a:t>
            </a:r>
            <a:r>
              <a:rPr lang="ja-JP" altLang="en-US" sz="2000" i="0"/>
              <a:t>“</a:t>
            </a:r>
            <a:r>
              <a:rPr lang="en-US" sz="2000" i="0"/>
              <a:t>spacecraft-frame frequency</a:t>
            </a:r>
            <a:r>
              <a:rPr lang="ja-JP" altLang="en-US" sz="2000" i="0"/>
              <a:t>”</a:t>
            </a:r>
            <a:r>
              <a:rPr lang="en-US" sz="2000" i="0"/>
              <a:t> map into true wavenumber space  (k</a:t>
            </a:r>
            <a:r>
              <a:rPr lang="en-US" i="0" baseline="-34000"/>
              <a:t>┴ </a:t>
            </a:r>
            <a:r>
              <a:rPr lang="en-US" sz="2000" i="0"/>
              <a:t>≠ k</a:t>
            </a:r>
            <a:r>
              <a:rPr lang="en-US" sz="2000" i="0" baseline="-25000"/>
              <a:t>║</a:t>
            </a:r>
            <a:r>
              <a:rPr lang="en-US" sz="2000" i="0"/>
              <a:t>) ?</a:t>
            </a:r>
          </a:p>
        </p:txBody>
      </p:sp>
      <p:pic>
        <p:nvPicPr>
          <p:cNvPr id="16391" name="Picture 4" descr="Braids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1176" r="11819" b="1176"/>
          <a:stretch>
            <a:fillRect/>
          </a:stretch>
        </p:blipFill>
        <p:spPr bwMode="auto">
          <a:xfrm>
            <a:off x="6396038" y="914400"/>
            <a:ext cx="2443162" cy="216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Controversies about waves &amp; turbulence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7429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/>
              <a:t>Physics of the dissipation range: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7162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Is it really dissipation, or just a different dispersion relation?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US" sz="2000" i="0"/>
              <a:t>If dissipation, what processes are responsible?</a:t>
            </a:r>
          </a:p>
        </p:txBody>
      </p:sp>
      <p:pic>
        <p:nvPicPr>
          <p:cNvPr id="17413" name="Picture 3" descr="eqn_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58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152400" y="23622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b="1" i="0"/>
              <a:t>Minor ions</a:t>
            </a:r>
            <a:r>
              <a:rPr lang="en-US" sz="2000" i="0"/>
              <a:t> may be able to distinguish one process from another!   In the fast wind: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" y="3810000"/>
            <a:ext cx="8001000" cy="2057400"/>
            <a:chOff x="533400" y="3810000"/>
            <a:chExt cx="8001000" cy="2057398"/>
          </a:xfrm>
        </p:grpSpPr>
        <p:sp>
          <p:nvSpPr>
            <p:cNvPr id="12" name="Cloud 11"/>
            <p:cNvSpPr/>
            <p:nvPr/>
          </p:nvSpPr>
          <p:spPr bwMode="auto">
            <a:xfrm>
              <a:off x="533400" y="4114800"/>
              <a:ext cx="2362200" cy="1523999"/>
            </a:xfrm>
            <a:prstGeom prst="cloud">
              <a:avLst/>
            </a:prstGeom>
            <a:solidFill>
              <a:srgbClr val="E7C157">
                <a:alpha val="86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waves:</a:t>
              </a:r>
            </a:p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varying </a:t>
              </a:r>
              <a:r>
                <a:rPr lang="en-US" sz="2000" b="1" i="0" dirty="0">
                  <a:latin typeface="Times New Roman" pitchFamily="18" charset="0"/>
                  <a:ea typeface="+mn-ea"/>
                </a:rPr>
                <a:t>E, B</a:t>
              </a:r>
            </a:p>
          </p:txBody>
        </p:sp>
        <p:sp>
          <p:nvSpPr>
            <p:cNvPr id="13" name="Cloud 12"/>
            <p:cNvSpPr/>
            <p:nvPr/>
          </p:nvSpPr>
          <p:spPr bwMode="auto">
            <a:xfrm>
              <a:off x="5867400" y="3886200"/>
              <a:ext cx="2667000" cy="1904998"/>
            </a:xfrm>
            <a:prstGeom prst="cloud">
              <a:avLst/>
            </a:prstGeom>
            <a:solidFill>
              <a:srgbClr val="E7C157">
                <a:alpha val="86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  <p:txBody>
            <a:bodyPr wrap="none" rIns="0" bIns="0" anchor="ctr"/>
            <a:lstStyle/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inhomogeneous</a:t>
              </a:r>
            </a:p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&amp; non-</a:t>
              </a:r>
              <a:r>
                <a:rPr lang="en-US" sz="2000" dirty="0" err="1">
                  <a:latin typeface="Times New Roman" pitchFamily="18" charset="0"/>
                  <a:ea typeface="+mn-ea"/>
                </a:rPr>
                <a:t>Maxwellian</a:t>
              </a:r>
              <a:endParaRPr lang="en-US" sz="2000" dirty="0">
                <a:latin typeface="Times New Roman" pitchFamily="18" charset="0"/>
                <a:ea typeface="+mn-ea"/>
              </a:endParaRPr>
            </a:p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particle</a:t>
              </a:r>
            </a:p>
            <a:p>
              <a:pPr algn="ctr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VDFs</a:t>
              </a:r>
            </a:p>
          </p:txBody>
        </p: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3124200" y="3940174"/>
              <a:ext cx="2514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/>
                <a:t>dissipation &amp;</a:t>
              </a:r>
            </a:p>
            <a:p>
              <a:pPr algn="ctr" eaLnBrk="1" hangingPunct="1"/>
              <a:r>
                <a:rPr lang="en-US" sz="2000" b="1"/>
                <a:t>particle energization</a:t>
              </a:r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2514600" y="3810000"/>
              <a:ext cx="3657600" cy="1447799"/>
            </a:xfrm>
            <a:prstGeom prst="arc">
              <a:avLst>
                <a:gd name="adj1" fmla="val 11462862"/>
                <a:gd name="adj2" fmla="val 21054345"/>
              </a:avLst>
            </a:prstGeom>
            <a:noFill/>
            <a:ln w="44450" cap="flat" cmpd="sng" algn="ctr">
              <a:solidFill>
                <a:srgbClr val="CE330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 rot="10800000">
              <a:off x="2209800" y="4419599"/>
              <a:ext cx="4267200" cy="1447799"/>
            </a:xfrm>
            <a:prstGeom prst="arc">
              <a:avLst>
                <a:gd name="adj1" fmla="val 11462862"/>
                <a:gd name="adj2" fmla="val 21021258"/>
              </a:avLst>
            </a:prstGeom>
            <a:noFill/>
            <a:ln w="44450" cap="flat" cmpd="sng" algn="ctr">
              <a:solidFill>
                <a:srgbClr val="CE330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7421" name="TextBox 14"/>
            <p:cNvSpPr txBox="1">
              <a:spLocks noChangeArrowheads="1"/>
            </p:cNvSpPr>
            <p:nvPr/>
          </p:nvSpPr>
          <p:spPr bwMode="auto">
            <a:xfrm>
              <a:off x="3124200" y="5333998"/>
              <a:ext cx="2514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/>
                <a:t>instabilities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fig_allT_multi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b="1053"/>
          <a:stretch>
            <a:fillRect/>
          </a:stretch>
        </p:blipFill>
        <p:spPr bwMode="auto">
          <a:xfrm>
            <a:off x="119063" y="815975"/>
            <a:ext cx="890587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The heating is multi-fluid &amp; collisionless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28900" y="44592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sz="1800" b="1">
                <a:solidFill>
                  <a:srgbClr val="2121FF"/>
                </a:solidFill>
              </a:rPr>
              <a:t>electron temperatures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0" y="16002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008000"/>
                </a:solidFill>
              </a:rPr>
              <a:t>O</a:t>
            </a:r>
            <a:r>
              <a:rPr lang="en-US" b="1" i="0" baseline="30000">
                <a:solidFill>
                  <a:srgbClr val="008000"/>
                </a:solidFill>
              </a:rPr>
              <a:t>+5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6294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008000"/>
                </a:solidFill>
              </a:rPr>
              <a:t>O</a:t>
            </a:r>
            <a:r>
              <a:rPr lang="en-US" b="1" i="0" baseline="30000">
                <a:solidFill>
                  <a:srgbClr val="008000"/>
                </a:solidFill>
              </a:rPr>
              <a:t>+6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4438650" y="44592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sz="1800" b="1">
                <a:solidFill>
                  <a:srgbClr val="E60000"/>
                </a:solidFill>
              </a:rPr>
              <a:t>proton temperatures</a:t>
            </a: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6248400" y="44592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sz="1800" b="1">
                <a:solidFill>
                  <a:srgbClr val="008000"/>
                </a:solidFill>
              </a:rPr>
              <a:t>heavy ion temperatures</a:t>
            </a:r>
          </a:p>
        </p:txBody>
      </p:sp>
      <p:grpSp>
        <p:nvGrpSpPr>
          <p:cNvPr id="18441" name="Group 47"/>
          <p:cNvGrpSpPr>
            <a:grpSpLocks/>
          </p:cNvGrpSpPr>
          <p:nvPr/>
        </p:nvGrpSpPr>
        <p:grpSpPr bwMode="auto">
          <a:xfrm>
            <a:off x="4197350" y="4613275"/>
            <a:ext cx="273050" cy="338138"/>
            <a:chOff x="3121819" y="3624263"/>
            <a:chExt cx="274320" cy="338141"/>
          </a:xfrm>
        </p:grpSpPr>
        <p:cxnSp>
          <p:nvCxnSpPr>
            <p:cNvPr id="18451" name="Straight Connector 35"/>
            <p:cNvCxnSpPr>
              <a:cxnSpLocks noChangeShapeType="1"/>
            </p:cNvCxnSpPr>
            <p:nvPr/>
          </p:nvCxnSpPr>
          <p:spPr bwMode="auto">
            <a:xfrm>
              <a:off x="3121819" y="3733800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Straight Connector 36"/>
            <p:cNvCxnSpPr>
              <a:cxnSpLocks noChangeShapeType="1"/>
            </p:cNvCxnSpPr>
            <p:nvPr/>
          </p:nvCxnSpPr>
          <p:spPr bwMode="auto">
            <a:xfrm>
              <a:off x="3121819" y="3843338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3089671" y="3696891"/>
              <a:ext cx="338141" cy="1928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2" name="Group 48"/>
          <p:cNvGrpSpPr>
            <a:grpSpLocks/>
          </p:cNvGrpSpPr>
          <p:nvPr/>
        </p:nvGrpSpPr>
        <p:grpSpPr bwMode="auto">
          <a:xfrm>
            <a:off x="6007100" y="4613275"/>
            <a:ext cx="273050" cy="338138"/>
            <a:chOff x="3121819" y="3624263"/>
            <a:chExt cx="274320" cy="338141"/>
          </a:xfrm>
        </p:grpSpPr>
        <p:cxnSp>
          <p:nvCxnSpPr>
            <p:cNvPr id="18448" name="Straight Connector 49"/>
            <p:cNvCxnSpPr>
              <a:cxnSpLocks noChangeShapeType="1"/>
            </p:cNvCxnSpPr>
            <p:nvPr/>
          </p:nvCxnSpPr>
          <p:spPr bwMode="auto">
            <a:xfrm>
              <a:off x="3121819" y="3733800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Straight Connector 50"/>
            <p:cNvCxnSpPr>
              <a:cxnSpLocks noChangeShapeType="1"/>
            </p:cNvCxnSpPr>
            <p:nvPr/>
          </p:nvCxnSpPr>
          <p:spPr bwMode="auto">
            <a:xfrm>
              <a:off x="3121819" y="3843338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Straight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3089671" y="3696891"/>
              <a:ext cx="338141" cy="1928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43" name="Text Box 4"/>
          <p:cNvSpPr txBox="1">
            <a:spLocks noChangeArrowheads="1"/>
          </p:cNvSpPr>
          <p:nvPr/>
        </p:nvSpPr>
        <p:spPr bwMode="auto">
          <a:xfrm>
            <a:off x="3200400" y="39624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sz="1800" i="0"/>
              <a:t>In the lowest density solar wind streams </a:t>
            </a:r>
            <a:r>
              <a:rPr lang="en-US" sz="1800" b="1" i="0"/>
              <a:t>. . .</a:t>
            </a:r>
          </a:p>
        </p:txBody>
      </p:sp>
      <p:sp>
        <p:nvSpPr>
          <p:cNvPr id="18444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sz="1800" i="0"/>
              <a:t>UVCS/SOHO</a:t>
            </a:r>
            <a:endParaRPr lang="en-US" sz="1800" b="1" i="0"/>
          </a:p>
        </p:txBody>
      </p:sp>
      <p:sp>
        <p:nvSpPr>
          <p:cNvPr id="19" name="Arc 18"/>
          <p:cNvSpPr/>
          <p:nvPr/>
        </p:nvSpPr>
        <p:spPr bwMode="auto">
          <a:xfrm rot="21314239">
            <a:off x="1795463" y="1287463"/>
            <a:ext cx="3525837" cy="1166812"/>
          </a:xfrm>
          <a:prstGeom prst="arc">
            <a:avLst>
              <a:gd name="adj1" fmla="val 16562221"/>
              <a:gd name="adj2" fmla="val 2105434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8446" name="Text Box 6"/>
          <p:cNvSpPr txBox="1">
            <a:spLocks noChangeArrowheads="1"/>
          </p:cNvSpPr>
          <p:nvPr/>
        </p:nvSpPr>
        <p:spPr bwMode="auto">
          <a:xfrm>
            <a:off x="5029200" y="2819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p</a:t>
            </a:r>
            <a:r>
              <a:rPr lang="en-US" b="1" i="0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47" name="Text Box 6"/>
          <p:cNvSpPr txBox="1">
            <a:spLocks noChangeArrowheads="1"/>
          </p:cNvSpPr>
          <p:nvPr/>
        </p:nvSpPr>
        <p:spPr bwMode="auto">
          <a:xfrm>
            <a:off x="3352800" y="28956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5C5CD6"/>
                </a:solidFill>
              </a:rPr>
              <a:t>e</a:t>
            </a:r>
            <a:r>
              <a:rPr lang="en-US" b="1" i="0" baseline="30000">
                <a:solidFill>
                  <a:srgbClr val="5C5CD6"/>
                </a:solidFill>
              </a:rPr>
              <a:t>–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How are ions preferentially heated?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MHD turbulence may have some kind of </a:t>
            </a:r>
            <a:r>
              <a:rPr lang="ja-JP" altLang="en-US" sz="1800" b="1" i="0"/>
              <a:t>“</a:t>
            </a:r>
            <a:r>
              <a:rPr lang="en-US" sz="1800" b="1" i="0"/>
              <a:t>parallel cascade</a:t>
            </a:r>
            <a:r>
              <a:rPr lang="ja-JP" altLang="en-US" sz="1800" b="1" i="0"/>
              <a:t>”</a:t>
            </a:r>
            <a:r>
              <a:rPr lang="en-US" sz="1800" i="0"/>
              <a:t> that gradually produces ion cyclotron waves in the corona and solar wind.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When MHD turbulence cascades to small perpendicular scales, the small-scale </a:t>
            </a:r>
            <a:r>
              <a:rPr lang="en-US" sz="1800" b="1" i="0"/>
              <a:t>shearing motions</a:t>
            </a:r>
            <a:r>
              <a:rPr lang="en-US" sz="1800" i="0"/>
              <a:t> may be unstable to generation of cyclotron waves (Markovskii et al. 2006).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Dissipation-scale </a:t>
            </a:r>
            <a:r>
              <a:rPr lang="en-US" sz="1800" b="1" i="0"/>
              <a:t>current sheets</a:t>
            </a:r>
            <a:r>
              <a:rPr lang="en-US" sz="1800" i="0"/>
              <a:t> may preferentially spin up ions (Dmitruk et al. 2004).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If MHD turbulence exists for both Alfv</a:t>
            </a:r>
            <a:r>
              <a:rPr lang="en-US" sz="1800" i="0">
                <a:cs typeface="Times New Roman" charset="0"/>
              </a:rPr>
              <a:t>é</a:t>
            </a:r>
            <a:r>
              <a:rPr lang="en-US" sz="1800" i="0"/>
              <a:t>n and fast-mode waves, the two types of waves can </a:t>
            </a:r>
            <a:r>
              <a:rPr lang="en-US" sz="1800" b="1" i="0"/>
              <a:t>nonlinearly couple</a:t>
            </a:r>
            <a:r>
              <a:rPr lang="en-US" sz="1800" i="0"/>
              <a:t> with one another to produce high-frequency ion cyclotron waves (Chandran 2005).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If </a:t>
            </a:r>
            <a:r>
              <a:rPr lang="en-US" sz="1800" b="1" i="0"/>
              <a:t>nanoflare-like reconnection events</a:t>
            </a:r>
            <a:r>
              <a:rPr lang="en-US" sz="1800" i="0"/>
              <a:t> in the low corona are frequent enough, they may fill the extended corona with electron beams that would become unstable and produce ion cyclotron waves (Markovskii 2007).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If </a:t>
            </a:r>
            <a:r>
              <a:rPr lang="en-US" sz="1800" b="1" i="0"/>
              <a:t>kinetic Alfv</a:t>
            </a:r>
            <a:r>
              <a:rPr lang="en-US" sz="1800" b="1" i="0">
                <a:cs typeface="Times New Roman" charset="0"/>
              </a:rPr>
              <a:t>é</a:t>
            </a:r>
            <a:r>
              <a:rPr lang="en-US" sz="1800" b="1" i="0"/>
              <a:t>n waves</a:t>
            </a:r>
            <a:r>
              <a:rPr lang="en-US" sz="1800" i="0"/>
              <a:t> reach large enough amplitudes, they can damp via wave-particle interactions and heat ions (Voitenko &amp; Goossens 2006; Wu &amp; Yang 2007).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/>
              <a:t>Kinetic Alfv</a:t>
            </a:r>
            <a:r>
              <a:rPr lang="en-US" sz="1800" i="0">
                <a:cs typeface="Times New Roman" charset="0"/>
              </a:rPr>
              <a:t>é</a:t>
            </a:r>
            <a:r>
              <a:rPr lang="en-US" sz="1800" i="0"/>
              <a:t>n wave damping in the extended corona could lead to electron beams, Langmuir turbulence, and Debye-scale </a:t>
            </a:r>
            <a:r>
              <a:rPr lang="en-US" sz="1800" b="1" i="0"/>
              <a:t>electron phase space holes</a:t>
            </a:r>
            <a:r>
              <a:rPr lang="en-US" sz="1800" i="0"/>
              <a:t> which could heat ions perpendicularly (Matthaeus et al. 2003; Cranmer &amp; van Ballegooijen 2003).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Conclusions</a:t>
            </a:r>
          </a:p>
        </p:txBody>
      </p:sp>
      <p:sp>
        <p:nvSpPr>
          <p:cNvPr id="20483" name="Text Box 20"/>
          <p:cNvSpPr txBox="1">
            <a:spLocks noChangeArrowheads="1"/>
          </p:cNvSpPr>
          <p:nvPr/>
        </p:nvSpPr>
        <p:spPr bwMode="auto">
          <a:xfrm>
            <a:off x="152400" y="762000"/>
            <a:ext cx="8839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The SPP Theory &amp; Modeling Team welcomes additional predictions – especially those that come with tabulated or analytic data that we can play work with.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See:  </a:t>
            </a:r>
            <a:r>
              <a:rPr lang="en-US" sz="2000" b="1" i="0"/>
              <a:t>http://www.cfa.harvard.edu/~scranmer/Probe/Theory2011/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/>
              <a:t>It is becoming easier to include </a:t>
            </a:r>
            <a:r>
              <a:rPr lang="ja-JP" altLang="en-US" sz="2000" i="0"/>
              <a:t>“</a:t>
            </a:r>
            <a:r>
              <a:rPr lang="en-US" sz="2000" i="0"/>
              <a:t>real physics</a:t>
            </a:r>
            <a:r>
              <a:rPr lang="ja-JP" altLang="en-US" sz="2000" i="0"/>
              <a:t>”</a:t>
            </a:r>
            <a:r>
              <a:rPr lang="en-US" sz="2000" i="0"/>
              <a:t> in 1D → 2D → 3D models of the complex Sun-heliosphere system, so hopefully some of the controversies will be resolved by the time of SPP</a:t>
            </a:r>
            <a:r>
              <a:rPr lang="ja-JP" altLang="en-US" sz="2000" i="0"/>
              <a:t>’</a:t>
            </a:r>
            <a:r>
              <a:rPr lang="en-US" sz="2000" i="0"/>
              <a:t>s launch!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36525" y="3057525"/>
            <a:ext cx="8855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12725" y="4789488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</a:rPr>
              <a:t>Added inspiration from SDO</a:t>
            </a:r>
            <a:r>
              <a:rPr lang="en-US" sz="1600" b="1" i="0">
                <a:solidFill>
                  <a:schemeClr val="bg1"/>
                </a:solidFill>
              </a:rPr>
              <a:t>/AIA</a:t>
            </a:r>
          </a:p>
        </p:txBody>
      </p:sp>
      <p:cxnSp>
        <p:nvCxnSpPr>
          <p:cNvPr id="20486" name="Straight Connector 6"/>
          <p:cNvCxnSpPr>
            <a:cxnSpLocks noChangeShapeType="1"/>
          </p:cNvCxnSpPr>
          <p:nvPr/>
        </p:nvCxnSpPr>
        <p:spPr bwMode="auto">
          <a:xfrm>
            <a:off x="6396038" y="12715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SPP Theory &amp; Modeling Team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8900" y="827088"/>
            <a:ext cx="6921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Started in November 2010.   Chair: Marco Velli (JPL/Arcetri)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9 other members: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endParaRPr lang="en-US" sz="2000" i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endParaRPr lang="en-US" sz="2000" i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endParaRPr lang="en-US" sz="2000" i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1st meeting: December 2010, AGU Meeting, San Francisco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438400" y="1257300"/>
            <a:ext cx="213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/>
              <a:t>Ben Chandran</a:t>
            </a:r>
          </a:p>
          <a:p>
            <a:pPr eaLnBrk="1" hangingPunct="1"/>
            <a:r>
              <a:rPr lang="en-US" sz="2000" i="0"/>
              <a:t>Steve Cranmer</a:t>
            </a:r>
          </a:p>
          <a:p>
            <a:pPr eaLnBrk="1" hangingPunct="1"/>
            <a:r>
              <a:rPr lang="en-US" sz="2000" i="0"/>
              <a:t>Jim Drake</a:t>
            </a:r>
          </a:p>
          <a:p>
            <a:pPr eaLnBrk="1" hangingPunct="1"/>
            <a:r>
              <a:rPr lang="en-US" sz="2000" i="0"/>
              <a:t>Ron Ghosh</a:t>
            </a:r>
          </a:p>
          <a:p>
            <a:pPr eaLnBrk="1" hangingPunct="1"/>
            <a:r>
              <a:rPr lang="en-US" sz="2000" i="0"/>
              <a:t>Joe Giacalone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267200" y="1257300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/>
              <a:t>Mark Linton</a:t>
            </a:r>
          </a:p>
          <a:p>
            <a:pPr eaLnBrk="1" hangingPunct="1"/>
            <a:r>
              <a:rPr lang="en-US" sz="2000" i="0"/>
              <a:t>Bill Matthaeus</a:t>
            </a:r>
          </a:p>
          <a:p>
            <a:pPr eaLnBrk="1" hangingPunct="1"/>
            <a:r>
              <a:rPr lang="en-US" sz="2000" i="0"/>
              <a:t>Zoran Mikić</a:t>
            </a:r>
          </a:p>
          <a:p>
            <a:pPr eaLnBrk="1" hangingPunct="1"/>
            <a:r>
              <a:rPr lang="en-US" sz="2000" i="0"/>
              <a:t>Gary Zank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2">
            <a:lum bright="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8"/>
          <a:stretch>
            <a:fillRect/>
          </a:stretch>
        </p:blipFill>
        <p:spPr bwMode="auto">
          <a:xfrm>
            <a:off x="7010400" y="838200"/>
            <a:ext cx="1905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8900" y="3505200"/>
            <a:ext cx="7594600" cy="2057400"/>
            <a:chOff x="88900" y="3200400"/>
            <a:chExt cx="7594600" cy="2057400"/>
          </a:xfrm>
        </p:grpSpPr>
        <p:sp>
          <p:nvSpPr>
            <p:cNvPr id="3080" name="TextBox 9"/>
            <p:cNvSpPr txBox="1">
              <a:spLocks noChangeArrowheads="1"/>
            </p:cNvSpPr>
            <p:nvPr/>
          </p:nvSpPr>
          <p:spPr bwMode="auto">
            <a:xfrm>
              <a:off x="1206500" y="3626584"/>
              <a:ext cx="64770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 i="0"/>
                <a:t>“</a:t>
              </a:r>
              <a:r>
                <a:rPr lang="en-US" sz="2000" i="0"/>
                <a:t>One of our roles is to provide an up to date theoretical basis for estimates of the various plasma/magnetic field/energetic particle parameters we will be going to measure as SPP moves into the inner heliosphere, and help out in getting from the Level 1 objectives to data requirements.</a:t>
              </a:r>
              <a:r>
                <a:rPr lang="ja-JP" altLang="en-US" sz="2000" i="0"/>
                <a:t>”</a:t>
              </a:r>
              <a:endParaRPr lang="en-US" sz="2000" i="0"/>
            </a:p>
          </p:txBody>
        </p:sp>
        <p:sp>
          <p:nvSpPr>
            <p:cNvPr id="3081" name="Text Box 3"/>
            <p:cNvSpPr txBox="1">
              <a:spLocks noChangeArrowheads="1"/>
            </p:cNvSpPr>
            <p:nvPr/>
          </p:nvSpPr>
          <p:spPr bwMode="auto">
            <a:xfrm>
              <a:off x="88900" y="3200400"/>
              <a:ext cx="692150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SzPct val="106000"/>
                <a:buFont typeface="Arial" charset="0"/>
                <a:buChar char="•"/>
              </a:pPr>
              <a:r>
                <a:rPr lang="en-US" sz="2000" i="0"/>
                <a:t>Goals:   Still being defined.   But according to Marco </a:t>
              </a:r>
              <a:r>
                <a:rPr lang="en-US" sz="2000" b="1" i="0"/>
                <a:t>. . 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Goal: assemble predictions of what SPP will see</a:t>
            </a:r>
          </a:p>
        </p:txBody>
      </p:sp>
      <p:pic>
        <p:nvPicPr>
          <p:cNvPr id="4099" name="Picture 10" descr="tm_webp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295400"/>
            <a:ext cx="55308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8900" y="827088"/>
            <a:ext cx="9055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Step 1:   http://www.cfa.harvard.edu/</a:t>
            </a:r>
            <a:r>
              <a:rPr lang="en-US" sz="2000" b="1" i="0"/>
              <a:t>~</a:t>
            </a:r>
            <a:r>
              <a:rPr lang="en-US" sz="2000" i="0"/>
              <a:t>scranmer/Probe/Theory2011/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88900" y="1493838"/>
            <a:ext cx="3048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Online </a:t>
            </a:r>
            <a:r>
              <a:rPr lang="ja-JP" altLang="en-US" sz="2000" i="0"/>
              <a:t>“</a:t>
            </a:r>
            <a:r>
              <a:rPr lang="en-US" sz="2000" i="0"/>
              <a:t>database</a:t>
            </a:r>
            <a:r>
              <a:rPr lang="ja-JP" altLang="en-US" sz="2000" i="0"/>
              <a:t>”</a:t>
            </a:r>
            <a:r>
              <a:rPr lang="en-US" sz="2000" i="0"/>
              <a:t> of measurements, extrapolation techniques, empirical models, theoretical models, simulation codes, etc.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62000" y="4148138"/>
            <a:ext cx="2438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buSzPct val="106000"/>
            </a:pPr>
            <a:r>
              <a:rPr lang="en-US" sz="2000" i="0"/>
              <a:t>As of March 2011, there are 13 entries:</a:t>
            </a:r>
          </a:p>
          <a:p>
            <a:pPr eaLnBrk="1" hangingPunct="1">
              <a:lnSpc>
                <a:spcPct val="95000"/>
              </a:lnSpc>
              <a:buSzPct val="106000"/>
            </a:pPr>
            <a:endParaRPr lang="en-US" sz="2000" i="0"/>
          </a:p>
          <a:p>
            <a:pPr eaLnBrk="1" hangingPunct="1">
              <a:lnSpc>
                <a:spcPct val="95000"/>
              </a:lnSpc>
              <a:buSzPct val="106000"/>
            </a:pPr>
            <a:r>
              <a:rPr lang="en-US" sz="2000" b="1"/>
              <a:t>More are welcome!</a:t>
            </a:r>
          </a:p>
        </p:txBody>
      </p:sp>
      <p:sp>
        <p:nvSpPr>
          <p:cNvPr id="4103" name="Left Brace 15"/>
          <p:cNvSpPr>
            <a:spLocks/>
          </p:cNvSpPr>
          <p:nvPr/>
        </p:nvSpPr>
        <p:spPr bwMode="auto">
          <a:xfrm>
            <a:off x="3048000" y="3352800"/>
            <a:ext cx="241300" cy="2667000"/>
          </a:xfrm>
          <a:prstGeom prst="leftBrace">
            <a:avLst>
              <a:gd name="adj1" fmla="val 1437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Example extrapolations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8900" y="827088"/>
            <a:ext cx="42545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Salem &amp; Bale collected inward extrapolations of a wide range of plasma parameters from </a:t>
            </a:r>
            <a:r>
              <a:rPr lang="en-US" sz="2000"/>
              <a:t>Helios</a:t>
            </a:r>
            <a:r>
              <a:rPr lang="en-US" sz="2000" i="0"/>
              <a:t> measurements between 0.3 and 1 AU. </a:t>
            </a:r>
          </a:p>
        </p:txBody>
      </p:sp>
      <p:pic>
        <p:nvPicPr>
          <p:cNvPr id="5124" name="Picture 7" descr="salem_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"/>
          <a:stretch>
            <a:fillRect/>
          </a:stretch>
        </p:blipFill>
        <p:spPr bwMode="auto">
          <a:xfrm>
            <a:off x="4343400" y="881063"/>
            <a:ext cx="45942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Qemp_damp_Zminu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908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6" name="Straight Arrow Connector 17"/>
          <p:cNvCxnSpPr>
            <a:cxnSpLocks noChangeShapeType="1"/>
          </p:cNvCxnSpPr>
          <p:nvPr/>
        </p:nvCxnSpPr>
        <p:spPr bwMode="auto">
          <a:xfrm>
            <a:off x="2514600" y="2133600"/>
            <a:ext cx="17526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4724400" y="4495800"/>
            <a:ext cx="3962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Cranmer &amp; Chandran extrapolated </a:t>
            </a:r>
            <a:r>
              <a:rPr lang="en-US" sz="2000"/>
              <a:t>in situ </a:t>
            </a:r>
            <a:r>
              <a:rPr lang="en-US" sz="2000" i="0"/>
              <a:t>wave amplitudes inward assuming either </a:t>
            </a:r>
            <a:r>
              <a:rPr lang="en-US" sz="2000" b="1" i="0"/>
              <a:t>no damping</a:t>
            </a:r>
            <a:r>
              <a:rPr lang="en-US" sz="2000" i="0"/>
              <a:t> or </a:t>
            </a:r>
            <a:r>
              <a:rPr lang="en-US" sz="2000" b="1" i="0">
                <a:solidFill>
                  <a:srgbClr val="FF0000"/>
                </a:solidFill>
              </a:rPr>
              <a:t>empirically constrained turbulent damping.</a:t>
            </a:r>
          </a:p>
        </p:txBody>
      </p:sp>
      <p:sp>
        <p:nvSpPr>
          <p:cNvPr id="5128" name="TextBox 19"/>
          <p:cNvSpPr txBox="1">
            <a:spLocks noChangeArrowheads="1"/>
          </p:cNvSpPr>
          <p:nvPr/>
        </p:nvSpPr>
        <p:spPr bwMode="auto">
          <a:xfrm>
            <a:off x="1143000" y="5105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0"/>
              <a:t>(2010 SHINE meeting)</a:t>
            </a:r>
          </a:p>
        </p:txBody>
      </p:sp>
      <p:cxnSp>
        <p:nvCxnSpPr>
          <p:cNvPr id="5129" name="Straight Arrow Connector 20"/>
          <p:cNvCxnSpPr>
            <a:cxnSpLocks noChangeShapeType="1"/>
          </p:cNvCxnSpPr>
          <p:nvPr/>
        </p:nvCxnSpPr>
        <p:spPr bwMode="auto">
          <a:xfrm rot="10800000">
            <a:off x="4038600" y="5219700"/>
            <a:ext cx="762000" cy="17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TextBox 26"/>
          <p:cNvSpPr txBox="1">
            <a:spLocks noChangeArrowheads="1"/>
          </p:cNvSpPr>
          <p:nvPr/>
        </p:nvSpPr>
        <p:spPr bwMode="auto">
          <a:xfrm>
            <a:off x="6705600" y="19050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proton density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Example theoretical model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708025"/>
            <a:ext cx="899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Cranmer et al. (2007) wave/turbulence models; plot swiped from SWEAP proposal</a:t>
            </a:r>
            <a:endParaRPr lang="en-US" sz="2000" b="1" i="0"/>
          </a:p>
        </p:txBody>
      </p:sp>
      <p:pic>
        <p:nvPicPr>
          <p:cNvPr id="6148" name="Picture 10" descr="sweap_cvb07_model_pl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43000"/>
            <a:ext cx="7648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Global 3D MHD models?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43434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CORHEL/MAS (Predictive Sciences)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SWMF/BATS-R-US  (Michigan)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MS-FLUKSS, ENLIL, etc...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553200" y="993775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CCMC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CISM</a:t>
            </a:r>
          </a:p>
        </p:txBody>
      </p:sp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5105400" y="993775"/>
            <a:ext cx="146050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7"/>
          <p:cNvCxnSpPr>
            <a:cxnSpLocks noChangeShapeType="1"/>
          </p:cNvCxnSpPr>
          <p:nvPr/>
        </p:nvCxnSpPr>
        <p:spPr bwMode="auto">
          <a:xfrm flipV="1">
            <a:off x="4581525" y="1174750"/>
            <a:ext cx="1981200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8"/>
          <p:cNvCxnSpPr>
            <a:cxnSpLocks noChangeShapeType="1"/>
          </p:cNvCxnSpPr>
          <p:nvPr/>
        </p:nvCxnSpPr>
        <p:spPr bwMode="auto">
          <a:xfrm flipV="1">
            <a:off x="4214813" y="1174750"/>
            <a:ext cx="2352675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9"/>
          <p:cNvCxnSpPr>
            <a:cxnSpLocks noChangeShapeType="1"/>
          </p:cNvCxnSpPr>
          <p:nvPr/>
        </p:nvCxnSpPr>
        <p:spPr bwMode="auto">
          <a:xfrm>
            <a:off x="5110163" y="993775"/>
            <a:ext cx="1452562" cy="63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11"/>
          <p:cNvCxnSpPr>
            <a:cxnSpLocks noChangeShapeType="1"/>
          </p:cNvCxnSpPr>
          <p:nvPr/>
        </p:nvCxnSpPr>
        <p:spPr bwMode="auto">
          <a:xfrm>
            <a:off x="4586288" y="1422400"/>
            <a:ext cx="196215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13"/>
          <p:cNvCxnSpPr>
            <a:cxnSpLocks noChangeShapeType="1"/>
          </p:cNvCxnSpPr>
          <p:nvPr/>
        </p:nvCxnSpPr>
        <p:spPr bwMode="auto">
          <a:xfrm flipV="1">
            <a:off x="4219575" y="1627188"/>
            <a:ext cx="2343150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28917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0" descr="rus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2383"/>
          <a:stretch>
            <a:fillRect/>
          </a:stretch>
        </p:blipFill>
        <p:spPr bwMode="auto">
          <a:xfrm>
            <a:off x="174625" y="3046413"/>
            <a:ext cx="50403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3"/>
          <p:cNvSpPr txBox="1">
            <a:spLocks noChangeArrowheads="1"/>
          </p:cNvSpPr>
          <p:nvPr/>
        </p:nvSpPr>
        <p:spPr bwMode="auto">
          <a:xfrm>
            <a:off x="139700" y="2212975"/>
            <a:ext cx="510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/>
              <a:t>Has anyone yet taken a few solar rotation</a:t>
            </a:r>
            <a:r>
              <a:rPr lang="ja-JP" altLang="en-US" sz="2000" i="0"/>
              <a:t>’</a:t>
            </a:r>
            <a:r>
              <a:rPr lang="en-US" sz="2000" i="0"/>
              <a:t>s worth of models &amp; folded in SPP</a:t>
            </a:r>
            <a:r>
              <a:rPr lang="ja-JP" altLang="en-US" sz="2000" i="0"/>
              <a:t>’</a:t>
            </a:r>
            <a:r>
              <a:rPr lang="en-US" sz="2000" i="0"/>
              <a:t>s trajectory?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228600" y="54864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Rušin et al. </a:t>
            </a:r>
            <a:r>
              <a:rPr lang="en-US" sz="1600" i="0"/>
              <a:t>(2010)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Controversies . . .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311" r="240" b="15533"/>
          <a:stretch>
            <a:fillRect/>
          </a:stretch>
        </p:blipFill>
        <p:spPr bwMode="auto">
          <a:xfrm>
            <a:off x="1658938" y="1295400"/>
            <a:ext cx="582612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How is the solar wind accelerated?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76400" y="1219200"/>
            <a:ext cx="5943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SzPct val="106000"/>
              <a:buFontTx/>
              <a:buChar char="•"/>
            </a:pPr>
            <a:r>
              <a:rPr lang="en-US" sz="2000" b="1" i="0"/>
              <a:t>Mass?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SzPct val="106000"/>
              <a:buFontTx/>
              <a:buChar char="•"/>
            </a:pPr>
            <a:r>
              <a:rPr lang="en-US" sz="2000" b="1" i="0"/>
              <a:t>Momentum?    → </a:t>
            </a:r>
            <a:r>
              <a:rPr lang="en-US" sz="2000" i="0"/>
              <a:t>Parker (1958) was largely right!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SzPct val="106000"/>
              <a:buFontTx/>
              <a:buChar char="•"/>
            </a:pPr>
            <a:r>
              <a:rPr lang="en-US" sz="2000" b="1" i="0"/>
              <a:t>Energy?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52400" y="835025"/>
            <a:ext cx="563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SzPct val="106000"/>
            </a:pPr>
            <a:r>
              <a:rPr lang="en-US" sz="2000" i="0"/>
              <a:t>What physical processes provide the solar wind</a:t>
            </a:r>
            <a:r>
              <a:rPr lang="ja-JP" altLang="en-US" sz="2000" i="0"/>
              <a:t>’</a:t>
            </a:r>
            <a:r>
              <a:rPr lang="en-US" sz="2000" i="0"/>
              <a:t>s </a:t>
            </a:r>
          </a:p>
        </p:txBody>
      </p:sp>
      <p:grpSp>
        <p:nvGrpSpPr>
          <p:cNvPr id="9221" name="Group 38"/>
          <p:cNvGrpSpPr>
            <a:grpSpLocks/>
          </p:cNvGrpSpPr>
          <p:nvPr/>
        </p:nvGrpSpPr>
        <p:grpSpPr bwMode="auto">
          <a:xfrm>
            <a:off x="195263" y="2486025"/>
            <a:ext cx="8761412" cy="3457575"/>
            <a:chOff x="233363" y="2486643"/>
            <a:chExt cx="8761412" cy="3456957"/>
          </a:xfrm>
        </p:grpSpPr>
        <p:pic>
          <p:nvPicPr>
            <p:cNvPr id="9222" name="Picture 9" descr="my_druck.gif"/>
            <p:cNvPicPr>
              <a:picLocks noChangeAspect="1"/>
            </p:cNvPicPr>
            <p:nvPr/>
          </p:nvPicPr>
          <p:blipFill>
            <a:blip r:embed="rId2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2" b="11728"/>
            <a:stretch>
              <a:fillRect/>
            </a:stretch>
          </p:blipFill>
          <p:spPr bwMode="auto">
            <a:xfrm>
              <a:off x="233363" y="2486643"/>
              <a:ext cx="8761412" cy="345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Oval 4"/>
            <p:cNvSpPr>
              <a:spLocks noChangeArrowheads="1"/>
            </p:cNvSpPr>
            <p:nvPr/>
          </p:nvSpPr>
          <p:spPr bwMode="auto">
            <a:xfrm>
              <a:off x="3862388" y="3552069"/>
              <a:ext cx="1423987" cy="142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 type="arrow" w="med" len="lg"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the dominant source of mass?</a:t>
            </a:r>
          </a:p>
        </p:txBody>
      </p:sp>
      <p:sp>
        <p:nvSpPr>
          <p:cNvPr id="10243" name="Text Box 39"/>
          <p:cNvSpPr txBox="1">
            <a:spLocks noChangeArrowheads="1"/>
          </p:cNvSpPr>
          <p:nvPr/>
        </p:nvSpPr>
        <p:spPr bwMode="auto">
          <a:xfrm>
            <a:off x="76200" y="914400"/>
            <a:ext cx="41148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/>
              <a:t>Until relatively recently, the dominant idea has been that the time-steady rate of </a:t>
            </a:r>
            <a:r>
              <a:rPr lang="ja-JP" altLang="en-US" sz="2000" b="1" i="0">
                <a:solidFill>
                  <a:srgbClr val="FF0000"/>
                </a:solidFill>
              </a:rPr>
              <a:t>“</a:t>
            </a:r>
            <a:r>
              <a:rPr lang="en-US" sz="2000" b="1" i="0">
                <a:solidFill>
                  <a:srgbClr val="FF0000"/>
                </a:solidFill>
              </a:rPr>
              <a:t>evaporation</a:t>
            </a:r>
            <a:r>
              <a:rPr lang="ja-JP" altLang="en-US" sz="2000" b="1" i="0">
                <a:solidFill>
                  <a:srgbClr val="FF0000"/>
                </a:solidFill>
              </a:rPr>
              <a:t>”</a:t>
            </a:r>
            <a:r>
              <a:rPr lang="en-US" sz="2000" b="1" i="0">
                <a:solidFill>
                  <a:srgbClr val="FF0000"/>
                </a:solidFill>
              </a:rPr>
              <a:t> </a:t>
            </a:r>
            <a:r>
              <a:rPr lang="en-US" sz="2000" i="0"/>
              <a:t>is set by a balance between downward conduction, upward enthalpy flux, and local radiative cooling  </a:t>
            </a:r>
            <a:r>
              <a:rPr lang="en-US" sz="1800" i="0"/>
              <a:t>(Hammer 1982; Withbroe 1988).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1800" i="0"/>
              <a:t>   </a:t>
            </a:r>
            <a:r>
              <a:rPr lang="en-US" sz="2000" i="0"/>
              <a:t>(i.e., coronal heating sets mass flux!)</a:t>
            </a:r>
          </a:p>
        </p:txBody>
      </p:sp>
      <p:grpSp>
        <p:nvGrpSpPr>
          <p:cNvPr id="10244" name="Group 47"/>
          <p:cNvGrpSpPr>
            <a:grpSpLocks/>
          </p:cNvGrpSpPr>
          <p:nvPr/>
        </p:nvGrpSpPr>
        <p:grpSpPr bwMode="auto">
          <a:xfrm>
            <a:off x="4406900" y="777875"/>
            <a:ext cx="4554538" cy="2752725"/>
            <a:chOff x="4419600" y="999766"/>
            <a:chExt cx="4553862" cy="2751982"/>
          </a:xfrm>
        </p:grpSpPr>
        <p:pic>
          <p:nvPicPr>
            <p:cNvPr id="10245" name="Picture 1032" descr="T171_000918_1754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13310" r="3207" b="1665"/>
            <a:stretch>
              <a:fillRect/>
            </a:stretch>
          </p:blipFill>
          <p:spPr bwMode="auto">
            <a:xfrm>
              <a:off x="4419600" y="999766"/>
              <a:ext cx="4553862" cy="275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AutoShape 1033"/>
            <p:cNvSpPr>
              <a:spLocks noChangeArrowheads="1"/>
            </p:cNvSpPr>
            <p:nvPr/>
          </p:nvSpPr>
          <p:spPr bwMode="auto">
            <a:xfrm rot="313684">
              <a:off x="5837481" y="1521485"/>
              <a:ext cx="609600" cy="662751"/>
            </a:xfrm>
            <a:prstGeom prst="downArrow">
              <a:avLst>
                <a:gd name="adj1" fmla="val 36981"/>
                <a:gd name="adj2" fmla="val 40835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034"/>
            <p:cNvSpPr>
              <a:spLocks noChangeArrowheads="1"/>
            </p:cNvSpPr>
            <p:nvPr/>
          </p:nvSpPr>
          <p:spPr bwMode="auto">
            <a:xfrm rot="-10486316">
              <a:off x="5772745" y="2260960"/>
              <a:ext cx="609600" cy="762000"/>
            </a:xfrm>
            <a:prstGeom prst="downArrow">
              <a:avLst>
                <a:gd name="adj1" fmla="val 30843"/>
                <a:gd name="adj2" fmla="val 44525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Text Box 1035"/>
            <p:cNvSpPr txBox="1">
              <a:spLocks noChangeArrowheads="1"/>
            </p:cNvSpPr>
            <p:nvPr/>
          </p:nvSpPr>
          <p:spPr bwMode="auto">
            <a:xfrm>
              <a:off x="5163145" y="1081087"/>
              <a:ext cx="2133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heat conduction</a:t>
              </a:r>
              <a:endParaRPr lang="en-US" b="1"/>
            </a:p>
          </p:txBody>
        </p:sp>
        <p:sp>
          <p:nvSpPr>
            <p:cNvPr id="10249" name="Text Box 1036"/>
            <p:cNvSpPr txBox="1">
              <a:spLocks noChangeArrowheads="1"/>
            </p:cNvSpPr>
            <p:nvPr/>
          </p:nvSpPr>
          <p:spPr bwMode="auto">
            <a:xfrm>
              <a:off x="7626945" y="1803760"/>
              <a:ext cx="1295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radiation losses</a:t>
              </a:r>
              <a:endParaRPr lang="en-US" b="1"/>
            </a:p>
          </p:txBody>
        </p:sp>
        <p:sp>
          <p:nvSpPr>
            <p:cNvPr id="10250" name="Freeform 1038"/>
            <p:cNvSpPr>
              <a:spLocks/>
            </p:cNvSpPr>
            <p:nvPr/>
          </p:nvSpPr>
          <p:spPr bwMode="auto">
            <a:xfrm rot="-662914">
              <a:off x="6382345" y="19561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Freeform 1039"/>
            <p:cNvSpPr>
              <a:spLocks/>
            </p:cNvSpPr>
            <p:nvPr/>
          </p:nvSpPr>
          <p:spPr bwMode="auto">
            <a:xfrm rot="737664">
              <a:off x="6458545" y="24133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Freeform 1040"/>
            <p:cNvSpPr>
              <a:spLocks/>
            </p:cNvSpPr>
            <p:nvPr/>
          </p:nvSpPr>
          <p:spPr bwMode="auto">
            <a:xfrm rot="10325990">
              <a:off x="4629745" y="23371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Freeform 1041"/>
            <p:cNvSpPr>
              <a:spLocks/>
            </p:cNvSpPr>
            <p:nvPr/>
          </p:nvSpPr>
          <p:spPr bwMode="auto">
            <a:xfrm rot="-9130166">
              <a:off x="4934545" y="187996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4" name="Group 1044"/>
            <p:cNvGrpSpPr>
              <a:grpSpLocks/>
            </p:cNvGrpSpPr>
            <p:nvPr/>
          </p:nvGrpSpPr>
          <p:grpSpPr bwMode="auto">
            <a:xfrm>
              <a:off x="5582245" y="2984860"/>
              <a:ext cx="1143000" cy="731838"/>
              <a:chOff x="1296" y="2700"/>
              <a:chExt cx="720" cy="461"/>
            </a:xfrm>
          </p:grpSpPr>
          <p:sp>
            <p:nvSpPr>
              <p:cNvPr id="10255" name="Text Box 1042"/>
              <p:cNvSpPr txBox="1">
                <a:spLocks noChangeArrowheads="1"/>
              </p:cNvSpPr>
              <p:nvPr/>
            </p:nvSpPr>
            <p:spPr bwMode="auto">
              <a:xfrm>
                <a:off x="1296" y="2784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— ρvkT</a:t>
                </a:r>
                <a:endParaRPr lang="en-US" b="1"/>
              </a:p>
            </p:txBody>
          </p:sp>
          <p:sp>
            <p:nvSpPr>
              <p:cNvPr id="10256" name="Text Box 1043"/>
              <p:cNvSpPr txBox="1">
                <a:spLocks noChangeArrowheads="1"/>
              </p:cNvSpPr>
              <p:nvPr/>
            </p:nvSpPr>
            <p:spPr bwMode="auto">
              <a:xfrm>
                <a:off x="1320" y="2700"/>
                <a:ext cx="33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en-US" sz="2000" b="1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9103</TotalTime>
  <Words>1449</Words>
  <Application>Microsoft Macintosh PowerPoint</Application>
  <PresentationFormat>On-screen Show (4:3)</PresentationFormat>
  <Paragraphs>145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Default Design</vt:lpstr>
      <vt:lpstr>The SPP Theory &amp; Modeling Team:   Exploring Predictions &amp; Controversies</vt:lpstr>
      <vt:lpstr>SPP Theory &amp; Modeling Team</vt:lpstr>
      <vt:lpstr>Goal: assemble predictions of what SPP will see</vt:lpstr>
      <vt:lpstr>Example extrapolations</vt:lpstr>
      <vt:lpstr>Example theoretical model</vt:lpstr>
      <vt:lpstr>Global 3D MHD models?</vt:lpstr>
      <vt:lpstr>Controversies . . .</vt:lpstr>
      <vt:lpstr>How is the solar wind accelerated?</vt:lpstr>
      <vt:lpstr>What is the dominant source of mass?</vt:lpstr>
      <vt:lpstr>What is the dominant source of mass?</vt:lpstr>
      <vt:lpstr>What is the dominant source of energy?</vt:lpstr>
      <vt:lpstr>What is the dominant source of energy?</vt:lpstr>
      <vt:lpstr>What is the dominant source of energy?</vt:lpstr>
      <vt:lpstr>Controversies about waves &amp; turbulence</vt:lpstr>
      <vt:lpstr>Controversies about waves &amp; turbulence</vt:lpstr>
      <vt:lpstr>Controversies about waves &amp; turbulence</vt:lpstr>
      <vt:lpstr>The heating is multi-fluid &amp; collisionless</vt:lpstr>
      <vt:lpstr>How are ions preferentially heated?</vt:lpstr>
      <vt:lpstr>Conclusions</vt:lpstr>
    </vt:vector>
  </TitlesOfParts>
  <Company>cfa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N/A N/A</cp:lastModifiedBy>
  <cp:revision>795</cp:revision>
  <cp:lastPrinted>2004-11-04T16:22:17Z</cp:lastPrinted>
  <dcterms:created xsi:type="dcterms:W3CDTF">2004-11-02T19:54:44Z</dcterms:created>
  <dcterms:modified xsi:type="dcterms:W3CDTF">2015-08-24T16:33:59Z</dcterms:modified>
</cp:coreProperties>
</file>