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9" r:id="rId2"/>
    <p:sldId id="311" r:id="rId3"/>
    <p:sldId id="323" r:id="rId4"/>
    <p:sldId id="324" r:id="rId5"/>
    <p:sldId id="322" r:id="rId6"/>
    <p:sldId id="320" r:id="rId7"/>
    <p:sldId id="317" r:id="rId8"/>
    <p:sldId id="321" r:id="rId9"/>
    <p:sldId id="319" r:id="rId10"/>
    <p:sldId id="316" r:id="rId11"/>
    <p:sldId id="325" r:id="rId12"/>
    <p:sldId id="327" r:id="rId13"/>
    <p:sldId id="330" r:id="rId14"/>
    <p:sldId id="331" r:id="rId15"/>
    <p:sldId id="332" r:id="rId16"/>
    <p:sldId id="333" r:id="rId17"/>
    <p:sldId id="326" r:id="rId18"/>
    <p:sldId id="328" r:id="rId19"/>
    <p:sldId id="329" r:id="rId20"/>
    <p:sldId id="334" r:id="rId21"/>
    <p:sldId id="335" r:id="rId22"/>
    <p:sldId id="336" r:id="rId23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00CC"/>
    <a:srgbClr val="FFFF8F"/>
    <a:srgbClr val="FFFFA7"/>
    <a:srgbClr val="50C1FA"/>
    <a:srgbClr val="FDE763"/>
    <a:srgbClr val="FFD243"/>
    <a:srgbClr val="8ED7FC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5411" autoAdjust="0"/>
  </p:normalViewPr>
  <p:slideViewPr>
    <p:cSldViewPr>
      <p:cViewPr varScale="1">
        <p:scale>
          <a:sx n="86" d="100"/>
          <a:sy n="86" d="100"/>
        </p:scale>
        <p:origin x="12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6/4/2015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1000" y="6206295"/>
            <a:ext cx="2964037" cy="499305"/>
            <a:chOff x="236363" y="1488775"/>
            <a:chExt cx="8685075" cy="1463040"/>
          </a:xfrm>
        </p:grpSpPr>
        <p:pic>
          <p:nvPicPr>
            <p:cNvPr id="4" name="Picture 3" descr="fig1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390181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Picture 4" descr="fig1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552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 descr="fig1d.gif"/>
            <p:cNvPicPr>
              <a:picLocks noChangeAspect="1"/>
            </p:cNvPicPr>
            <p:nvPr/>
          </p:nvPicPr>
          <p:blipFill rotWithShape="1">
            <a:blip r:embed="rId4" cstate="print"/>
            <a:srcRect l="19876" t="-1" r="137" b="14685"/>
            <a:stretch/>
          </p:blipFill>
          <p:spPr>
            <a:xfrm>
              <a:off x="236363" y="1488775"/>
              <a:ext cx="137160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17" descr="aurorae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4389"/>
            <a:stretch/>
          </p:blipFill>
          <p:spPr bwMode="auto">
            <a:xfrm>
              <a:off x="7366958" y="1488775"/>
              <a:ext cx="1554480" cy="14630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Picture 2" descr="http://scienceblogs.com/startswithabang/files/2011/02/earths_magnetic_field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contrast="12000"/>
            </a:blip>
            <a:srcRect t="13115" r="18003" b="13115"/>
            <a:stretch/>
          </p:blipFill>
          <p:spPr bwMode="auto">
            <a:xfrm>
              <a:off x="5012810" y="1488775"/>
              <a:ext cx="2194560" cy="146304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9" name="TextBox 8"/>
          <p:cNvSpPr txBox="1"/>
          <p:nvPr userDrawn="1"/>
        </p:nvSpPr>
        <p:spPr>
          <a:xfrm>
            <a:off x="3352800" y="638795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Hale </a:t>
            </a:r>
            <a:r>
              <a:rPr lang="en-US" sz="1400" baseline="0" smtClean="0">
                <a:solidFill>
                  <a:schemeClr val="tx1"/>
                </a:solidFill>
              </a:rPr>
              <a:t>Collaborative Graduate Education Program Workshop</a:t>
            </a:r>
            <a:endParaRPr lang="en-US" sz="1400" smtClean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431722" y="6206295"/>
            <a:ext cx="5257800" cy="116219"/>
            <a:chOff x="3733800" y="5334000"/>
            <a:chExt cx="5257800" cy="116219"/>
          </a:xfrm>
        </p:grpSpPr>
        <p:cxnSp>
          <p:nvCxnSpPr>
            <p:cNvPr id="11" name="Straight Connector 10"/>
            <p:cNvCxnSpPr/>
            <p:nvPr userDrawn="1"/>
          </p:nvCxnSpPr>
          <p:spPr bwMode="auto">
            <a:xfrm>
              <a:off x="3733800" y="5334000"/>
              <a:ext cx="5257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733800" y="5450219"/>
              <a:ext cx="4343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50C1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3733800" y="5392110"/>
              <a:ext cx="46482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DE7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1000" y="6206295"/>
            <a:ext cx="2964037" cy="499305"/>
            <a:chOff x="236363" y="1488775"/>
            <a:chExt cx="8685075" cy="1463040"/>
          </a:xfrm>
        </p:grpSpPr>
        <p:pic>
          <p:nvPicPr>
            <p:cNvPr id="4" name="Picture 3" descr="fig1a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flipH="1">
              <a:off x="3390181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Picture 4" descr="fig1b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7552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 descr="fig1d.gif"/>
            <p:cNvPicPr>
              <a:picLocks noChangeAspect="1"/>
            </p:cNvPicPr>
            <p:nvPr/>
          </p:nvPicPr>
          <p:blipFill rotWithShape="1">
            <a:blip r:embed="rId14" cstate="print"/>
            <a:srcRect l="19876" t="-1" r="137" b="14685"/>
            <a:stretch/>
          </p:blipFill>
          <p:spPr>
            <a:xfrm>
              <a:off x="236363" y="1488775"/>
              <a:ext cx="137160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17" descr="aurorae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r="4389"/>
            <a:stretch/>
          </p:blipFill>
          <p:spPr bwMode="auto">
            <a:xfrm>
              <a:off x="7366958" y="1488775"/>
              <a:ext cx="1554480" cy="14630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Picture 2" descr="http://scienceblogs.com/startswithabang/files/2011/02/earths_magnetic_field.jpe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lum contrast="12000"/>
            </a:blip>
            <a:srcRect t="13115" r="18003" b="13115"/>
            <a:stretch/>
          </p:blipFill>
          <p:spPr bwMode="auto">
            <a:xfrm>
              <a:off x="5012810" y="1488775"/>
              <a:ext cx="2194560" cy="146304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2" name="TextBox 1"/>
          <p:cNvSpPr txBox="1"/>
          <p:nvPr userDrawn="1"/>
        </p:nvSpPr>
        <p:spPr>
          <a:xfrm>
            <a:off x="3352800" y="638795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Hale </a:t>
            </a:r>
            <a:r>
              <a:rPr lang="en-US" sz="1400" baseline="0" smtClean="0">
                <a:solidFill>
                  <a:schemeClr val="tx1"/>
                </a:solidFill>
              </a:rPr>
              <a:t>Collaborative Graduate Education Program Workshop</a:t>
            </a:r>
            <a:endParaRPr lang="en-US" sz="1400" smtClean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31722" y="6206295"/>
            <a:ext cx="5257800" cy="116219"/>
            <a:chOff x="3733800" y="5334000"/>
            <a:chExt cx="5257800" cy="116219"/>
          </a:xfrm>
        </p:grpSpPr>
        <p:cxnSp>
          <p:nvCxnSpPr>
            <p:cNvPr id="17" name="Straight Connector 16"/>
            <p:cNvCxnSpPr/>
            <p:nvPr userDrawn="1"/>
          </p:nvCxnSpPr>
          <p:spPr bwMode="auto">
            <a:xfrm>
              <a:off x="3733800" y="5334000"/>
              <a:ext cx="5257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>
              <a:off x="3733800" y="5450219"/>
              <a:ext cx="4343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50C1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3733800" y="5392110"/>
              <a:ext cx="46482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DE7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jpg"/><Relationship Id="rId14" Type="http://schemas.openxmlformats.org/officeDocument/2006/relationships/hyperlink" Target="http://tinyurl.com/cgep201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eus.colorado.edu/astr7500-toomr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850" y="381000"/>
            <a:ext cx="6972300" cy="16764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Hale Collaborative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Graduate Education Program (</a:t>
            </a:r>
            <a:r>
              <a:rPr lang="en-US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CGEP) Workshop: June 4-5, 2015</a:t>
            </a:r>
            <a:endParaRPr lang="en-US" sz="36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endParaRPr lang="en-US" sz="2000" i="0" dirty="0" smtClean="0">
              <a:latin typeface="+mn-lt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363" y="2209800"/>
            <a:ext cx="8685075" cy="1463040"/>
            <a:chOff x="236363" y="1488775"/>
            <a:chExt cx="8685075" cy="1463040"/>
          </a:xfrm>
        </p:grpSpPr>
        <p:pic>
          <p:nvPicPr>
            <p:cNvPr id="15" name="Picture 14" descr="fig1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390181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Picture 15" descr="fig1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552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Picture 17" descr="fig1d.gif"/>
            <p:cNvPicPr>
              <a:picLocks noChangeAspect="1"/>
            </p:cNvPicPr>
            <p:nvPr/>
          </p:nvPicPr>
          <p:blipFill rotWithShape="1">
            <a:blip r:embed="rId4" cstate="print"/>
            <a:srcRect l="19876" t="-1" r="137" b="14685"/>
            <a:stretch/>
          </p:blipFill>
          <p:spPr>
            <a:xfrm>
              <a:off x="236363" y="1488775"/>
              <a:ext cx="137160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" name="Picture 17" descr="aurorae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4389"/>
            <a:stretch/>
          </p:blipFill>
          <p:spPr bwMode="auto">
            <a:xfrm>
              <a:off x="7366958" y="1488775"/>
              <a:ext cx="1554480" cy="14630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0" name="Picture 2" descr="http://scienceblogs.com/startswithabang/files/2011/02/earths_magnetic_field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contrast="12000"/>
            </a:blip>
            <a:srcRect t="13115" r="18003" b="13115"/>
            <a:stretch/>
          </p:blipFill>
          <p:spPr bwMode="auto">
            <a:xfrm>
              <a:off x="5012810" y="1488775"/>
              <a:ext cx="2194560" cy="146304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185738" y="5039221"/>
            <a:ext cx="8772525" cy="1056779"/>
            <a:chOff x="152400" y="5039221"/>
            <a:chExt cx="8772525" cy="10567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109" y="5129700"/>
              <a:ext cx="894577" cy="8758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5329485"/>
              <a:ext cx="1076325" cy="4762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788" y="5209800"/>
              <a:ext cx="2044629" cy="7156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5088017"/>
              <a:ext cx="889312" cy="9591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187" y="5110060"/>
              <a:ext cx="915100" cy="915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918" y="5039221"/>
              <a:ext cx="964236" cy="10567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92267"/>
              <a:ext cx="1595208" cy="75068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65019" y="3889104"/>
            <a:ext cx="7613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Main local contact:  Steven Cranmer  (steven.cranmer@colorado.edu)</a:t>
            </a:r>
            <a:endParaRPr lang="en-US" sz="2000" i="0" dirty="0" smtClean="0"/>
          </a:p>
          <a:p>
            <a:pPr marL="168275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/>
              <a:t>Workshop web page:   </a:t>
            </a:r>
            <a:r>
              <a:rPr lang="en-US" sz="2000" i="0" dirty="0" smtClean="0">
                <a:hlinkClick r:id="rId14"/>
              </a:rPr>
              <a:t>http://</a:t>
            </a:r>
            <a:r>
              <a:rPr lang="en-US" sz="2000" i="0" dirty="0" err="1" smtClean="0">
                <a:hlinkClick r:id="rId14"/>
              </a:rPr>
              <a:t>tinyurl.com</a:t>
            </a:r>
            <a:r>
              <a:rPr lang="en-US" sz="2000" i="0" dirty="0" smtClean="0">
                <a:hlinkClick r:id="rId14"/>
              </a:rPr>
              <a:t>/cgep2015</a:t>
            </a:r>
            <a:endParaRPr lang="en-US" sz="200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Beyond 2016?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845165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We hope each </a:t>
            </a:r>
            <a:r>
              <a:rPr lang="en-US" sz="2000" i="0" dirty="0" smtClean="0"/>
              <a:t>year’s course </a:t>
            </a:r>
            <a:r>
              <a:rPr lang="en-US" sz="2000" i="0" smtClean="0"/>
              <a:t>will have </a:t>
            </a:r>
            <a:r>
              <a:rPr lang="en-US" sz="2000" i="0" dirty="0" smtClean="0"/>
              <a:t>a different focus from the previous 3-4 years’ courses.  Eventually, some topics will come back into rotation, so instructors are not always having to develop new material </a:t>
            </a:r>
            <a:r>
              <a:rPr lang="en-US" sz="2000" dirty="0" smtClean="0"/>
              <a:t>ex </a:t>
            </a:r>
            <a:r>
              <a:rPr lang="en-US" sz="2000" smtClean="0"/>
              <a:t>nihilo.</a:t>
            </a:r>
            <a:endParaRPr lang="en-US" sz="2000" dirty="0">
              <a:solidFill>
                <a:srgbClr val="0000FF"/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We should discuss possibility for </a:t>
            </a:r>
            <a:r>
              <a:rPr lang="en-US" sz="2000" b="1" i="0">
                <a:solidFill>
                  <a:srgbClr val="0000FF"/>
                </a:solidFill>
              </a:rPr>
              <a:t>s</a:t>
            </a:r>
            <a:r>
              <a:rPr lang="en-US" sz="2000" b="1" i="0" smtClean="0">
                <a:solidFill>
                  <a:srgbClr val="0000FF"/>
                </a:solidFill>
              </a:rPr>
              <a:t>ummer events</a:t>
            </a:r>
            <a:r>
              <a:rPr lang="en-US" sz="2000" i="0" smtClean="0"/>
              <a:t> </a:t>
            </a:r>
            <a:r>
              <a:rPr lang="en-US" sz="2000" i="0" dirty="0" smtClean="0"/>
              <a:t>to keep the </a:t>
            </a:r>
            <a:r>
              <a:rPr lang="en-US" sz="2000" i="0" smtClean="0"/>
              <a:t>students at different universities </a:t>
            </a:r>
            <a:r>
              <a:rPr lang="en-US" sz="2000" i="0" dirty="0" smtClean="0"/>
              <a:t>in contact as a </a:t>
            </a:r>
            <a:r>
              <a:rPr lang="en-US" sz="2000" i="0" smtClean="0"/>
              <a:t>cohesive group.</a:t>
            </a:r>
            <a:br>
              <a:rPr lang="en-US" sz="2000" i="0" smtClean="0"/>
            </a:br>
            <a:r>
              <a:rPr lang="en-US" sz="2000" i="0" smtClean="0"/>
              <a:t>Location </a:t>
            </a:r>
            <a:r>
              <a:rPr lang="en-US" sz="2000" i="0" dirty="0" smtClean="0"/>
              <a:t>themes (observation, instrumentation, computation)?  Engagement with NASA/UCAR </a:t>
            </a:r>
            <a:r>
              <a:rPr lang="en-US" sz="2000" i="0" dirty="0" err="1" smtClean="0"/>
              <a:t>Heliophysics</a:t>
            </a:r>
            <a:r>
              <a:rPr lang="en-US" sz="2000" i="0" dirty="0" smtClean="0"/>
              <a:t> Summer School, </a:t>
            </a:r>
            <a:r>
              <a:rPr lang="en-US" sz="2000" i="0" smtClean="0"/>
              <a:t>Boulder?  </a:t>
            </a:r>
            <a:r>
              <a:rPr lang="en-US" sz="2000" i="0" dirty="0" smtClean="0"/>
              <a:t>Length</a:t>
            </a:r>
            <a:r>
              <a:rPr lang="en-US" sz="2000" i="0" smtClean="0"/>
              <a:t>?  Cost</a:t>
            </a:r>
            <a:r>
              <a:rPr lang="en-US" sz="2000" i="0" dirty="0" smtClean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31" y="3453333"/>
            <a:ext cx="3285044" cy="2071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2" y="3352800"/>
            <a:ext cx="244703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3831" y="4901132"/>
            <a:ext cx="78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</a:p>
          <a:p>
            <a:r>
              <a:rPr lang="en-US" sz="1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en-US" sz="1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1874" y="5223652"/>
            <a:ext cx="1155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BBSO</a:t>
            </a:r>
            <a:endParaRPr lang="en-US" sz="1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5753100" cy="2057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Round robin discussion of graduate program curricula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753100" cy="114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Round robin discussion of graduate program curricula: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50" y="1953161"/>
            <a:ext cx="687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Academic discipline of each “home” department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Core curriculum  (required vs. recommended courses)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Assumed “prerequisite knowledge” for CGEP solar courses</a:t>
            </a:r>
            <a:endParaRPr lang="en-US" sz="2000" i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66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Aspects that may differ from institution to institution…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1879"/>
            <a:ext cx="894577" cy="875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10" y="4974015"/>
            <a:ext cx="1653236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51979"/>
            <a:ext cx="2044629" cy="715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88" y="3630196"/>
            <a:ext cx="889312" cy="959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52239"/>
            <a:ext cx="915100" cy="915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1400"/>
            <a:ext cx="964236" cy="1056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74015"/>
            <a:ext cx="15544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212" y="0"/>
            <a:ext cx="8229600" cy="86518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Boulder: Dept. of Astrophys. &amp; Planetary Sci.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892"/>
            <a:ext cx="544824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714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39 credits:   usually 12 </a:t>
            </a:r>
            <a:r>
              <a:rPr lang="en-US" sz="2000" i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0" smtClean="0"/>
              <a:t> (3-credit courses) + 3 </a:t>
            </a:r>
            <a:r>
              <a:rPr lang="en-US" sz="2000" i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0" smtClean="0"/>
              <a:t> (1-credit seminars)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38657"/>
              </p:ext>
            </p:extLst>
          </p:nvPr>
        </p:nvGraphicFramePr>
        <p:xfrm>
          <a:off x="1295400" y="1524000"/>
          <a:ext cx="6477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90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Fall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Spring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Year 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mtClean="0"/>
                        <a:t>Year 2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(Seminar)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(Seminar)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91000" y="3886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Atomic &amp; Molecular Processes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Radiative &amp; Dynamical Processes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Introduction to Fluid Dynamics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Mathematical Methods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Observations, Data Analysis, &amp;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1148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0" smtClean="0"/>
              <a:t>5 required core courses:</a:t>
            </a:r>
          </a:p>
          <a:p>
            <a:pPr algn="r"/>
            <a:endParaRPr lang="en-US" sz="2000" b="1" i="0" smtClean="0"/>
          </a:p>
          <a:p>
            <a:pPr algn="r"/>
            <a:r>
              <a:rPr lang="en-US" sz="2000" i="0" smtClean="0"/>
              <a:t>(the written comprehensive exam = 1 question from each)</a:t>
            </a:r>
            <a:endParaRPr lang="en-US" sz="2000" i="0"/>
          </a:p>
        </p:txBody>
      </p:sp>
      <p:sp>
        <p:nvSpPr>
          <p:cNvPr id="16" name="Left Brace 15"/>
          <p:cNvSpPr/>
          <p:nvPr/>
        </p:nvSpPr>
        <p:spPr bwMode="auto">
          <a:xfrm>
            <a:off x="3733800" y="4038600"/>
            <a:ext cx="381000" cy="1676400"/>
          </a:xfrm>
          <a:prstGeom prst="leftBrace">
            <a:avLst>
              <a:gd name="adj1" fmla="val 27469"/>
              <a:gd name="adj2" fmla="val 19012"/>
            </a:avLst>
          </a:prstGeom>
          <a:noFill/>
          <a:ln w="222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212" y="0"/>
            <a:ext cx="8229600" cy="865185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Boulder: Dept. of Astrophys. &amp; Planetary Sci.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892"/>
            <a:ext cx="544824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714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39 credits:   usually 12 </a:t>
            </a:r>
            <a:r>
              <a:rPr lang="en-US" sz="2000" i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0" smtClean="0"/>
              <a:t> (3-credit courses) + 3 </a:t>
            </a:r>
            <a:r>
              <a:rPr lang="en-US" sz="2000" i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0" smtClean="0"/>
              <a:t> (1-credit seminars)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07084"/>
              </p:ext>
            </p:extLst>
          </p:nvPr>
        </p:nvGraphicFramePr>
        <p:xfrm>
          <a:off x="1295400" y="1524000"/>
          <a:ext cx="6477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90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Fall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Spring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Year 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Year 2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smtClean="0"/>
                        <a:t>Core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(Seminar)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Elective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(Seminar)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4038600"/>
            <a:ext cx="82946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Planetary core:   3 set courses + 1 special topics course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Astrophysics core:  8 set courses (usually 2 choices per even/odd fall/spring)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5100" y="2496238"/>
            <a:ext cx="4339159" cy="891732"/>
            <a:chOff x="2705100" y="2496238"/>
            <a:chExt cx="4339159" cy="891732"/>
          </a:xfrm>
        </p:grpSpPr>
        <p:sp>
          <p:nvSpPr>
            <p:cNvPr id="10" name="TextBox 9"/>
            <p:cNvSpPr txBox="1"/>
            <p:nvPr/>
          </p:nvSpPr>
          <p:spPr>
            <a:xfrm>
              <a:off x="2705100" y="2505809"/>
              <a:ext cx="1713931" cy="25937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0" bIns="0" rtlCol="0" anchor="ctr" anchorCtr="0">
              <a:noAutofit/>
            </a:bodyPr>
            <a:lstStyle/>
            <a:p>
              <a:r>
                <a:rPr lang="en-US" sz="1800" b="1" smtClean="0"/>
                <a:t>Specialty Core</a:t>
              </a:r>
              <a:endParaRPr lang="en-US" sz="18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16823" y="3128598"/>
              <a:ext cx="1713931" cy="25937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0" bIns="0" rtlCol="0" anchor="ctr" anchorCtr="0">
              <a:noAutofit/>
            </a:bodyPr>
            <a:lstStyle/>
            <a:p>
              <a:r>
                <a:rPr lang="en-US" sz="1800" b="1" smtClean="0"/>
                <a:t>Specialty Core</a:t>
              </a:r>
              <a:endParaRPr lang="en-US" sz="18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0328" y="2496238"/>
              <a:ext cx="1713931" cy="25937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0" bIns="0" rtlCol="0" anchor="ctr" anchorCtr="0">
              <a:noAutofit/>
            </a:bodyPr>
            <a:lstStyle/>
            <a:p>
              <a:r>
                <a:rPr lang="en-US" sz="1800" b="1" smtClean="0"/>
                <a:t>Specialty Core</a:t>
              </a:r>
              <a:endParaRPr lang="en-US" sz="18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3689" y="2858295"/>
              <a:ext cx="1713931" cy="25937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0" bIns="0" rtlCol="0" anchor="ctr" anchorCtr="0">
              <a:noAutofit/>
            </a:bodyPr>
            <a:lstStyle/>
            <a:p>
              <a:r>
                <a:rPr lang="en-US" sz="1800" b="1" smtClean="0"/>
                <a:t>Specialty Core</a:t>
              </a:r>
              <a:endParaRPr lang="en-US" sz="1800" b="1"/>
            </a:p>
          </p:txBody>
        </p:sp>
      </p:grpSp>
    </p:spTree>
    <p:extLst>
      <p:ext uri="{BB962C8B-B14F-4D97-AF65-F5344CB8AC3E}">
        <p14:creationId xmlns:p14="http://schemas.microsoft.com/office/powerpoint/2010/main" val="25280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>
                <a:solidFill>
                  <a:schemeClr val="tx1"/>
                </a:solidFill>
              </a:rPr>
              <a:t>Solar/Space Core   (proposed Spring 2015)</a:t>
            </a:r>
            <a:endParaRPr lang="en-US" ker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04153"/>
              </p:ext>
            </p:extLst>
          </p:nvPr>
        </p:nvGraphicFramePr>
        <p:xfrm>
          <a:off x="228600" y="914400"/>
          <a:ext cx="87630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372806"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Even years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Odd years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80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Spring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Fall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Spring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Fall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988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Stellar Astrophysics (5700)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Fluids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II: waves, instabilities, &amp; turbulence (5410)</a:t>
                      </a:r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Magnetospheres (5300)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Astrophysical &amp; Space Plasmas / MHD (5140)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98849"/>
              </p:ext>
            </p:extLst>
          </p:nvPr>
        </p:nvGraphicFramePr>
        <p:xfrm>
          <a:off x="190500" y="4038600"/>
          <a:ext cx="8763000" cy="163536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1635368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CGEP: Special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Topics in Solar/Space Physics (7500)</a:t>
                      </a:r>
                    </a:p>
                    <a:p>
                      <a:endParaRPr lang="en-US" b="0" baseline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Plasma 1 (Phys 5150)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Plasma 2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(Phys 7160)</a:t>
                      </a:r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smtClean="0">
                          <a:solidFill>
                            <a:schemeClr val="tx1"/>
                          </a:solidFill>
                        </a:rPr>
                        <a:t>CGEP: Special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</a:rPr>
                        <a:t> Topics in Solar/Space Physics (7500)</a:t>
                      </a:r>
                      <a:endParaRPr lang="en-US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mtClean="0"/>
                    </a:p>
                    <a:p>
                      <a:r>
                        <a:rPr lang="en-US" smtClean="0"/>
                        <a:t>Plasma</a:t>
                      </a:r>
                      <a:r>
                        <a:rPr lang="en-US" baseline="0" smtClean="0"/>
                        <a:t> 1 (Phys 5150)</a:t>
                      </a:r>
                      <a:endParaRPr lang="en-US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792849"/>
            <a:ext cx="8039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Note: “solar” doesn’t appear!  Short-term expediency: use existing courses to avoid drawn-out new-course development.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Additional electives…</a:t>
            </a:r>
          </a:p>
        </p:txBody>
      </p:sp>
    </p:spTree>
    <p:extLst>
      <p:ext uri="{BB962C8B-B14F-4D97-AF65-F5344CB8AC3E}">
        <p14:creationId xmlns:p14="http://schemas.microsoft.com/office/powerpoint/2010/main" val="22849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What topics will CGEP students know?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990600"/>
            <a:ext cx="861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0" smtClean="0"/>
              <a:t>Each for about 1/4 to 1/3 of a semester…</a:t>
            </a:r>
          </a:p>
          <a:p>
            <a:pPr>
              <a:spcAft>
                <a:spcPts val="1200"/>
              </a:spcAft>
            </a:pPr>
            <a:endParaRPr lang="en-US" sz="2000" i="0" smtClean="0"/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0000CC"/>
                </a:solidFill>
              </a:rPr>
              <a:t>Radiative transfer:   </a:t>
            </a:r>
            <a:r>
              <a:rPr lang="en-US" sz="2000" i="0" smtClean="0"/>
              <a:t>1D basics, up to gray/LTE photosphere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0000CC"/>
                </a:solidFill>
              </a:rPr>
              <a:t>MHD:   </a:t>
            </a:r>
            <a:r>
              <a:rPr lang="en-US" sz="2000" i="0" smtClean="0"/>
              <a:t>ideal &amp; resistive equations, force-free equilibria, A/F/S waves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0000CC"/>
                </a:solidFill>
              </a:rPr>
              <a:t>Atomic processes: </a:t>
            </a:r>
            <a:r>
              <a:rPr lang="en-US" sz="2000" i="0" smtClean="0"/>
              <a:t>ioniz. equilib., collisions, radiative cooling, charge exchange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0000CC"/>
                </a:solidFill>
              </a:rPr>
              <a:t>Observations: </a:t>
            </a:r>
            <a:r>
              <a:rPr lang="en-US" sz="2000" i="0" smtClean="0"/>
              <a:t> geometric optics, spectroscopy basics, CCDs, in-situ basics   </a:t>
            </a:r>
          </a:p>
        </p:txBody>
      </p:sp>
    </p:spTree>
    <p:extLst>
      <p:ext uri="{BB962C8B-B14F-4D97-AF65-F5344CB8AC3E}">
        <p14:creationId xmlns:p14="http://schemas.microsoft.com/office/powerpoint/2010/main" val="35256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867400" cy="3124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Proposed Ideas &amp; Topics for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the next  (Spring 2016 ?)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CGEP Course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next CGEP course(s):  meta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" y="990600"/>
            <a:ext cx="8001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/>
              <a:t>We hope each year’s course will have a different focus from the previous 3-4 years’ courses.  Eventually, some topics will come back into rotation, so instructors are not always having to develop new material </a:t>
            </a:r>
            <a:r>
              <a:rPr lang="en-US" sz="2000"/>
              <a:t>ex nihilo</a:t>
            </a:r>
            <a:r>
              <a:rPr lang="en-US" sz="2000" smtClean="0"/>
              <a:t>.</a:t>
            </a:r>
          </a:p>
          <a:p>
            <a:pPr marL="171450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Instead of each course being developed as a monolithic whole, we’ve been thinking about a new “standard model:”  a nominal </a:t>
            </a:r>
            <a:r>
              <a:rPr lang="en-US" sz="2000" b="1" i="0" smtClean="0">
                <a:solidFill>
                  <a:srgbClr val="0000CC"/>
                </a:solidFill>
              </a:rPr>
              <a:t>3-part structure.</a:t>
            </a:r>
          </a:p>
          <a:p>
            <a:pPr marL="628650" lvl="1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i.e</a:t>
            </a:r>
            <a:r>
              <a:rPr lang="en-US" sz="2000" i="0" dirty="0" smtClean="0"/>
              <a:t>., 3 lecturers, each using material developed (perhaps) from a</a:t>
            </a:r>
            <a:br>
              <a:rPr lang="en-US" sz="2000" i="0" dirty="0" smtClean="0"/>
            </a:br>
            <a:r>
              <a:rPr lang="en-US" sz="2000" i="0" dirty="0" smtClean="0"/>
              <a:t>1-credit seminar -- but with </a:t>
            </a:r>
            <a:r>
              <a:rPr lang="en-US" sz="2000" i="0" smtClean="0"/>
              <a:t>topics deeply inter-linked.</a:t>
            </a:r>
          </a:p>
          <a:p>
            <a:pPr marL="628650" lvl="1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each part: ~15 class hours (or equivalent) of material + problem sets.</a:t>
            </a:r>
          </a:p>
          <a:p>
            <a:pPr marL="628650" lvl="1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final project:  students can choose which part of course to draw on.</a:t>
            </a:r>
            <a:endParaRPr lang="en-US" sz="2000" i="0" dirty="0" smtClean="0"/>
          </a:p>
          <a:p>
            <a:pPr marL="171450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dirty="0"/>
              <a:t>At CU, we are also exploring ways of doing the primary “content delivery</a:t>
            </a:r>
            <a:r>
              <a:rPr lang="en-US" sz="2000" i="0"/>
              <a:t>” </a:t>
            </a:r>
            <a:r>
              <a:rPr lang="en-US" sz="2000" i="0" smtClean="0"/>
              <a:t>(just one </a:t>
            </a:r>
            <a:r>
              <a:rPr lang="en-US" sz="2000" i="0" dirty="0"/>
              <a:t>part </a:t>
            </a:r>
            <a:r>
              <a:rPr lang="en-US" sz="2000" i="0"/>
              <a:t>of </a:t>
            </a:r>
            <a:r>
              <a:rPr lang="en-US" sz="2000" i="0" smtClean="0"/>
              <a:t>traditional </a:t>
            </a:r>
            <a:r>
              <a:rPr lang="en-US" sz="2000" i="0" dirty="0"/>
              <a:t>lecture) via </a:t>
            </a:r>
            <a:r>
              <a:rPr lang="en-US" sz="2000" dirty="0"/>
              <a:t>Coursera</a:t>
            </a:r>
            <a:r>
              <a:rPr lang="en-US" sz="2000" i="0" dirty="0"/>
              <a:t> “MOOC” </a:t>
            </a:r>
            <a:r>
              <a:rPr lang="en-US" sz="2000" i="0"/>
              <a:t>platform</a:t>
            </a:r>
            <a:r>
              <a:rPr lang="en-US" sz="2000" i="0" smtClean="0"/>
              <a:t>.</a:t>
            </a:r>
            <a:endParaRPr lang="en-US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21097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next CGEP course:  topics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21288"/>
            <a:ext cx="56388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To help build support &amp; community for DKIST, we’ve been thinking of an observationally focused set of topics.</a:t>
            </a:r>
            <a:endParaRPr lang="en-US" sz="2000" i="0" dirty="0" smtClean="0"/>
          </a:p>
          <a:p>
            <a:pPr marL="171450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Draft idea:</a:t>
            </a:r>
            <a:endParaRPr lang="en-US" sz="2000" i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2902312"/>
            <a:ext cx="762000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b="1">
                <a:solidFill>
                  <a:srgbClr val="0000FF"/>
                </a:solidFill>
              </a:rPr>
              <a:t>Topics in Solar Observation Techniques</a:t>
            </a:r>
            <a:r>
              <a:rPr lang="en-US" sz="2000" b="1" smtClean="0">
                <a:solidFill>
                  <a:srgbClr val="0000FF"/>
                </a:solidFill>
              </a:rPr>
              <a:t>:</a:t>
            </a:r>
            <a:endParaRPr lang="en-US" sz="2000" i="0" smtClean="0">
              <a:solidFill>
                <a:srgbClr val="0000FF"/>
              </a:solidFill>
            </a:endParaRPr>
          </a:p>
          <a:p>
            <a:pPr marL="282575" indent="-282575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000" i="0" smtClean="0"/>
              <a:t>Solar Instrumentation</a:t>
            </a:r>
            <a:r>
              <a:rPr lang="en-US" sz="2000" i="0" dirty="0"/>
              <a:t>: Ground-based and </a:t>
            </a:r>
            <a:r>
              <a:rPr lang="en-US" sz="2000" i="0" smtClean="0"/>
              <a:t>Space-based     (</a:t>
            </a:r>
            <a:r>
              <a:rPr lang="en-US" sz="2000" i="0" dirty="0" smtClean="0"/>
              <a:t>V</a:t>
            </a:r>
            <a:r>
              <a:rPr lang="en-US" sz="2000" i="0" smtClean="0"/>
              <a:t>. Pillet)</a:t>
            </a:r>
            <a:endParaRPr lang="en-US" sz="2000" i="0"/>
          </a:p>
          <a:p>
            <a:pPr marL="282575" indent="-282575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000" i="0" smtClean="0"/>
              <a:t>Spectropolarimetric </a:t>
            </a:r>
            <a:r>
              <a:rPr lang="en-US" sz="2000" i="0" dirty="0" smtClean="0"/>
              <a:t>diagnostic </a:t>
            </a:r>
            <a:r>
              <a:rPr lang="en-US" sz="2000" i="0" smtClean="0"/>
              <a:t>techniques       (?)</a:t>
            </a:r>
            <a:endParaRPr lang="en-US" sz="2000" i="0"/>
          </a:p>
          <a:p>
            <a:pPr marL="282575" indent="-282575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000" i="0" smtClean="0"/>
              <a:t>Off-limb </a:t>
            </a:r>
            <a:r>
              <a:rPr lang="en-US" sz="2000" i="0" dirty="0" err="1"/>
              <a:t>coronagraphy</a:t>
            </a:r>
            <a:r>
              <a:rPr lang="en-US" sz="2000" i="0" dirty="0"/>
              <a:t> &amp; </a:t>
            </a:r>
            <a:r>
              <a:rPr lang="en-US" sz="2000" i="0" smtClean="0"/>
              <a:t>spectroscopy    (</a:t>
            </a:r>
            <a:r>
              <a:rPr lang="en-US" sz="2000" i="0" dirty="0" smtClean="0"/>
              <a:t>S. Cranmer)</a:t>
            </a:r>
          </a:p>
        </p:txBody>
      </p:sp>
      <p:pic>
        <p:nvPicPr>
          <p:cNvPr id="1026" name="Picture 2" descr="Construction Progress on the Summ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9297"/>
          <a:stretch/>
        </p:blipFill>
        <p:spPr bwMode="auto">
          <a:xfrm>
            <a:off x="6096000" y="1066800"/>
            <a:ext cx="24881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Workshop Agenda</a:t>
            </a: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06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9:00... </a:t>
            </a:r>
            <a:r>
              <a:rPr lang="en-US" sz="2000" b="1" i="0">
                <a:solidFill>
                  <a:srgbClr val="00B050"/>
                </a:solidFill>
                <a:latin typeface="+mn-lt"/>
              </a:rPr>
              <a:t>Gather for coffee, donuts, etc.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9:15... </a:t>
            </a:r>
            <a:r>
              <a:rPr lang="en-US" sz="2000" b="1" i="0">
                <a:solidFill>
                  <a:srgbClr val="00B050"/>
                </a:solidFill>
                <a:latin typeface="+mn-lt"/>
              </a:rPr>
              <a:t>Welcome; go around room to introduce everyone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9:20... (</a:t>
            </a:r>
            <a:r>
              <a:rPr lang="en-US" sz="2000" i="0" smtClean="0">
                <a:latin typeface="+mn-lt"/>
              </a:rPr>
              <a:t>Cranmer) </a:t>
            </a:r>
            <a:r>
              <a:rPr lang="en-US" sz="2000" i="0">
                <a:latin typeface="+mn-lt"/>
              </a:rPr>
              <a:t>History and motivation for CGEP in the Boulder NSO Bid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9:40... (Toomre) Lessons learned from 2013 CGEP course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9:55... (Gerrard) Lessons learned from 2014 CGEP course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10:10... Round robin discussion of graduate program core curricula &amp; prerequisites for CGEP courses (no more than </a:t>
            </a:r>
            <a:r>
              <a:rPr lang="en-US" sz="2000" i="0" smtClean="0">
                <a:latin typeface="+mn-lt"/>
              </a:rPr>
              <a:t>7-10 minutes </a:t>
            </a:r>
            <a:r>
              <a:rPr lang="en-US" sz="2000" i="0">
                <a:latin typeface="+mn-lt"/>
              </a:rPr>
              <a:t>per university)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10:50</a:t>
            </a:r>
            <a:r>
              <a:rPr lang="en-US" sz="2000" i="0">
                <a:latin typeface="+mn-lt"/>
              </a:rPr>
              <a:t>... </a:t>
            </a:r>
            <a:r>
              <a:rPr lang="en-US" sz="2000" b="1" i="0">
                <a:solidFill>
                  <a:srgbClr val="00B050"/>
                </a:solidFill>
                <a:latin typeface="+mn-lt"/>
              </a:rPr>
              <a:t>Quick break for more coffee, snacks.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11:00... (</a:t>
            </a:r>
            <a:r>
              <a:rPr lang="en-US" sz="2000" i="0" smtClean="0">
                <a:latin typeface="+mn-lt"/>
              </a:rPr>
              <a:t>Cranmer &amp; Pillet) </a:t>
            </a:r>
            <a:r>
              <a:rPr lang="en-US" sz="2000" i="0">
                <a:latin typeface="+mn-lt"/>
              </a:rPr>
              <a:t>Initial plans for </a:t>
            </a:r>
            <a:r>
              <a:rPr lang="en-US" sz="2000" i="0" smtClean="0">
                <a:latin typeface="+mn-lt"/>
              </a:rPr>
              <a:t>the 2016 CGEP course: </a:t>
            </a:r>
            <a:r>
              <a:rPr lang="en-US" sz="2000" i="0">
                <a:latin typeface="+mn-lt"/>
              </a:rPr>
              <a:t>proposed </a:t>
            </a:r>
            <a:r>
              <a:rPr lang="en-US" sz="2000" i="0" smtClean="0">
                <a:latin typeface="+mn-lt"/>
              </a:rPr>
              <a:t>topics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11:30… Wider discussion of how to move forward with best “content delivery” methods (pedagogical &amp; technological) &amp; interactive learning techniques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12:00... </a:t>
            </a:r>
            <a:r>
              <a:rPr lang="en-US" sz="2000" b="1" i="0" smtClean="0">
                <a:solidFill>
                  <a:srgbClr val="00B050"/>
                </a:solidFill>
                <a:latin typeface="+mn-lt"/>
              </a:rPr>
              <a:t>LUNCH   </a:t>
            </a:r>
            <a:r>
              <a:rPr lang="en-US" sz="2000" i="0" smtClean="0">
                <a:latin typeface="+mn-lt"/>
              </a:rPr>
              <a:t>(sandwiches brought in, to accommodate next talk…)</a:t>
            </a:r>
            <a:endParaRPr lang="en-US" sz="2000" i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Thurs., June 4, Morning: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3. Off-limb </a:t>
            </a:r>
            <a:r>
              <a:rPr lang="en-US" sz="2800">
                <a:solidFill>
                  <a:schemeClr val="tx1"/>
                </a:solidFill>
              </a:rPr>
              <a:t>coronagraphy &amp; spectroscopy   </a:t>
            </a:r>
            <a:r>
              <a:rPr lang="en-US" sz="2800" i="0" smtClean="0">
                <a:solidFill>
                  <a:schemeClr val="tx1"/>
                </a:solidFill>
              </a:rPr>
              <a:t>(?)</a:t>
            </a:r>
            <a:endParaRPr lang="en-US" sz="2800" i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534400" cy="5181600"/>
          </a:xfrm>
          <a:prstGeom prst="rect">
            <a:avLst/>
          </a:prstGeom>
        </p:spPr>
        <p:txBody>
          <a:bodyPr wrap="square" numCol="2" spcCol="365760">
            <a:noAutofit/>
          </a:bodyPr>
          <a:lstStyle/>
          <a:p>
            <a:r>
              <a:rPr lang="en-US" sz="1400" b="1" i="0"/>
              <a:t>3.1. Coronagraph occultation</a:t>
            </a:r>
          </a:p>
          <a:p>
            <a:endParaRPr lang="en-US" sz="1400" i="0" smtClean="0"/>
          </a:p>
          <a:p>
            <a:pPr marL="284163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historical </a:t>
            </a:r>
            <a:r>
              <a:rPr lang="en-US" sz="1400" i="0"/>
              <a:t>overview (eclipses &amp; </a:t>
            </a:r>
            <a:r>
              <a:rPr lang="en-US" sz="1400" i="0" smtClean="0"/>
              <a:t>Lyot)</a:t>
            </a:r>
          </a:p>
          <a:p>
            <a:pPr marL="284163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quantitative </a:t>
            </a:r>
            <a:r>
              <a:rPr lang="en-US" sz="1400" i="0"/>
              <a:t>need for it:  discuss how I(r) drops </a:t>
            </a:r>
            <a:r>
              <a:rPr lang="en-US" sz="1400" i="0" smtClean="0"/>
              <a:t>rapidly</a:t>
            </a:r>
          </a:p>
          <a:p>
            <a:pPr marL="284163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why </a:t>
            </a:r>
            <a:r>
              <a:rPr lang="en-US" sz="1400" i="0"/>
              <a:t>is an occulter not enough?  non-specular </a:t>
            </a:r>
            <a:r>
              <a:rPr lang="en-US" sz="1400" i="0" smtClean="0"/>
              <a:t>light:</a:t>
            </a:r>
            <a:br>
              <a:rPr lang="en-US" sz="1400" i="0" smtClean="0"/>
            </a:br>
            <a:r>
              <a:rPr lang="en-US" sz="1400" i="0" smtClean="0"/>
              <a:t/>
            </a:r>
            <a:br>
              <a:rPr lang="en-US" sz="1400" i="0" smtClean="0"/>
            </a:br>
            <a:r>
              <a:rPr lang="en-US" sz="1400" i="0" smtClean="0"/>
              <a:t>(</a:t>
            </a:r>
            <a:r>
              <a:rPr lang="en-US" sz="1400" i="0"/>
              <a:t>a) diffraction (linear &amp; circular, + aberrations</a:t>
            </a:r>
            <a:r>
              <a:rPr lang="en-US" sz="1400" i="0" smtClean="0"/>
              <a:t>)</a:t>
            </a:r>
            <a:br>
              <a:rPr lang="en-US" sz="1400" i="0" smtClean="0"/>
            </a:br>
            <a:r>
              <a:rPr lang="en-US" sz="1400" i="0" smtClean="0"/>
              <a:t>(</a:t>
            </a:r>
            <a:r>
              <a:rPr lang="en-US" sz="1400" i="0"/>
              <a:t>b) mirror </a:t>
            </a:r>
            <a:r>
              <a:rPr lang="en-US" sz="1400" i="0" smtClean="0"/>
              <a:t>roughness</a:t>
            </a:r>
            <a:br>
              <a:rPr lang="en-US" sz="1400" i="0" smtClean="0"/>
            </a:br>
            <a:r>
              <a:rPr lang="en-US" sz="1400" i="0" smtClean="0"/>
              <a:t>(c</a:t>
            </a:r>
            <a:r>
              <a:rPr lang="en-US" sz="1400" i="0"/>
              <a:t>) dust on </a:t>
            </a:r>
            <a:r>
              <a:rPr lang="en-US" sz="1400" i="0" smtClean="0"/>
              <a:t>surfaces</a:t>
            </a:r>
          </a:p>
          <a:p>
            <a:pPr marL="284163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Solutions</a:t>
            </a:r>
            <a:r>
              <a:rPr lang="en-US" sz="1400" i="0"/>
              <a:t>:  the Lyot stop, the internal occulter</a:t>
            </a:r>
          </a:p>
          <a:p>
            <a:endParaRPr lang="en-US" sz="1400" i="0"/>
          </a:p>
          <a:p>
            <a:r>
              <a:rPr lang="en-US" sz="1400" b="1" i="0"/>
              <a:t>3.2. Visible continuum formation above the </a:t>
            </a:r>
            <a:r>
              <a:rPr lang="en-US" sz="1400" b="1" i="0" smtClean="0"/>
              <a:t>limb</a:t>
            </a:r>
            <a:endParaRPr lang="en-US" sz="1400" b="1" i="0"/>
          </a:p>
          <a:p>
            <a:endParaRPr lang="en-US" sz="1400" i="0"/>
          </a:p>
          <a:p>
            <a:pPr marL="285750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formation </a:t>
            </a:r>
            <a:r>
              <a:rPr lang="en-US" sz="1400" i="0"/>
              <a:t>of K-corona (Thomson scattering, </a:t>
            </a:r>
            <a:r>
              <a:rPr lang="en-US" sz="1400" i="0" smtClean="0"/>
              <a:t>pB)</a:t>
            </a:r>
          </a:p>
          <a:p>
            <a:pPr marL="285750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formation </a:t>
            </a:r>
            <a:r>
              <a:rPr lang="en-US" sz="1400" i="0"/>
              <a:t>of F-corona (</a:t>
            </a:r>
            <a:r>
              <a:rPr lang="en-US" sz="1400" i="0" smtClean="0"/>
              <a:t>dust)</a:t>
            </a:r>
          </a:p>
          <a:p>
            <a:pPr marL="285750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inversion </a:t>
            </a:r>
            <a:r>
              <a:rPr lang="en-US" sz="1400" i="0"/>
              <a:t>methods for obtaining 3D n_e </a:t>
            </a:r>
            <a:r>
              <a:rPr lang="en-US" sz="1400" i="0" smtClean="0"/>
              <a:t>distribution</a:t>
            </a:r>
          </a:p>
          <a:p>
            <a:pPr marL="285750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other </a:t>
            </a:r>
            <a:r>
              <a:rPr lang="en-US" sz="1400" i="0"/>
              <a:t>techniques: difference imaging, new STEREO/HI ideas</a:t>
            </a:r>
          </a:p>
          <a:p>
            <a:endParaRPr lang="en-US" sz="1400" i="0"/>
          </a:p>
          <a:p>
            <a:endParaRPr lang="en-US" sz="1400" b="1" i="0" smtClean="0"/>
          </a:p>
          <a:p>
            <a:r>
              <a:rPr lang="en-US" sz="1400" b="1" i="0" smtClean="0"/>
              <a:t>3.3</a:t>
            </a:r>
            <a:r>
              <a:rPr lang="en-US" sz="1400" b="1" i="0"/>
              <a:t>. Emission line formation above the limb</a:t>
            </a:r>
          </a:p>
          <a:p>
            <a:endParaRPr lang="en-US" sz="1400" i="0"/>
          </a:p>
          <a:p>
            <a:pPr marL="346075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basic </a:t>
            </a:r>
            <a:r>
              <a:rPr lang="en-US" sz="1400" i="0"/>
              <a:t>optically thin RT along off-limb lines of </a:t>
            </a:r>
            <a:r>
              <a:rPr lang="en-US" sz="1400" i="0" smtClean="0"/>
              <a:t>sight</a:t>
            </a:r>
          </a:p>
          <a:p>
            <a:pPr marL="346075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collisional lines:</a:t>
            </a:r>
            <a:br>
              <a:rPr lang="en-US" sz="1400" i="0" smtClean="0"/>
            </a:br>
            <a:r>
              <a:rPr lang="en-US" sz="1400" i="0" smtClean="0"/>
              <a:t/>
            </a:r>
            <a:br>
              <a:rPr lang="en-US" sz="1400" i="0" smtClean="0"/>
            </a:br>
            <a:r>
              <a:rPr lang="en-US" sz="1400" i="0" smtClean="0"/>
              <a:t>(</a:t>
            </a:r>
            <a:r>
              <a:rPr lang="en-US" sz="1400" i="0"/>
              <a:t>a) derive standard G(T) and DEM(T) in ioniz. </a:t>
            </a:r>
            <a:r>
              <a:rPr lang="en-US" sz="1400" i="0" smtClean="0"/>
              <a:t>equilibrium</a:t>
            </a:r>
            <a:br>
              <a:rPr lang="en-US" sz="1400" i="0" smtClean="0"/>
            </a:br>
            <a:r>
              <a:rPr lang="en-US" sz="1400" i="0" smtClean="0"/>
              <a:t>(b</a:t>
            </a:r>
            <a:r>
              <a:rPr lang="en-US" sz="1400" i="0"/>
              <a:t>) using lines as a diagnostic of Doppler shifts &amp; </a:t>
            </a:r>
            <a:r>
              <a:rPr lang="en-US" sz="1400" i="0" smtClean="0"/>
              <a:t>T_ion</a:t>
            </a:r>
          </a:p>
          <a:p>
            <a:pPr marL="346075" indent="-1158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smtClean="0"/>
              <a:t>scattering </a:t>
            </a:r>
            <a:r>
              <a:rPr lang="en-US" sz="1400" i="0"/>
              <a:t>lines</a:t>
            </a:r>
            <a:r>
              <a:rPr lang="en-US" sz="1400" i="0" smtClean="0"/>
              <a:t>:</a:t>
            </a:r>
            <a:br>
              <a:rPr lang="en-US" sz="1400" i="0" smtClean="0"/>
            </a:br>
            <a:r>
              <a:rPr lang="en-US" sz="1400" i="0" smtClean="0"/>
              <a:t/>
            </a:r>
            <a:br>
              <a:rPr lang="en-US" sz="1400" i="0" smtClean="0"/>
            </a:br>
            <a:r>
              <a:rPr lang="en-US" sz="1400" i="0" smtClean="0"/>
              <a:t>(</a:t>
            </a:r>
            <a:r>
              <a:rPr lang="en-US" sz="1400" i="0"/>
              <a:t>a) derive standard redistribution </a:t>
            </a:r>
            <a:r>
              <a:rPr lang="en-US" sz="1400" i="0" smtClean="0"/>
              <a:t>functions</a:t>
            </a:r>
            <a:br>
              <a:rPr lang="en-US" sz="1400" i="0" smtClean="0"/>
            </a:br>
            <a:r>
              <a:rPr lang="en-US" sz="1400" i="0" smtClean="0"/>
              <a:t>(b</a:t>
            </a:r>
            <a:r>
              <a:rPr lang="en-US" sz="1400" i="0"/>
              <a:t>) summarize basic diagnostics </a:t>
            </a:r>
            <a:r>
              <a:rPr lang="en-US" sz="1400" i="0" smtClean="0"/>
              <a:t>(no wind)</a:t>
            </a:r>
            <a:br>
              <a:rPr lang="en-US" sz="1400" i="0" smtClean="0"/>
            </a:br>
            <a:r>
              <a:rPr lang="en-US" sz="1400" i="0" smtClean="0"/>
              <a:t>(c</a:t>
            </a:r>
            <a:r>
              <a:rPr lang="en-US" sz="1400" i="0"/>
              <a:t>) Doppler dimming/pumping!</a:t>
            </a:r>
          </a:p>
        </p:txBody>
      </p:sp>
    </p:spTree>
    <p:extLst>
      <p:ext uri="{BB962C8B-B14F-4D97-AF65-F5344CB8AC3E}">
        <p14:creationId xmlns:p14="http://schemas.microsoft.com/office/powerpoint/2010/main" val="3331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828800"/>
            <a:ext cx="5867400" cy="60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“Rebranding?”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867400" cy="60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A new acronym?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693545"/>
            <a:ext cx="7414906" cy="2954655"/>
            <a:chOff x="685800" y="1693545"/>
            <a:chExt cx="7414906" cy="2954655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1693545"/>
              <a:ext cx="2057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smtClean="0">
                  <a:solidFill>
                    <a:srgbClr val="0000FF"/>
                  </a:solidFill>
                </a:rPr>
                <a:t>HELIOS ?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2000" i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Hale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Education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Laboratory for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Inter-university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O…?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S... ?</a:t>
              </a:r>
              <a:endParaRPr lang="en-US" sz="2000" i="0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1693545"/>
              <a:ext cx="2895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0" smtClean="0">
                  <a:solidFill>
                    <a:srgbClr val="0000FF"/>
                  </a:solidFill>
                </a:rPr>
                <a:t>HASPEC / HASPEN ?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2000" i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Hale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Advanced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Solar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Physics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Education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smtClean="0"/>
                <a:t>Consortium / Network?</a:t>
              </a:r>
              <a:endParaRPr lang="en-US" sz="2000" i="0" dirty="0" smtClean="0"/>
            </a:p>
          </p:txBody>
        </p:sp>
        <p:pic>
          <p:nvPicPr>
            <p:cNvPr id="1032" name="Picture 8" descr="http://leanlitigation.typepad.com/photos/uncategorized/2008/03/21/stinke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114490"/>
              <a:ext cx="1776106" cy="181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25606" y="424809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1600"/>
                </a:spcAft>
              </a:pPr>
              <a:r>
                <a:rPr lang="en-US" sz="2000" i="0" smtClean="0"/>
                <a:t>Please share your ideas!</a:t>
              </a:r>
              <a:endParaRPr lang="en-US" sz="2000" i="0" dirty="0" smtClean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895290"/>
            <a:ext cx="733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Hale CGEP (Collaborative Graduate Education Program);  </a:t>
            </a:r>
            <a:r>
              <a:rPr lang="en-US" sz="2000" smtClean="0"/>
              <a:t>see-jip?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49338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Mark Miesch’s idea:     </a:t>
            </a:r>
            <a:r>
              <a:rPr lang="en-US" sz="2000" i="0" smtClean="0"/>
              <a:t>COLLAGE   (COLLAborative Graduate Education)</a:t>
            </a:r>
            <a:endParaRPr lang="en-US" sz="2000" i="0"/>
          </a:p>
        </p:txBody>
      </p:sp>
    </p:spTree>
    <p:extLst>
      <p:ext uri="{BB962C8B-B14F-4D97-AF65-F5344CB8AC3E}">
        <p14:creationId xmlns:p14="http://schemas.microsoft.com/office/powerpoint/2010/main" val="36401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Workshop Agenda</a:t>
            </a: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85910"/>
            <a:ext cx="86106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12:30… (Kuskin) Overview of MOOCs and how they can support specialized graduate education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1:30… </a:t>
            </a:r>
            <a:r>
              <a:rPr lang="en-US" sz="2000" b="1" i="0" smtClean="0">
                <a:solidFill>
                  <a:srgbClr val="00B050"/>
                </a:solidFill>
                <a:latin typeface="+mn-lt"/>
              </a:rPr>
              <a:t>Break before afternoon session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2:00</a:t>
            </a:r>
            <a:r>
              <a:rPr lang="en-US" sz="2000" i="0">
                <a:latin typeface="+mn-lt"/>
              </a:rPr>
              <a:t>... Reconvene &amp; make agenda </a:t>
            </a:r>
            <a:r>
              <a:rPr lang="en-US" sz="2000" i="0" smtClean="0">
                <a:latin typeface="+mn-lt"/>
              </a:rPr>
              <a:t>changes.  Sort through afternoon </a:t>
            </a:r>
            <a:r>
              <a:rPr lang="en-US" sz="2000" i="0">
                <a:latin typeface="+mn-lt"/>
              </a:rPr>
              <a:t>topics: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2:10... Brainstorm topics for courses &amp; modules: both specialized and introductory (filling in prerequisite gaps)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2:40... </a:t>
            </a:r>
            <a:r>
              <a:rPr lang="en-US" sz="2000" i="0" smtClean="0">
                <a:latin typeface="+mn-lt"/>
              </a:rPr>
              <a:t>(Jackiewicz) </a:t>
            </a:r>
            <a:r>
              <a:rPr lang="en-US" sz="2000" i="0">
                <a:latin typeface="+mn-lt"/>
              </a:rPr>
              <a:t>NMSU progress on the Sunspot site: running the DST and/or hosting summer student programs?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3:10... </a:t>
            </a:r>
            <a:r>
              <a:rPr lang="en-US" sz="2000" i="0" smtClean="0">
                <a:latin typeface="+mn-lt"/>
              </a:rPr>
              <a:t>(Toomre or Cranmer) </a:t>
            </a:r>
            <a:r>
              <a:rPr lang="en-US" sz="2000" i="0">
                <a:latin typeface="+mn-lt"/>
              </a:rPr>
              <a:t>Is there a need to think about proposals (NSF or NASA) for new TelePresence infrastructure or support of </a:t>
            </a:r>
            <a:r>
              <a:rPr lang="en-US" sz="2000" i="0" smtClean="0">
                <a:latin typeface="+mn-lt"/>
              </a:rPr>
              <a:t>summer </a:t>
            </a:r>
            <a:r>
              <a:rPr lang="en-US" sz="2000" i="0">
                <a:latin typeface="+mn-lt"/>
              </a:rPr>
              <a:t>programs?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3:40... The CGEP consortium: Rebranding (new acronym)? Should we devote energy to expanding to other universities?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4:00... </a:t>
            </a:r>
            <a:r>
              <a:rPr lang="en-US" sz="2000" b="1" i="0">
                <a:solidFill>
                  <a:srgbClr val="00B050"/>
                </a:solidFill>
                <a:latin typeface="+mn-lt"/>
              </a:rPr>
              <a:t>Adjourn &amp; Homework: </a:t>
            </a:r>
            <a:r>
              <a:rPr lang="en-US" sz="2000" i="0">
                <a:latin typeface="+mn-lt"/>
              </a:rPr>
              <a:t>Think more about topical modules that are needed, and/or that each participant is willing to develop/teach. </a:t>
            </a:r>
            <a:endParaRPr lang="en-US" sz="2000" b="1" i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Thurs., June 4, Afternoon: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7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Workshop Agenda</a:t>
            </a: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Fri., June 5, Morning: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077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9:00... </a:t>
            </a:r>
            <a:r>
              <a:rPr lang="en-US" sz="2000" b="1" i="0">
                <a:solidFill>
                  <a:srgbClr val="00B050"/>
                </a:solidFill>
                <a:latin typeface="+mn-lt"/>
              </a:rPr>
              <a:t>Gather for coffee, donuts, etc.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9:10... Finalize (?) topics for Spring 2016 course; clarify instrumentation &amp; diagnostic components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9:30… (McAndrew) Example images &amp; videos of BBA &amp; MOOC options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10:00… Attend NSO science talk by Tom Schad (IfA), room W312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11:00… Agree (?) about how to best execute the Spring 2016 course (technology aspects), without reinventing wheel or becoming video pros.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11:30… Discuss proposal plans: 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state of the art equipment?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summer salaries for developing online course material?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student summer school / training site</a:t>
            </a:r>
            <a:r>
              <a:rPr lang="en-US" sz="2000" i="0">
                <a:latin typeface="+mn-lt"/>
              </a:rPr>
              <a:t>?</a:t>
            </a:r>
            <a:endParaRPr lang="en-US" sz="2000" i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12:00… </a:t>
            </a:r>
            <a:r>
              <a:rPr lang="en-US" sz="2000" b="1" i="0" smtClean="0">
                <a:solidFill>
                  <a:srgbClr val="00B050"/>
                </a:solidFill>
                <a:latin typeface="+mn-lt"/>
              </a:rPr>
              <a:t>Adjourn</a:t>
            </a:r>
            <a:endParaRPr lang="en-US" sz="2000" b="1" i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8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What is the CGEP?</a:t>
            </a: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01975"/>
            <a:ext cx="8229600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At the time of the Boulder NSO bid, it was realized there </a:t>
            </a:r>
            <a:r>
              <a:rPr lang="en-US" sz="2000" i="0"/>
              <a:t>is a mismatch between the need for graduate level teaching in solar and space physics and </a:t>
            </a:r>
            <a:r>
              <a:rPr lang="en-US" sz="2000" i="0" smtClean="0"/>
              <a:t>the ability </a:t>
            </a:r>
            <a:r>
              <a:rPr lang="en-US" sz="2000" i="0"/>
              <a:t>to meet that need at any single institution</a:t>
            </a:r>
            <a:r>
              <a:rPr lang="en-US" sz="2000" i="0" smtClean="0"/>
              <a:t>.</a:t>
            </a:r>
            <a:br>
              <a:rPr lang="en-US" sz="2000" i="0" smtClean="0"/>
            </a:br>
            <a:r>
              <a:rPr lang="en-US" sz="2000" i="0" smtClean="0"/>
              <a:t>(e.g., continuous instructor availability… minimum class-size limits)</a:t>
            </a:r>
            <a:endParaRPr lang="en-US" sz="2000" i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Essential expertise is distributed across universities, at research labs, and within industry.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Summer schools help, but aren’t a substitute for full courses.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The </a:t>
            </a:r>
            <a:r>
              <a:rPr lang="en-US" sz="2000" b="1" i="0" smtClean="0">
                <a:solidFill>
                  <a:srgbClr val="0000CC"/>
                </a:solidFill>
              </a:rPr>
              <a:t>Collaborative Graduate Education Program (CGEP) </a:t>
            </a:r>
            <a:r>
              <a:rPr lang="en-US" sz="2000" i="0" smtClean="0"/>
              <a:t>aims to: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849975"/>
            <a:ext cx="769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create advanced solar courses that often would attract small numbers of students at any one institution, but are needed for capacity building,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teach the courses using web-enabled technologies to multiple institutions,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employ the highest quality interactive learning methodologies.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i="0"/>
          </a:p>
        </p:txBody>
      </p:sp>
    </p:spTree>
    <p:extLst>
      <p:ext uri="{BB962C8B-B14F-4D97-AF65-F5344CB8AC3E}">
        <p14:creationId xmlns:p14="http://schemas.microsoft.com/office/powerpoint/2010/main" val="26156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Timeline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9028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NSO Boulder bid written, competed, &amp; awarded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Original CGEP consortium: NSO + {CU Boulder, NJIT, U. Hawaii}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85800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2009-2011: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7016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Two CGEP courses taught from CU &amp; NJIT, </a:t>
            </a:r>
            <a:r>
              <a:rPr lang="en-US" sz="2000" i="0" smtClean="0">
                <a:latin typeface="+mn-lt"/>
              </a:rPr>
              <a:t>broadcast &amp; recorded </a:t>
            </a:r>
            <a:r>
              <a:rPr lang="en-US" sz="2000" i="0" dirty="0" smtClean="0">
                <a:latin typeface="+mn-lt"/>
              </a:rPr>
              <a:t>by WebEx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Example</a:t>
            </a:r>
            <a:r>
              <a:rPr lang="en-US" sz="2000" i="0" smtClean="0">
                <a:latin typeface="+mn-lt"/>
              </a:rPr>
              <a:t>:  </a:t>
            </a:r>
            <a:r>
              <a:rPr lang="en-US" sz="2000" i="0" dirty="0">
                <a:solidFill>
                  <a:srgbClr val="0000FF"/>
                </a:solidFill>
                <a:latin typeface="+mn-lt"/>
                <a:hlinkClick r:id="rId2"/>
              </a:rPr>
              <a:t>http://</a:t>
            </a:r>
            <a:r>
              <a:rPr lang="en-US" sz="2000" i="0" dirty="0" err="1">
                <a:solidFill>
                  <a:srgbClr val="0000FF"/>
                </a:solidFill>
                <a:latin typeface="+mn-lt"/>
                <a:hlinkClick r:id="rId2"/>
              </a:rPr>
              <a:t>zeus.colorado.edu</a:t>
            </a:r>
            <a:r>
              <a:rPr lang="en-US" sz="2000" i="0" dirty="0">
                <a:solidFill>
                  <a:srgbClr val="0000FF"/>
                </a:solidFill>
                <a:latin typeface="+mn-lt"/>
                <a:hlinkClick r:id="rId2"/>
              </a:rPr>
              <a:t>/astr7500-toomre</a:t>
            </a:r>
            <a:endParaRPr lang="en-US" sz="2000" i="0" dirty="0" smtClean="0">
              <a:solidFill>
                <a:srgbClr val="0000FF"/>
              </a:solidFill>
              <a:latin typeface="+mn-lt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Increasing interest </a:t>
            </a:r>
            <a:r>
              <a:rPr lang="en-US" sz="2000" i="0" dirty="0" smtClean="0">
                <a:latin typeface="+mn-lt"/>
              </a:rPr>
              <a:t>&amp; involvement from NMSU &amp; MSU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802536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2013-2014:</a:t>
            </a:r>
            <a:endParaRPr lang="en-US" sz="2000" b="1" i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631529"/>
            <a:ext cx="8286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New CU solar faculty helping to update CU solar/space graduate curriculum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4+2 graduate student fellowships and 1+1 postdoctoral fellowships awarded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June: CGEP workshop to plan for future &amp; </a:t>
            </a:r>
            <a:r>
              <a:rPr lang="en-US" sz="2000" i="0" smtClean="0">
                <a:latin typeface="+mn-lt"/>
              </a:rPr>
              <a:t>expand consortium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27049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2015:</a:t>
            </a:r>
            <a:endParaRPr lang="en-US" sz="2000" b="1" i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056041"/>
            <a:ext cx="828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Spring: next </a:t>
            </a:r>
            <a:r>
              <a:rPr lang="en-US" sz="2000" i="0" smtClean="0">
                <a:latin typeface="+mn-lt"/>
              </a:rPr>
              <a:t>CGEP course?… </a:t>
            </a:r>
            <a:r>
              <a:rPr lang="en-US" sz="2000" i="0" dirty="0" smtClean="0">
                <a:latin typeface="+mn-lt"/>
              </a:rPr>
              <a:t>upgrade to </a:t>
            </a:r>
            <a:r>
              <a:rPr lang="en-US" sz="2000" i="0" dirty="0" err="1" smtClean="0">
                <a:latin typeface="+mn-lt"/>
              </a:rPr>
              <a:t>TelePresence</a:t>
            </a:r>
            <a:r>
              <a:rPr lang="en-US" sz="2000" i="0" dirty="0" smtClean="0">
                <a:latin typeface="+mn-lt"/>
              </a:rPr>
              <a:t>/MOOC tech?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Summer Events to help connect students (Sunspot</a:t>
            </a:r>
            <a:r>
              <a:rPr lang="en-US" sz="2000" i="0" smtClean="0">
                <a:latin typeface="+mn-lt"/>
              </a:rPr>
              <a:t>, NM… </a:t>
            </a:r>
            <a:r>
              <a:rPr lang="en-US" sz="2000" i="0" dirty="0" smtClean="0">
                <a:latin typeface="+mn-lt"/>
              </a:rPr>
              <a:t>Boulder?)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65156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2016 &amp; beyond: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First two CGEP courses</a:t>
            </a:r>
            <a:endParaRPr lang="en-US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80634"/>
            <a:ext cx="838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Spring 2013:  </a:t>
            </a:r>
            <a:r>
              <a:rPr lang="en-US" sz="2000" i="0" dirty="0" err="1" smtClean="0">
                <a:latin typeface="+mn-lt"/>
              </a:rPr>
              <a:t>Juri</a:t>
            </a:r>
            <a:r>
              <a:rPr lang="en-US" sz="2000" i="0" dirty="0" smtClean="0">
                <a:latin typeface="+mn-lt"/>
              </a:rPr>
              <a:t> </a:t>
            </a:r>
            <a:r>
              <a:rPr lang="en-US" sz="2000" i="0" dirty="0" err="1" smtClean="0">
                <a:latin typeface="+mn-lt"/>
              </a:rPr>
              <a:t>Toomre</a:t>
            </a:r>
            <a:r>
              <a:rPr lang="en-US" sz="2000" i="0" dirty="0" smtClean="0">
                <a:latin typeface="+mn-lt"/>
              </a:rPr>
              <a:t> taught ASTR-7500: “Solar &amp; </a:t>
            </a:r>
            <a:r>
              <a:rPr lang="en-US" sz="2000" i="0" smtClean="0">
                <a:latin typeface="+mn-lt"/>
              </a:rPr>
              <a:t>Stellar Magnetism”</a:t>
            </a:r>
          </a:p>
          <a:p>
            <a:pPr marL="171450" indent="-1714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7 </a:t>
            </a:r>
            <a:r>
              <a:rPr lang="en-US" sz="2000" i="0" dirty="0" smtClean="0">
                <a:latin typeface="+mn-lt"/>
              </a:rPr>
              <a:t>instructors from CU, HAO, and NSO</a:t>
            </a:r>
          </a:p>
          <a:p>
            <a:pPr marL="171450" indent="-1714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Students </a:t>
            </a:r>
            <a:r>
              <a:rPr lang="en-US" sz="2000" i="0" dirty="0">
                <a:latin typeface="+mn-lt"/>
              </a:rPr>
              <a:t>from CU (7), NJIT (10), Hawaii (2), NMSU (</a:t>
            </a:r>
            <a:r>
              <a:rPr lang="en-US" sz="2000" i="0">
                <a:latin typeface="+mn-lt"/>
              </a:rPr>
              <a:t>3</a:t>
            </a:r>
            <a:r>
              <a:rPr lang="en-US" sz="2000" i="0" smtClean="0">
                <a:latin typeface="+mn-lt"/>
              </a:rPr>
              <a:t>)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514600"/>
            <a:ext cx="7391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i="0" dirty="0" smtClean="0">
                <a:latin typeface="+mn-lt"/>
              </a:rPr>
              <a:t>Differing levels of prerequisite knowledge was a challenge</a:t>
            </a:r>
          </a:p>
          <a:p>
            <a:pPr marL="342900" indent="-342900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i="0" dirty="0" smtClean="0">
                <a:latin typeface="+mn-lt"/>
              </a:rPr>
              <a:t>WebEx performance was mixed: best for lectures; interactive classroom discussions more difficult</a:t>
            </a:r>
            <a:endParaRPr lang="en-US" sz="2000" i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7543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Spring 2014:  </a:t>
            </a:r>
            <a:r>
              <a:rPr lang="en-US" sz="2000" i="0" dirty="0" smtClean="0">
                <a:latin typeface="+mn-lt"/>
              </a:rPr>
              <a:t>Andrew </a:t>
            </a:r>
            <a:r>
              <a:rPr lang="en-US" sz="2000" i="0" dirty="0" err="1" smtClean="0">
                <a:latin typeface="+mn-lt"/>
              </a:rPr>
              <a:t>Gerrard</a:t>
            </a:r>
            <a:r>
              <a:rPr lang="en-US" sz="2000" i="0" dirty="0" smtClean="0">
                <a:latin typeface="+mn-lt"/>
              </a:rPr>
              <a:t> (NJIT) took the lead on “</a:t>
            </a:r>
            <a:r>
              <a:rPr lang="en-US" sz="2000" i="0" dirty="0" err="1" smtClean="0">
                <a:latin typeface="+mn-lt"/>
              </a:rPr>
              <a:t>Magnetospheric</a:t>
            </a:r>
            <a:r>
              <a:rPr lang="en-US" sz="2000" i="0" dirty="0" smtClean="0">
                <a:latin typeface="+mn-lt"/>
              </a:rPr>
              <a:t> and </a:t>
            </a:r>
            <a:r>
              <a:rPr lang="en-US" sz="2000" i="0" dirty="0" err="1" smtClean="0">
                <a:latin typeface="+mn-lt"/>
              </a:rPr>
              <a:t>Ionospheric</a:t>
            </a:r>
            <a:r>
              <a:rPr lang="en-US" sz="2000" i="0" dirty="0" smtClean="0">
                <a:latin typeface="+mn-lt"/>
              </a:rPr>
              <a:t> Response to Solar Output”</a:t>
            </a:r>
          </a:p>
          <a:p>
            <a:pPr marL="171450" indent="-1714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Mostly taught by </a:t>
            </a:r>
            <a:r>
              <a:rPr lang="en-US" sz="2000" i="0" dirty="0" err="1" smtClean="0">
                <a:latin typeface="+mn-lt"/>
              </a:rPr>
              <a:t>Gerrard</a:t>
            </a:r>
            <a:r>
              <a:rPr lang="en-US" sz="2000" i="0" smtClean="0">
                <a:latin typeface="+mn-lt"/>
              </a:rPr>
              <a:t>; 3 guest </a:t>
            </a:r>
            <a:r>
              <a:rPr lang="en-US" sz="2000" i="0" dirty="0" smtClean="0">
                <a:latin typeface="+mn-lt"/>
              </a:rPr>
              <a:t>lecturers</a:t>
            </a:r>
          </a:p>
          <a:p>
            <a:pPr marL="171450" indent="-1714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Students from CU (2), NJIT (6), NMSU (1 + auditors)</a:t>
            </a:r>
          </a:p>
        </p:txBody>
      </p:sp>
      <p:pic>
        <p:nvPicPr>
          <p:cNvPr id="1026" name="Picture 2" descr="Gerrard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3684795"/>
            <a:ext cx="1373188" cy="13731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Juri Toom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81" y="1280481"/>
            <a:ext cx="1605438" cy="12040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5410200"/>
            <a:ext cx="5791200" cy="400110"/>
          </a:xfrm>
          <a:prstGeom prst="rect">
            <a:avLst/>
          </a:prstGeom>
          <a:solidFill>
            <a:srgbClr val="FFFF8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i="0" smtClean="0"/>
              <a:t>More info at:   </a:t>
            </a:r>
            <a:r>
              <a:rPr lang="en-US" sz="1800" b="1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800" b="1" i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tinyurl.com</a:t>
            </a:r>
            <a:r>
              <a:rPr lang="en-US" sz="1800" b="1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/cgep2015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047845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Fall </a:t>
            </a: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2013:</a:t>
            </a:r>
            <a:r>
              <a:rPr lang="en-US" sz="2000" i="0" dirty="0" smtClean="0">
                <a:latin typeface="+mn-lt"/>
              </a:rPr>
              <a:t>  </a:t>
            </a:r>
            <a:r>
              <a:rPr lang="en-US" sz="2000" i="0" smtClean="0">
                <a:latin typeface="+mn-lt"/>
              </a:rPr>
              <a:t>White paper/progress </a:t>
            </a:r>
            <a:r>
              <a:rPr lang="en-US" sz="2000" i="0" dirty="0" smtClean="0">
                <a:latin typeface="+mn-lt"/>
              </a:rPr>
              <a:t>report submitted to NSF</a:t>
            </a:r>
            <a:endParaRPr lang="en-US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2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2015:  Rebuilding Year</a:t>
            </a:r>
            <a:endParaRPr lang="en-US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838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CU brought in first faculty hires enabled by the NSO bid (Brown, </a:t>
            </a:r>
            <a:r>
              <a:rPr lang="en-US" sz="2000" i="0" smtClean="0">
                <a:latin typeface="+mn-lt"/>
              </a:rPr>
              <a:t>Cranmer)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CU continuing to formalize solar &amp; space physics graduate “core” curriculum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NSO moving into 3rd floor of LASP SPSC building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 smtClean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 smtClean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 smtClean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+mn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No CGEP course </a:t>
            </a:r>
            <a:r>
              <a:rPr lang="en-US" sz="2000" i="0" smtClean="0">
                <a:latin typeface="+mn-lt"/>
              </a:rPr>
              <a:t>was offered</a:t>
            </a:r>
            <a:endParaRPr lang="en-US" sz="2000" i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43043"/>
            <a:ext cx="1069340" cy="348157"/>
          </a:xfrm>
          <a:prstGeom prst="rect">
            <a:avLst/>
          </a:prstGeom>
        </p:spPr>
      </p:pic>
      <p:pic>
        <p:nvPicPr>
          <p:cNvPr id="2050" name="Picture 2" descr="https://scontent.xx.fbcdn.net/hphotos-xpt1/t31.0-8/1978546_10206024048869727_778660630054379182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01226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8813" y="4627892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</a:t>
            </a:r>
          </a:p>
          <a:p>
            <a:pPr algn="r"/>
            <a:r>
              <a:rPr lang="en-US" sz="11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Pillet</a:t>
            </a:r>
            <a:endParaRPr lang="en-US" sz="11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CGEP Workshop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What do we want to accomplish?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" y="1316772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Formalize existing &amp; new partner institutions.    “Consortium?”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i="0"/>
              <a:t>G</a:t>
            </a:r>
            <a:r>
              <a:rPr lang="en-US" sz="2000" i="0" smtClean="0"/>
              <a:t>o over everyone’s solar course curriculum needs &amp; constraints (i.e., make sure we understand the “prerequisite problem” &amp; design CGEP courses to account for differing levels of preparedness).</a:t>
            </a:r>
            <a:endParaRPr lang="en-US" sz="2000" i="0"/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Assimilate lessons learned from 2013 &amp; 2014 courses.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b="1" i="0">
                <a:solidFill>
                  <a:srgbClr val="0000FF"/>
                </a:solidFill>
              </a:rPr>
              <a:t>P</a:t>
            </a:r>
            <a:r>
              <a:rPr lang="en-US" sz="2000" b="1" i="0" smtClean="0">
                <a:solidFill>
                  <a:srgbClr val="0000FF"/>
                </a:solidFill>
              </a:rPr>
              <a:t>lan for the next course </a:t>
            </a:r>
            <a:r>
              <a:rPr lang="en-US" sz="2000" i="0" smtClean="0"/>
              <a:t>(Spring 2016?), with “buy-in” from partner institutions to develop specific modules/material.</a:t>
            </a:r>
            <a:endParaRPr lang="en-US" sz="2000" i="0"/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Work on NSF proposal for summer programs to keep students connected &amp; improved TelePresence infrastructure?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Discuss alternate modes of “content delivery” (e.g., MOOC)?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A better acronym ?!?</a:t>
            </a:r>
          </a:p>
        </p:txBody>
      </p:sp>
    </p:spTree>
    <p:extLst>
      <p:ext uri="{BB962C8B-B14F-4D97-AF65-F5344CB8AC3E}">
        <p14:creationId xmlns:p14="http://schemas.microsoft.com/office/powerpoint/2010/main" val="9395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8536</TotalTime>
  <Words>1668</Words>
  <Application>Microsoft Office PowerPoint</Application>
  <PresentationFormat>On-screen Show (4:3)</PresentationFormat>
  <Paragraphs>244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Courier New</vt:lpstr>
      <vt:lpstr>Times New Roman</vt:lpstr>
      <vt:lpstr>Default Design</vt:lpstr>
      <vt:lpstr>Hale Collaborative Graduate Education Program (CGEP) Workshop: June 4-5, 2015</vt:lpstr>
      <vt:lpstr>Workshop Agenda</vt:lpstr>
      <vt:lpstr>Workshop Agenda</vt:lpstr>
      <vt:lpstr>Workshop Agenda</vt:lpstr>
      <vt:lpstr>What is the CGEP?</vt:lpstr>
      <vt:lpstr>Timeline</vt:lpstr>
      <vt:lpstr>First two CGEP courses</vt:lpstr>
      <vt:lpstr>2015:  Rebuilding Year</vt:lpstr>
      <vt:lpstr>CGEP Workshop</vt:lpstr>
      <vt:lpstr>Beyond 2016?</vt:lpstr>
      <vt:lpstr>Round robin discussion of graduate program curricula</vt:lpstr>
      <vt:lpstr>Round robin discussion of graduate program curricula:</vt:lpstr>
      <vt:lpstr>Boulder: Dept. of Astrophys. &amp; Planetary Sci.</vt:lpstr>
      <vt:lpstr>Boulder: Dept. of Astrophys. &amp; Planetary Sci.</vt:lpstr>
      <vt:lpstr>PowerPoint Presentation</vt:lpstr>
      <vt:lpstr>What topics will CGEP students know?</vt:lpstr>
      <vt:lpstr>Proposed Ideas &amp; Topics for the next  (Spring 2016 ?) CGEP Course</vt:lpstr>
      <vt:lpstr>The next CGEP course(s):  meta</vt:lpstr>
      <vt:lpstr>The next CGEP course:  topics</vt:lpstr>
      <vt:lpstr>3. Off-limb coronagraphy &amp; spectroscopy   (?)</vt:lpstr>
      <vt:lpstr>“Rebranding?”</vt:lpstr>
      <vt:lpstr>A new acronym?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780</cp:revision>
  <cp:lastPrinted>2015-03-31T20:16:47Z</cp:lastPrinted>
  <dcterms:created xsi:type="dcterms:W3CDTF">2004-11-02T19:54:44Z</dcterms:created>
  <dcterms:modified xsi:type="dcterms:W3CDTF">2015-06-05T02:31:15Z</dcterms:modified>
</cp:coreProperties>
</file>