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6" r:id="rId2"/>
    <p:sldId id="313" r:id="rId3"/>
    <p:sldId id="314" r:id="rId4"/>
    <p:sldId id="315" r:id="rId5"/>
    <p:sldId id="316" r:id="rId6"/>
    <p:sldId id="321" r:id="rId7"/>
    <p:sldId id="317" r:id="rId8"/>
    <p:sldId id="318" r:id="rId9"/>
    <p:sldId id="319" r:id="rId10"/>
    <p:sldId id="320" r:id="rId11"/>
    <p:sldId id="32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00"/>
    <a:srgbClr val="0D7907"/>
    <a:srgbClr val="FFD300"/>
    <a:srgbClr val="0000FF"/>
    <a:srgbClr val="14A309"/>
    <a:srgbClr val="C4A538"/>
    <a:srgbClr val="699CF8"/>
    <a:srgbClr val="85FFD2"/>
    <a:srgbClr val="0F283E"/>
    <a:srgbClr val="30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0" autoAdjust="0"/>
    <p:restoredTop sz="96569" autoAdjust="0"/>
  </p:normalViewPr>
  <p:slideViewPr>
    <p:cSldViewPr snapToGrid="0">
      <p:cViewPr varScale="1">
        <p:scale>
          <a:sx n="138" d="100"/>
          <a:sy n="138" d="100"/>
        </p:scale>
        <p:origin x="176" y="368"/>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F2E94-12D6-4541-8532-870563AB9598}" type="datetimeFigureOut">
              <a:rPr lang="en-US" smtClean="0"/>
              <a:t>3/4/24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251D2-29A8-4247-BA1C-158D372F72CF}" type="slidenum">
              <a:rPr lang="en-US" smtClean="0"/>
              <a:t>‹#›</a:t>
            </a:fld>
            <a:endParaRPr lang="en-US"/>
          </a:p>
        </p:txBody>
      </p:sp>
    </p:spTree>
    <p:extLst>
      <p:ext uri="{BB962C8B-B14F-4D97-AF65-F5344CB8AC3E}">
        <p14:creationId xmlns:p14="http://schemas.microsoft.com/office/powerpoint/2010/main" val="358349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want a syllabus, here’s a syllabus…  (next slide)</a:t>
            </a:r>
          </a:p>
        </p:txBody>
      </p:sp>
      <p:sp>
        <p:nvSpPr>
          <p:cNvPr id="4" name="Slide Number Placeholder 3"/>
          <p:cNvSpPr>
            <a:spLocks noGrp="1"/>
          </p:cNvSpPr>
          <p:nvPr>
            <p:ph type="sldNum" sz="quarter" idx="10"/>
          </p:nvPr>
        </p:nvSpPr>
        <p:spPr/>
        <p:txBody>
          <a:bodyPr/>
          <a:lstStyle/>
          <a:p>
            <a:fld id="{AAB251D2-29A8-4247-BA1C-158D372F72CF}" type="slidenum">
              <a:rPr lang="en-US" smtClean="0"/>
              <a:t>1</a:t>
            </a:fld>
            <a:endParaRPr lang="en-US"/>
          </a:p>
        </p:txBody>
      </p:sp>
    </p:spTree>
    <p:extLst>
      <p:ext uri="{BB962C8B-B14F-4D97-AF65-F5344CB8AC3E}">
        <p14:creationId xmlns:p14="http://schemas.microsoft.com/office/powerpoint/2010/main" val="2875119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949050" y="2051882"/>
            <a:ext cx="5795455" cy="2114154"/>
          </a:xfrm>
          <a:prstGeom prst="rect">
            <a:avLst/>
          </a:prstGeom>
        </p:spPr>
        <p:txBody>
          <a:bodyPr/>
          <a:lstStyle>
            <a:lvl1pPr algn="r">
              <a:lnSpc>
                <a:spcPct val="100000"/>
              </a:lnSpc>
              <a:defRPr sz="4800" b="0">
                <a:latin typeface="Times New Roman"/>
                <a:cs typeface="Times New Roman"/>
              </a:defRPr>
            </a:lvl1pPr>
          </a:lstStyle>
          <a:p>
            <a:r>
              <a:rPr lang="en-US"/>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021" b="64636"/>
          <a:stretch/>
        </p:blipFill>
        <p:spPr>
          <a:xfrm rot="5400000">
            <a:off x="-1962363" y="1962362"/>
            <a:ext cx="6712600" cy="2787875"/>
          </a:xfrm>
          <a:prstGeom prst="rect">
            <a:avLst/>
          </a:prstGeom>
        </p:spPr>
      </p:pic>
    </p:spTree>
    <p:extLst>
      <p:ext uri="{BB962C8B-B14F-4D97-AF65-F5344CB8AC3E}">
        <p14:creationId xmlns:p14="http://schemas.microsoft.com/office/powerpoint/2010/main" val="238015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08963A6-C0FD-4E03-BE61-ACF9CCF5BEAC}" type="slidenum">
              <a:rPr lang="en-US" smtClean="0"/>
              <a:t>‹#›</a:t>
            </a:fld>
            <a:endParaRPr lang="en-US"/>
          </a:p>
        </p:txBody>
      </p:sp>
      <p:sp>
        <p:nvSpPr>
          <p:cNvPr id="7" name="Title 6"/>
          <p:cNvSpPr>
            <a:spLocks noGrp="1"/>
          </p:cNvSpPr>
          <p:nvPr>
            <p:ph type="title"/>
          </p:nvPr>
        </p:nvSpPr>
        <p:spPr>
          <a:xfrm>
            <a:off x="0" y="68883"/>
            <a:ext cx="9144000" cy="613371"/>
          </a:xfrm>
          <a:prstGeom prst="rect">
            <a:avLst/>
          </a:prstGeom>
        </p:spPr>
        <p:txBody>
          <a:bodyPr/>
          <a:lstStyle>
            <a:lvl1pPr algn="ctr">
              <a:defRPr sz="3200" b="1" i="1">
                <a:solidFill>
                  <a:schemeClr val="tx1"/>
                </a:solidFill>
                <a:latin typeface="Times New Roman"/>
                <a:cs typeface="Times New Roman"/>
              </a:defRPr>
            </a:lvl1pPr>
          </a:lstStyle>
          <a:p>
            <a:r>
              <a:rPr lang="en-US"/>
              <a:t>Click to edit Master title style</a:t>
            </a:r>
          </a:p>
        </p:txBody>
      </p:sp>
    </p:spTree>
    <p:extLst>
      <p:ext uri="{BB962C8B-B14F-4D97-AF65-F5344CB8AC3E}">
        <p14:creationId xmlns:p14="http://schemas.microsoft.com/office/powerpoint/2010/main" val="2198492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63434" y="6468417"/>
            <a:ext cx="2057400" cy="365125"/>
          </a:xfrm>
          <a:prstGeom prst="rect">
            <a:avLst/>
          </a:prstGeom>
        </p:spPr>
        <p:txBody>
          <a:bodyPr vert="horz" lIns="91440" tIns="45720" rIns="91440" bIns="45720" rtlCol="0" anchor="ctr"/>
          <a:lstStyle>
            <a:lvl1pPr algn="l">
              <a:defRPr sz="1600" b="0">
                <a:solidFill>
                  <a:schemeClr val="bg1">
                    <a:lumMod val="50000"/>
                  </a:schemeClr>
                </a:solidFill>
                <a:latin typeface="Times New Roman"/>
                <a:cs typeface="Times New Roman"/>
              </a:defRPr>
            </a:lvl1pPr>
          </a:lstStyle>
          <a:p>
            <a:fld id="{C08963A6-C0FD-4E03-BE61-ACF9CCF5BEAC}" type="slidenum">
              <a:rPr lang="en-US" smtClean="0"/>
              <a:pPr/>
              <a:t>‹#›</a:t>
            </a:fld>
            <a:endParaRPr lang="en-US"/>
          </a:p>
        </p:txBody>
      </p:sp>
      <p:grpSp>
        <p:nvGrpSpPr>
          <p:cNvPr id="18" name="Group 17"/>
          <p:cNvGrpSpPr/>
          <p:nvPr userDrawn="1"/>
        </p:nvGrpSpPr>
        <p:grpSpPr>
          <a:xfrm>
            <a:off x="4713724" y="6396189"/>
            <a:ext cx="4219232" cy="406025"/>
            <a:chOff x="4520323" y="6213103"/>
            <a:chExt cx="4219232" cy="406025"/>
          </a:xfrm>
        </p:grpSpPr>
        <p:pic>
          <p:nvPicPr>
            <p:cNvPr id="9" name="Picture 8"/>
            <p:cNvPicPr>
              <a:picLocks noChangeAspect="1"/>
            </p:cNvPicPr>
            <p:nvPr userDrawn="1"/>
          </p:nvPicPr>
          <p:blipFill>
            <a:blip r:embed="rId4" cstate="print">
              <a:clrChange>
                <a:clrFrom>
                  <a:srgbClr val="FFFFFF"/>
                </a:clrFrom>
                <a:clrTo>
                  <a:srgbClr val="FFFFFF">
                    <a:alpha val="0"/>
                  </a:srgbClr>
                </a:clrTo>
              </a:clrChange>
              <a:lum bright="5000"/>
              <a:extLst>
                <a:ext uri="{28A0092B-C50C-407E-A947-70E740481C1C}">
                  <a14:useLocalDpi xmlns:a14="http://schemas.microsoft.com/office/drawing/2010/main" val="0"/>
                </a:ext>
              </a:extLst>
            </a:blip>
            <a:stretch>
              <a:fillRect/>
            </a:stretch>
          </p:blipFill>
          <p:spPr>
            <a:xfrm>
              <a:off x="8320614" y="6213103"/>
              <a:ext cx="418941" cy="385758"/>
            </a:xfrm>
            <a:prstGeom prst="rect">
              <a:avLst/>
            </a:prstGeom>
          </p:spPr>
        </p:pic>
        <p:cxnSp>
          <p:nvCxnSpPr>
            <p:cNvPr id="11" name="Straight Connector 10"/>
            <p:cNvCxnSpPr/>
            <p:nvPr userDrawn="1"/>
          </p:nvCxnSpPr>
          <p:spPr>
            <a:xfrm>
              <a:off x="4520323" y="6376277"/>
              <a:ext cx="3677745" cy="0"/>
            </a:xfrm>
            <a:prstGeom prst="line">
              <a:avLst/>
            </a:prstGeom>
            <a:ln w="19050" cap="rnd">
              <a:solidFill>
                <a:schemeClr val="bg1">
                  <a:lumMod val="65000"/>
                </a:schemeClr>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39007" y="6453354"/>
              <a:ext cx="3559061" cy="0"/>
            </a:xfrm>
            <a:prstGeom prst="line">
              <a:avLst/>
            </a:prstGeom>
            <a:ln w="19050" cap="rnd">
              <a:solidFill>
                <a:schemeClr val="bg1">
                  <a:lumMod val="65000"/>
                </a:schemeClr>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847426" y="6530432"/>
              <a:ext cx="3350642" cy="0"/>
            </a:xfrm>
            <a:prstGeom prst="line">
              <a:avLst/>
            </a:prstGeom>
            <a:ln w="19050" cap="rnd">
              <a:solidFill>
                <a:schemeClr val="bg1">
                  <a:lumMod val="65000"/>
                </a:schemeClr>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useBgFill="1">
          <p:nvSpPr>
            <p:cNvPr id="8" name="TextBox 7"/>
            <p:cNvSpPr txBox="1"/>
            <p:nvPr userDrawn="1"/>
          </p:nvSpPr>
          <p:spPr>
            <a:xfrm>
              <a:off x="5484848" y="6280574"/>
              <a:ext cx="2250039" cy="338554"/>
            </a:xfrm>
            <a:prstGeom prst="rect">
              <a:avLst/>
            </a:prstGeom>
          </p:spPr>
          <p:txBody>
            <a:bodyPr wrap="square" lIns="0" rIns="0" rtlCol="0">
              <a:noAutofit/>
            </a:bodyPr>
            <a:lstStyle/>
            <a:p>
              <a:pPr algn="ctr"/>
              <a:r>
                <a:rPr lang="en-US" sz="1600" b="0" dirty="0">
                  <a:solidFill>
                    <a:schemeClr val="bg1">
                      <a:lumMod val="50000"/>
                    </a:schemeClr>
                  </a:solidFill>
                  <a:latin typeface="Times New Roman"/>
                  <a:cs typeface="Times New Roman"/>
                </a:rPr>
                <a:t>ASTR–5700, Spring 2024</a:t>
              </a:r>
            </a:p>
          </p:txBody>
        </p:sp>
      </p:grpSp>
    </p:spTree>
    <p:extLst>
      <p:ext uri="{BB962C8B-B14F-4D97-AF65-F5344CB8AC3E}">
        <p14:creationId xmlns:p14="http://schemas.microsoft.com/office/powerpoint/2010/main" val="386238308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i.adsabs.harvard.edu/abs/1993ApJ...409..429B/abstract" TargetMode="External"/><Relationship Id="rId2" Type="http://schemas.openxmlformats.org/officeDocument/2006/relationships/hyperlink" Target="https://ui.adsabs.harvard.edu/abs/1976ApJ...210..377U/abstrac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ds.harvard.edu/books/1978vtsa.book/" TargetMode="External"/><Relationship Id="rId2" Type="http://schemas.openxmlformats.org/officeDocument/2006/relationships/hyperlink" Target="https://ui.adsabs.harvard.edu/abs/1976RvMP...48..553L/abstract" TargetMode="External"/><Relationship Id="rId1" Type="http://schemas.openxmlformats.org/officeDocument/2006/relationships/slideLayout" Target="../slideLayouts/slideLayout2.xml"/><Relationship Id="rId4" Type="http://schemas.openxmlformats.org/officeDocument/2006/relationships/hyperlink" Target="https://arxiv.org/abs/1802.06685"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dx.doi.org/10.13140/RG.2.2.34286.38723" TargetMode="External"/><Relationship Id="rId3" Type="http://schemas.openxmlformats.org/officeDocument/2006/relationships/hyperlink" Target="https://ui.adsabs.harvard.edu/abs/1971ApJ...167..153B/abstract" TargetMode="External"/><Relationship Id="rId7" Type="http://schemas.openxmlformats.org/officeDocument/2006/relationships/hyperlink" Target="http://adsabs.harvard.edu/abs/1982ApJ...253..785A" TargetMode="External"/><Relationship Id="rId2" Type="http://schemas.openxmlformats.org/officeDocument/2006/relationships/hyperlink" Target="https://ui.adsabs.harvard.edu/abs/1965ApJ...142..208S/abstract" TargetMode="External"/><Relationship Id="rId1" Type="http://schemas.openxmlformats.org/officeDocument/2006/relationships/slideLayout" Target="../slideLayouts/slideLayout2.xml"/><Relationship Id="rId6" Type="http://schemas.openxmlformats.org/officeDocument/2006/relationships/hyperlink" Target="https://arxiv.org/abs/2007.03423" TargetMode="External"/><Relationship Id="rId5" Type="http://schemas.openxmlformats.org/officeDocument/2006/relationships/hyperlink" Target="https://arxiv.org/abs/2006.06265" TargetMode="External"/><Relationship Id="rId10" Type="http://schemas.openxmlformats.org/officeDocument/2006/relationships/hyperlink" Target="https://en.wikipedia.org/wiki/Przybylski's_Star" TargetMode="External"/><Relationship Id="rId4" Type="http://schemas.openxmlformats.org/officeDocument/2006/relationships/hyperlink" Target="http://adsabs.harvard.edu/abs/2012RvGeo..50.2006F" TargetMode="External"/><Relationship Id="rId9" Type="http://schemas.openxmlformats.org/officeDocument/2006/relationships/hyperlink" Target="https://arxiv.org/abs/1411.418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i.adsabs.harvard.edu/abs/2023MNRAS.522.3278Z/abstract" TargetMode="External"/><Relationship Id="rId2" Type="http://schemas.openxmlformats.org/officeDocument/2006/relationships/hyperlink" Target="&#961;c%20%3e%3e%20%3c&#961;%3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i.adsabs.harvard.edu/abs/1933MNRAS..93..390C/abstrac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i.adsabs.harvard.edu/abs/1978M%26P....19..341P/abstract" TargetMode="External"/><Relationship Id="rId2" Type="http://schemas.openxmlformats.org/officeDocument/2006/relationships/hyperlink" Target="https://ui.adsabs.harvard.edu/abs/1962AnAp...25...18S/abstra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714" y="246381"/>
            <a:ext cx="6394330" cy="1926876"/>
          </a:xfrm>
        </p:spPr>
        <p:txBody>
          <a:bodyPr/>
          <a:lstStyle/>
          <a:p>
            <a:pPr algn="r"/>
            <a:r>
              <a:rPr lang="en-US" sz="4000" b="0" dirty="0">
                <a:latin typeface="Times New Roman"/>
                <a:cs typeface="Times New Roman"/>
              </a:rPr>
              <a:t>ASTR-5700</a:t>
            </a:r>
            <a:br>
              <a:rPr lang="en-US" sz="4000" b="0" dirty="0">
                <a:latin typeface="Times New Roman"/>
                <a:cs typeface="Times New Roman"/>
              </a:rPr>
            </a:br>
            <a:r>
              <a:rPr lang="en-US" sz="4000" dirty="0"/>
              <a:t>Stellar Astrophysics</a:t>
            </a:r>
            <a:endParaRPr lang="en-US" sz="4000" b="0" dirty="0">
              <a:latin typeface="Times New Roman"/>
              <a:cs typeface="Times New Roman"/>
            </a:endParaRPr>
          </a:p>
        </p:txBody>
      </p:sp>
      <p:sp>
        <p:nvSpPr>
          <p:cNvPr id="4" name="TextBox 3"/>
          <p:cNvSpPr txBox="1"/>
          <p:nvPr/>
        </p:nvSpPr>
        <p:spPr>
          <a:xfrm>
            <a:off x="4785319" y="5532379"/>
            <a:ext cx="3897253" cy="523220"/>
          </a:xfrm>
          <a:prstGeom prst="rect">
            <a:avLst/>
          </a:prstGeom>
          <a:noFill/>
        </p:spPr>
        <p:txBody>
          <a:bodyPr wrap="square" rtlCol="0">
            <a:spAutoFit/>
          </a:bodyPr>
          <a:lstStyle/>
          <a:p>
            <a:pPr algn="r"/>
            <a:r>
              <a:rPr lang="en-US" sz="2800" dirty="0">
                <a:latin typeface="Times New Roman"/>
                <a:cs typeface="Times New Roman"/>
              </a:rPr>
              <a:t>Prof. Steven R. Cranmer</a:t>
            </a:r>
          </a:p>
        </p:txBody>
      </p:sp>
      <p:pic>
        <p:nvPicPr>
          <p:cNvPr id="3" name="Picture 2">
            <a:extLst>
              <a:ext uri="{FF2B5EF4-FFF2-40B4-BE49-F238E27FC236}">
                <a16:creationId xmlns:a16="http://schemas.microsoft.com/office/drawing/2014/main" id="{9893F65E-77CB-9D4B-8DB3-35C33CFF2349}"/>
              </a:ext>
            </a:extLst>
          </p:cNvPr>
          <p:cNvPicPr>
            <a:picLocks noChangeAspect="1"/>
          </p:cNvPicPr>
          <p:nvPr/>
        </p:nvPicPr>
        <p:blipFill rotWithShape="1">
          <a:blip r:embed="rId3"/>
          <a:srcRect l="12671" r="5283"/>
          <a:stretch/>
        </p:blipFill>
        <p:spPr>
          <a:xfrm>
            <a:off x="3464029" y="1761835"/>
            <a:ext cx="5163127" cy="3539837"/>
          </a:xfrm>
          <a:prstGeom prst="rect">
            <a:avLst/>
          </a:prstGeom>
        </p:spPr>
      </p:pic>
    </p:spTree>
    <p:extLst>
      <p:ext uri="{BB962C8B-B14F-4D97-AF65-F5344CB8AC3E}">
        <p14:creationId xmlns:p14="http://schemas.microsoft.com/office/powerpoint/2010/main" val="311390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10</a:t>
            </a:fld>
            <a:endParaRPr lang="en-US"/>
          </a:p>
        </p:txBody>
      </p:sp>
      <p:sp>
        <p:nvSpPr>
          <p:cNvPr id="3" name="Title 2"/>
          <p:cNvSpPr>
            <a:spLocks noGrp="1"/>
          </p:cNvSpPr>
          <p:nvPr>
            <p:ph type="title"/>
          </p:nvPr>
        </p:nvSpPr>
        <p:spPr/>
        <p:txBody>
          <a:bodyPr/>
          <a:lstStyle/>
          <a:p>
            <a:r>
              <a:rPr lang="en-US" sz="2800" dirty="0"/>
              <a:t>Rotational accretion . . . &amp; “excretion?”</a:t>
            </a:r>
          </a:p>
        </p:txBody>
      </p:sp>
      <p:sp>
        <p:nvSpPr>
          <p:cNvPr id="5" name="Rectangle 4">
            <a:extLst>
              <a:ext uri="{FF2B5EF4-FFF2-40B4-BE49-F238E27FC236}">
                <a16:creationId xmlns:a16="http://schemas.microsoft.com/office/drawing/2014/main" id="{F779738C-AE6C-E849-91EE-F63555A779D9}"/>
              </a:ext>
            </a:extLst>
          </p:cNvPr>
          <p:cNvSpPr/>
          <p:nvPr/>
        </p:nvSpPr>
        <p:spPr>
          <a:xfrm>
            <a:off x="520398" y="1020128"/>
            <a:ext cx="4855165" cy="4308872"/>
          </a:xfrm>
          <a:prstGeom prst="rect">
            <a:avLst/>
          </a:prstGeom>
        </p:spPr>
        <p:txBody>
          <a:bodyPr wrap="square">
            <a:spAutoFit/>
          </a:bodyPr>
          <a:lstStyle/>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2"/>
              </a:rPr>
              <a:t>Ulrich</a:t>
            </a:r>
            <a:r>
              <a:rPr lang="en-US" dirty="0">
                <a:latin typeface="Times New Roman" panose="02020603050405020304" pitchFamily="18" charset="0"/>
                <a:cs typeface="Times New Roman" panose="02020603050405020304" pitchFamily="18" charset="0"/>
              </a:rPr>
              <a:t> (1976) worked out an elegant theory of fluid-</a:t>
            </a:r>
            <a:r>
              <a:rPr lang="en-US" dirty="0" err="1">
                <a:latin typeface="Times New Roman" panose="02020603050405020304" pitchFamily="18" charset="0"/>
                <a:cs typeface="Times New Roman" panose="02020603050405020304" pitchFamily="18" charset="0"/>
              </a:rPr>
              <a:t>infall</a:t>
            </a:r>
            <a:r>
              <a:rPr lang="en-US" dirty="0">
                <a:latin typeface="Times New Roman" panose="02020603050405020304" pitchFamily="18" charset="0"/>
                <a:cs typeface="Times New Roman" panose="02020603050405020304" pitchFamily="18" charset="0"/>
              </a:rPr>
              <a:t> streamlines in a system undergoing both rotation and accretion.  (Though the paper had some infamous typos.)</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3"/>
              </a:rPr>
              <a:t>Bjorkman &amp; </a:t>
            </a:r>
            <a:r>
              <a:rPr lang="en-US" dirty="0" err="1">
                <a:latin typeface="Times New Roman" panose="02020603050405020304" pitchFamily="18" charset="0"/>
                <a:cs typeface="Times New Roman" panose="02020603050405020304" pitchFamily="18" charset="0"/>
                <a:hlinkClick r:id="rId3"/>
              </a:rPr>
              <a:t>Cassinelli</a:t>
            </a:r>
            <a:r>
              <a:rPr lang="en-US" dirty="0">
                <a:latin typeface="Times New Roman" panose="02020603050405020304" pitchFamily="18" charset="0"/>
                <a:cs typeface="Times New Roman" panose="02020603050405020304" pitchFamily="18" charset="0"/>
              </a:rPr>
              <a:t> (1993) reinvented the wheel and derived very similar equations, but for outflowing streamlines in a rotating stellar wind... where the gas ultimately crashes into the equatorial plane to form a “wind-compressed disk.”</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I’m not sure </a:t>
            </a:r>
            <a:r>
              <a:rPr lang="en-US" i="1" dirty="0">
                <a:latin typeface="Times New Roman" panose="02020603050405020304" pitchFamily="18" charset="0"/>
                <a:cs typeface="Times New Roman" panose="02020603050405020304" pitchFamily="18" charset="0"/>
              </a:rPr>
              <a:t>how</a:t>
            </a:r>
            <a:r>
              <a:rPr lang="en-US" dirty="0">
                <a:latin typeface="Times New Roman" panose="02020603050405020304" pitchFamily="18" charset="0"/>
                <a:cs typeface="Times New Roman" panose="02020603050405020304" pitchFamily="18" charset="0"/>
              </a:rPr>
              <a:t> this fits into the pedagogical flow of the earlier ideas, but it’s certainly very closely related to them!</a:t>
            </a:r>
          </a:p>
        </p:txBody>
      </p:sp>
      <p:pic>
        <p:nvPicPr>
          <p:cNvPr id="8" name="Picture 7">
            <a:extLst>
              <a:ext uri="{FF2B5EF4-FFF2-40B4-BE49-F238E27FC236}">
                <a16:creationId xmlns:a16="http://schemas.microsoft.com/office/drawing/2014/main" id="{67DEDDD6-FFE5-204D-86CE-DB43C82275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3009" y="812800"/>
            <a:ext cx="2662919" cy="4839855"/>
          </a:xfrm>
          <a:prstGeom prst="rect">
            <a:avLst/>
          </a:prstGeom>
        </p:spPr>
      </p:pic>
    </p:spTree>
    <p:extLst>
      <p:ext uri="{BB962C8B-B14F-4D97-AF65-F5344CB8AC3E}">
        <p14:creationId xmlns:p14="http://schemas.microsoft.com/office/powerpoint/2010/main" val="212373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11</a:t>
            </a:fld>
            <a:endParaRPr lang="en-US"/>
          </a:p>
        </p:txBody>
      </p:sp>
      <p:sp>
        <p:nvSpPr>
          <p:cNvPr id="3" name="Title 2"/>
          <p:cNvSpPr>
            <a:spLocks noGrp="1"/>
          </p:cNvSpPr>
          <p:nvPr>
            <p:ph type="title"/>
          </p:nvPr>
        </p:nvSpPr>
        <p:spPr/>
        <p:txBody>
          <a:bodyPr/>
          <a:lstStyle/>
          <a:p>
            <a:r>
              <a:rPr lang="en-US" sz="2800" dirty="0"/>
              <a:t>Moving forward</a:t>
            </a:r>
          </a:p>
        </p:txBody>
      </p:sp>
      <p:sp>
        <p:nvSpPr>
          <p:cNvPr id="5" name="Rectangle 4">
            <a:extLst>
              <a:ext uri="{FF2B5EF4-FFF2-40B4-BE49-F238E27FC236}">
                <a16:creationId xmlns:a16="http://schemas.microsoft.com/office/drawing/2014/main" id="{F779738C-AE6C-E849-91EE-F63555A779D9}"/>
              </a:ext>
            </a:extLst>
          </p:cNvPr>
          <p:cNvSpPr/>
          <p:nvPr/>
        </p:nvSpPr>
        <p:spPr>
          <a:xfrm>
            <a:off x="767620" y="1560455"/>
            <a:ext cx="7400939" cy="2646878"/>
          </a:xfrm>
          <a:prstGeom prst="rect">
            <a:avLst/>
          </a:prstGeom>
        </p:spPr>
        <p:txBody>
          <a:bodyPr wrap="square">
            <a:spAutoFit/>
          </a:bodyPr>
          <a:lstStyle/>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Initial thoughts?  (Canvas poll posted: due Fri., March 15)</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“division of labor” for the group project would depend critically on the number of people who want to be involved.</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we do this, I suggest that at least one person be a dedicated </a:t>
            </a:r>
            <a:r>
              <a:rPr lang="en-US" b="1" dirty="0">
                <a:latin typeface="Times New Roman" panose="02020603050405020304" pitchFamily="18" charset="0"/>
                <a:cs typeface="Times New Roman" panose="02020603050405020304" pitchFamily="18" charset="0"/>
              </a:rPr>
              <a:t>literature-search-supervisor.  </a:t>
            </a:r>
            <a:r>
              <a:rPr lang="en-US" dirty="0">
                <a:latin typeface="Times New Roman" panose="02020603050405020304" pitchFamily="18" charset="0"/>
                <a:cs typeface="Times New Roman" panose="02020603050405020304" pitchFamily="18" charset="0"/>
              </a:rPr>
              <a:t>Reinventing the wheel can be a fine thing to do... as long as we </a:t>
            </a:r>
            <a:r>
              <a:rPr lang="en-US" b="1" dirty="0">
                <a:solidFill>
                  <a:srgbClr val="FF0000"/>
                </a:solidFill>
                <a:latin typeface="Times New Roman" panose="02020603050405020304" pitchFamily="18" charset="0"/>
                <a:cs typeface="Times New Roman" panose="02020603050405020304" pitchFamily="18" charset="0"/>
              </a:rPr>
              <a:t>know</a:t>
            </a:r>
            <a:r>
              <a:rPr lang="en-US" dirty="0">
                <a:latin typeface="Times New Roman" panose="02020603050405020304" pitchFamily="18" charset="0"/>
                <a:cs typeface="Times New Roman" panose="02020603050405020304" pitchFamily="18" charset="0"/>
              </a:rPr>
              <a:t> what the earlier inventors did, and how our work provides unique added value!</a:t>
            </a:r>
          </a:p>
        </p:txBody>
      </p:sp>
    </p:spTree>
    <p:extLst>
      <p:ext uri="{BB962C8B-B14F-4D97-AF65-F5344CB8AC3E}">
        <p14:creationId xmlns:p14="http://schemas.microsoft.com/office/powerpoint/2010/main" val="351355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2</a:t>
            </a:fld>
            <a:endParaRPr lang="en-US"/>
          </a:p>
        </p:txBody>
      </p:sp>
      <p:sp>
        <p:nvSpPr>
          <p:cNvPr id="3" name="Title 2"/>
          <p:cNvSpPr>
            <a:spLocks noGrp="1"/>
          </p:cNvSpPr>
          <p:nvPr>
            <p:ph type="title"/>
          </p:nvPr>
        </p:nvSpPr>
        <p:spPr/>
        <p:txBody>
          <a:bodyPr/>
          <a:lstStyle/>
          <a:p>
            <a:r>
              <a:rPr lang="en-US" sz="2800" dirty="0"/>
              <a:t>From the syllabus . . .</a:t>
            </a:r>
          </a:p>
        </p:txBody>
      </p:sp>
      <p:pic>
        <p:nvPicPr>
          <p:cNvPr id="5" name="Picture 4">
            <a:extLst>
              <a:ext uri="{FF2B5EF4-FFF2-40B4-BE49-F238E27FC236}">
                <a16:creationId xmlns:a16="http://schemas.microsoft.com/office/drawing/2014/main" id="{6A7482BB-DFB0-A94E-9A86-2EEA5CB07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63" y="700910"/>
            <a:ext cx="8043321" cy="5628556"/>
          </a:xfrm>
          <a:prstGeom prst="rect">
            <a:avLst/>
          </a:prstGeom>
        </p:spPr>
      </p:pic>
    </p:spTree>
    <p:extLst>
      <p:ext uri="{BB962C8B-B14F-4D97-AF65-F5344CB8AC3E}">
        <p14:creationId xmlns:p14="http://schemas.microsoft.com/office/powerpoint/2010/main" val="303804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3</a:t>
            </a:fld>
            <a:endParaRPr lang="en-US"/>
          </a:p>
        </p:txBody>
      </p:sp>
      <p:sp>
        <p:nvSpPr>
          <p:cNvPr id="3" name="Title 2"/>
          <p:cNvSpPr>
            <a:spLocks noGrp="1"/>
          </p:cNvSpPr>
          <p:nvPr>
            <p:ph type="title"/>
          </p:nvPr>
        </p:nvSpPr>
        <p:spPr/>
        <p:txBody>
          <a:bodyPr/>
          <a:lstStyle/>
          <a:p>
            <a:r>
              <a:rPr lang="en-US" sz="2800" dirty="0"/>
              <a:t>Example topics: individual projects  (1 of 2)</a:t>
            </a:r>
          </a:p>
        </p:txBody>
      </p:sp>
      <p:sp>
        <p:nvSpPr>
          <p:cNvPr id="4" name="Rectangle 3">
            <a:extLst>
              <a:ext uri="{FF2B5EF4-FFF2-40B4-BE49-F238E27FC236}">
                <a16:creationId xmlns:a16="http://schemas.microsoft.com/office/drawing/2014/main" id="{D9E34B8F-47EB-3B4A-95A7-0CCA1225EA2D}"/>
              </a:ext>
            </a:extLst>
          </p:cNvPr>
          <p:cNvSpPr/>
          <p:nvPr/>
        </p:nvSpPr>
        <p:spPr>
          <a:xfrm>
            <a:off x="355017" y="710889"/>
            <a:ext cx="8397911" cy="5478423"/>
          </a:xfrm>
          <a:prstGeom prst="rect">
            <a:avLst/>
          </a:prstGeom>
        </p:spPr>
        <p:txBody>
          <a:bodyPr wrap="square">
            <a:spAutoFit/>
          </a:bodyPr>
          <a:lstStyle/>
          <a:p>
            <a:pPr marL="171450" indent="-171450">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When discussing equations of state in class, we didn't spend much time on the gradual transitions between the various cases (ideal gas, radiation pressure dominated gas, non-relativistic electron degeneracy, ultra-relativistic electron degeneracy).  However, one can write down fully general equations based on what was discussed in the lecture notes.  Explore the properties of the thermodynamics (i.e., P and U versus </a:t>
            </a:r>
            <a:r>
              <a:rPr lang="en-US" sz="1250" dirty="0" err="1">
                <a:latin typeface="Times New Roman" panose="02020603050405020304" pitchFamily="18" charset="0"/>
                <a:cs typeface="Times New Roman" panose="02020603050405020304" pitchFamily="18" charset="0"/>
              </a:rPr>
              <a:t>ρ</a:t>
            </a:r>
            <a:r>
              <a:rPr lang="en-US" sz="1250" dirty="0">
                <a:latin typeface="Times New Roman" panose="02020603050405020304" pitchFamily="18" charset="0"/>
                <a:cs typeface="Times New Roman" panose="02020603050405020304" pitchFamily="18" charset="0"/>
              </a:rPr>
              <a:t> and T, and the Gamma's) at an arbitrary point in the temperature/density diagram.</a:t>
            </a:r>
          </a:p>
          <a:p>
            <a:pPr marL="171450" indent="-171450">
              <a:buFont typeface="Arial" panose="020B0604020202020204" pitchFamily="34" charset="0"/>
              <a:buChar char="•"/>
            </a:pPr>
            <a:endParaRPr lang="en-US" sz="125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We introduced the Thomas-Fermi equation of state in lecture set 1, but we didn't derive the modified Debye screening needed to make it work for a Fermi-Dirac distribution function.  If you work it out, I'm curious what additional insights you may glean.  Do these results say anything about the subjective "solidity" of </a:t>
            </a:r>
            <a:r>
              <a:rPr lang="en-US" sz="1250" dirty="0">
                <a:latin typeface="Times New Roman" panose="02020603050405020304" pitchFamily="18" charset="0"/>
                <a:cs typeface="Times New Roman" panose="02020603050405020304" pitchFamily="18" charset="0"/>
                <a:hlinkClick r:id="rId2"/>
              </a:rPr>
              <a:t>everyday matter?</a:t>
            </a:r>
            <a:endParaRPr lang="en-US" sz="125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5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People often write the virial theorem with extra terms that we didn't discuss in class (e.g., magnetic energy, rotation, time-variable moments of inertia).  What can we learn about stellar physics when these terms are included?  George Collins, author of our primary textbook, also wrote a short monograph on </a:t>
            </a:r>
            <a:r>
              <a:rPr lang="en-US" sz="1250" dirty="0">
                <a:latin typeface="Times New Roman" panose="02020603050405020304" pitchFamily="18" charset="0"/>
                <a:cs typeface="Times New Roman" panose="02020603050405020304" pitchFamily="18" charset="0"/>
                <a:hlinkClick r:id="rId3"/>
              </a:rPr>
              <a:t>the virial theorem</a:t>
            </a:r>
            <a:r>
              <a:rPr lang="en-US" sz="1250" dirty="0">
                <a:latin typeface="Times New Roman" panose="02020603050405020304" pitchFamily="18" charset="0"/>
                <a:cs typeface="Times New Roman" panose="02020603050405020304" pitchFamily="18" charset="0"/>
              </a:rPr>
              <a:t> that discussed lots of this for stars.</a:t>
            </a:r>
          </a:p>
          <a:p>
            <a:pPr marL="171450" indent="-171450">
              <a:buFont typeface="Arial" panose="020B0604020202020204" pitchFamily="34" charset="0"/>
              <a:buChar char="•"/>
            </a:pPr>
            <a:endParaRPr lang="en-US" sz="125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In nuclear reactions, we glossed over details about the shape of the strong-force attractive potential well.  Are there closed-form expressions (using, e.g., the Yukawa potential) that can be used to solve directly for the Gamow-peak scattering cross section?</a:t>
            </a:r>
          </a:p>
          <a:p>
            <a:pPr marL="171450" indent="-171450">
              <a:buFont typeface="Arial" panose="020B0604020202020204" pitchFamily="34" charset="0"/>
              <a:buChar char="•"/>
            </a:pPr>
            <a:endParaRPr lang="en-US" sz="125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When discussing the mixing-length theory of convection, I mentioned a complicated cubic polynomial that describes the full (inefficient and non-adiabatic) problem.  Track down a good derivation of this cubic equation (say, in Cox &amp; </a:t>
            </a:r>
            <a:r>
              <a:rPr lang="en-US" sz="1250" dirty="0" err="1">
                <a:latin typeface="Times New Roman" panose="02020603050405020304" pitchFamily="18" charset="0"/>
                <a:cs typeface="Times New Roman" panose="02020603050405020304" pitchFamily="18" charset="0"/>
              </a:rPr>
              <a:t>Giuli's</a:t>
            </a:r>
            <a:r>
              <a:rPr lang="en-US" sz="1250" dirty="0">
                <a:latin typeface="Times New Roman" panose="02020603050405020304" pitchFamily="18" charset="0"/>
                <a:cs typeface="Times New Roman" panose="02020603050405020304" pitchFamily="18" charset="0"/>
              </a:rPr>
              <a:t> </a:t>
            </a:r>
            <a:r>
              <a:rPr lang="en-US" sz="1250" i="1" dirty="0">
                <a:latin typeface="Times New Roman" panose="02020603050405020304" pitchFamily="18" charset="0"/>
                <a:cs typeface="Times New Roman" panose="02020603050405020304" pitchFamily="18" charset="0"/>
              </a:rPr>
              <a:t>Stellar Structure</a:t>
            </a:r>
            <a:r>
              <a:rPr lang="en-US" sz="1250" dirty="0">
                <a:latin typeface="Times New Roman" panose="02020603050405020304" pitchFamily="18" charset="0"/>
                <a:cs typeface="Times New Roman" panose="02020603050405020304" pitchFamily="18" charset="0"/>
              </a:rPr>
              <a:t>) and show how one can turn the "efficiency knob" to obtain the temperature gradient in both limits of convective stability and instability.</a:t>
            </a:r>
          </a:p>
          <a:p>
            <a:pPr marL="171450" indent="-171450">
              <a:buFont typeface="Arial" panose="020B0604020202020204" pitchFamily="34" charset="0"/>
              <a:buChar char="•"/>
            </a:pPr>
            <a:endParaRPr lang="en-US" sz="125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Produce an up-to-date version of the mass-radius (and mass-density) diagram on page 4.10 of the lecture notes.  There are thousands of new exoplanets, of course, but you can also add observational data for white dwarfs and neutron stars.  There are also other exotic stars (e.g., </a:t>
            </a:r>
            <a:r>
              <a:rPr lang="en-US" sz="1250" dirty="0">
                <a:latin typeface="Times New Roman" panose="02020603050405020304" pitchFamily="18" charset="0"/>
                <a:cs typeface="Times New Roman" panose="02020603050405020304" pitchFamily="18" charset="0"/>
                <a:hlinkClick r:id="rId4"/>
              </a:rPr>
              <a:t>“pion stars”</a:t>
            </a:r>
            <a:r>
              <a:rPr lang="en-US" sz="1250" dirty="0">
                <a:latin typeface="Times New Roman" panose="02020603050405020304" pitchFamily="18" charset="0"/>
                <a:cs typeface="Times New Roman" panose="02020603050405020304" pitchFamily="18" charset="0"/>
              </a:rPr>
              <a:t>) that have been proposed but never seen; where would they fit on diagrams like this?</a:t>
            </a:r>
          </a:p>
          <a:p>
            <a:pPr marL="171450" indent="-171450">
              <a:buFont typeface="Arial" panose="020B0604020202020204" pitchFamily="34" charset="0"/>
              <a:buChar char="•"/>
            </a:pPr>
            <a:endParaRPr lang="en-US" sz="125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Explore in-depth one or two of the "quasi-tropes" described on page 4.30 of the lecture notes.</a:t>
            </a:r>
          </a:p>
        </p:txBody>
      </p:sp>
    </p:spTree>
    <p:extLst>
      <p:ext uri="{BB962C8B-B14F-4D97-AF65-F5344CB8AC3E}">
        <p14:creationId xmlns:p14="http://schemas.microsoft.com/office/powerpoint/2010/main" val="44983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4</a:t>
            </a:fld>
            <a:endParaRPr lang="en-US"/>
          </a:p>
        </p:txBody>
      </p:sp>
      <p:sp>
        <p:nvSpPr>
          <p:cNvPr id="3" name="Title 2"/>
          <p:cNvSpPr>
            <a:spLocks noGrp="1"/>
          </p:cNvSpPr>
          <p:nvPr>
            <p:ph type="title"/>
          </p:nvPr>
        </p:nvSpPr>
        <p:spPr/>
        <p:txBody>
          <a:bodyPr/>
          <a:lstStyle/>
          <a:p>
            <a:r>
              <a:rPr lang="en-US" sz="2800" dirty="0"/>
              <a:t>Example topics: individual projects  (2 of 2)</a:t>
            </a:r>
          </a:p>
        </p:txBody>
      </p:sp>
      <p:sp>
        <p:nvSpPr>
          <p:cNvPr id="4" name="Rectangle 3">
            <a:extLst>
              <a:ext uri="{FF2B5EF4-FFF2-40B4-BE49-F238E27FC236}">
                <a16:creationId xmlns:a16="http://schemas.microsoft.com/office/drawing/2014/main" id="{D9E34B8F-47EB-3B4A-95A7-0CCA1225EA2D}"/>
              </a:ext>
            </a:extLst>
          </p:cNvPr>
          <p:cNvSpPr/>
          <p:nvPr/>
        </p:nvSpPr>
        <p:spPr>
          <a:xfrm>
            <a:off x="213908" y="663187"/>
            <a:ext cx="8536075" cy="5816977"/>
          </a:xfrm>
          <a:prstGeom prst="rect">
            <a:avLst/>
          </a:prstGeom>
        </p:spPr>
        <p:txBody>
          <a:bodyPr wrap="square">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concept of a "synestia" (i.e., a differentially rotating set of equipotential surfaces) was discussed briefly on page 5.6 of the lecture notes.  Is it possible to compute equipotential surfaces given an angular velocity </a:t>
            </a:r>
            <a:r>
              <a:rPr lang="en-US" sz="1200" dirty="0" err="1">
                <a:latin typeface="Times New Roman" panose="02020603050405020304" pitchFamily="18" charset="0"/>
                <a:cs typeface="Times New Roman" panose="02020603050405020304" pitchFamily="18" charset="0"/>
              </a:rPr>
              <a:t>Ω</a:t>
            </a:r>
            <a:r>
              <a:rPr lang="en-US" sz="1200" dirty="0">
                <a:latin typeface="Times New Roman" panose="02020603050405020304" pitchFamily="18" charset="0"/>
                <a:cs typeface="Times New Roman" panose="02020603050405020304" pitchFamily="18" charset="0"/>
              </a:rPr>
              <a:t>(r) that is ~constant in a stellar interior, but gradually becomes ∝ 1/r</a:t>
            </a: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in the outer layers?  Can this model reproduce some odd shapes derived in classical papers by, e.g., </a:t>
            </a:r>
            <a:r>
              <a:rPr lang="en-US" sz="1200" dirty="0" err="1">
                <a:latin typeface="Times New Roman" panose="02020603050405020304" pitchFamily="18" charset="0"/>
                <a:cs typeface="Times New Roman" panose="02020603050405020304" pitchFamily="18" charset="0"/>
                <a:hlinkClick r:id="rId2"/>
              </a:rPr>
              <a:t>Stoeckly</a:t>
            </a:r>
            <a:r>
              <a:rPr lang="en-US" sz="1200" dirty="0">
                <a:latin typeface="Times New Roman" panose="02020603050405020304" pitchFamily="18" charset="0"/>
                <a:cs typeface="Times New Roman" panose="02020603050405020304" pitchFamily="18" charset="0"/>
              </a:rPr>
              <a:t> or </a:t>
            </a:r>
            <a:r>
              <a:rPr lang="en-US" sz="1200" dirty="0" err="1">
                <a:latin typeface="Times New Roman" panose="02020603050405020304" pitchFamily="18" charset="0"/>
                <a:cs typeface="Times New Roman" panose="02020603050405020304" pitchFamily="18" charset="0"/>
                <a:hlinkClick r:id="rId3"/>
              </a:rPr>
              <a:t>Bodenheimer</a:t>
            </a:r>
            <a:r>
              <a:rPr lang="en-US" sz="1200" dirty="0">
                <a:latin typeface="Times New Roman" panose="02020603050405020304" pitchFamily="18" charset="0"/>
                <a:cs typeface="Times New Roman" panose="02020603050405020304" pitchFamily="18" charset="0"/>
              </a:rPr>
              <a:t>?</a:t>
            </a:r>
            <a:br>
              <a:rPr lang="en-US"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Solar evolution models say that, about 4 billion years ago, the Sun's luminosity was only about 0.7 times its current value.  If that was true, the Earth should have been a frozen ice-ball.  The geological record, however, says it was warm and wet.  Carl Sagan pointed this out in the 1970s, but are we any closer now to a solution to the </a:t>
            </a:r>
            <a:r>
              <a:rPr lang="en-US" sz="1200" dirty="0">
                <a:latin typeface="Times New Roman" panose="02020603050405020304" pitchFamily="18" charset="0"/>
                <a:cs typeface="Times New Roman" panose="02020603050405020304" pitchFamily="18" charset="0"/>
                <a:hlinkClick r:id="rId4"/>
              </a:rPr>
              <a:t>Faint Young Sun Problem</a:t>
            </a:r>
            <a:r>
              <a:rPr lang="en-US" sz="1200" dirty="0">
                <a:latin typeface="Times New Roman" panose="02020603050405020304" pitchFamily="18" charset="0"/>
                <a:cs typeface="Times New Roman" panose="02020603050405020304" pitchFamily="18" charset="0"/>
              </a:rPr>
              <a:t>?  Some recent proposals include </a:t>
            </a:r>
            <a:r>
              <a:rPr lang="en-US" sz="1200" dirty="0">
                <a:latin typeface="Times New Roman" panose="02020603050405020304" pitchFamily="18" charset="0"/>
                <a:cs typeface="Times New Roman" panose="02020603050405020304" pitchFamily="18" charset="0"/>
                <a:hlinkClick r:id="rId5"/>
              </a:rPr>
              <a:t>higher CO</a:t>
            </a:r>
            <a:r>
              <a:rPr lang="en-US" sz="1200" baseline="-25000" dirty="0">
                <a:latin typeface="Times New Roman" panose="02020603050405020304" pitchFamily="18" charset="0"/>
                <a:cs typeface="Times New Roman" panose="02020603050405020304" pitchFamily="18" charset="0"/>
                <a:hlinkClick r:id="rId5"/>
              </a:rPr>
              <a:t>2</a:t>
            </a:r>
            <a:r>
              <a:rPr lang="en-US" sz="1200" dirty="0">
                <a:latin typeface="Times New Roman" panose="02020603050405020304" pitchFamily="18" charset="0"/>
                <a:cs typeface="Times New Roman" panose="02020603050405020304" pitchFamily="18" charset="0"/>
              </a:rPr>
              <a:t> and </a:t>
            </a:r>
            <a:r>
              <a:rPr lang="en-US" sz="1200" dirty="0">
                <a:latin typeface="Times New Roman" panose="02020603050405020304" pitchFamily="18" charset="0"/>
                <a:cs typeface="Times New Roman" panose="02020603050405020304" pitchFamily="18" charset="0"/>
                <a:hlinkClick r:id="rId6"/>
              </a:rPr>
              <a:t>lunar tides!</a:t>
            </a:r>
            <a:br>
              <a:rPr lang="en-US" sz="1200" dirty="0">
                <a:latin typeface="Times New Roman" panose="02020603050405020304" pitchFamily="18" charset="0"/>
                <a:cs typeface="Times New Roman" panose="02020603050405020304" pitchFamily="18" charset="0"/>
                <a:hlinkClick r:id="rId6"/>
              </a:rPr>
            </a:b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Supernova light curves: In class, we'll briefly mention David Arnett's 1982 </a:t>
            </a:r>
            <a:r>
              <a:rPr lang="en-US" sz="1200" dirty="0">
                <a:latin typeface="Times New Roman" panose="02020603050405020304" pitchFamily="18" charset="0"/>
                <a:cs typeface="Times New Roman" panose="02020603050405020304" pitchFamily="18" charset="0"/>
                <a:hlinkClick r:id="rId7"/>
              </a:rPr>
              <a:t>analytic model</a:t>
            </a:r>
            <a:r>
              <a:rPr lang="en-US" sz="1200" dirty="0">
                <a:latin typeface="Times New Roman" panose="02020603050405020304" pitchFamily="18" charset="0"/>
                <a:cs typeface="Times New Roman" panose="02020603050405020304" pitchFamily="18" charset="0"/>
              </a:rPr>
              <a:t> of SN light curve energetics.  Digesting and implementing this model -- and exploring what happens when its parameters are varied -- could be interesting.</a:t>
            </a:r>
            <a:br>
              <a:rPr lang="en-US"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Black holes: Kerr (1963) had his metric. However, </a:t>
            </a:r>
            <a:r>
              <a:rPr lang="en-US" sz="1200" dirty="0">
                <a:latin typeface="Times New Roman" panose="02020603050405020304" pitchFamily="18" charset="0"/>
                <a:cs typeface="Times New Roman" panose="02020603050405020304" pitchFamily="18" charset="0"/>
                <a:hlinkClick r:id="rId8"/>
              </a:rPr>
              <a:t>Kerr (2023)</a:t>
            </a:r>
            <a:r>
              <a:rPr lang="en-US" sz="1200" dirty="0">
                <a:latin typeface="Times New Roman" panose="02020603050405020304" pitchFamily="18" charset="0"/>
                <a:cs typeface="Times New Roman" panose="02020603050405020304" pitchFamily="18" charset="0"/>
              </a:rPr>
              <a:t> has now said there aren't necessarily singularities inside BHs!</a:t>
            </a:r>
            <a:br>
              <a:rPr lang="en-US"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 the past, students have sometimes written papers that focus on a single type of interesting star... e.g.,</a:t>
            </a:r>
            <a:br>
              <a:rPr lang="en-US"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a:p>
            <a:pPr marL="401638" lvl="1" indent="-1651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Classical novae are white dwarfs in close binary systems that undergo explosive nucleosynthesis from thin layers on their surfaces.</a:t>
            </a:r>
          </a:p>
          <a:p>
            <a:pPr marL="401638" lvl="1" indent="-1651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Some pulsating stars have amplitudes and periods that vary slowly in time -- sometimes (in the case of RR </a:t>
            </a:r>
            <a:r>
              <a:rPr lang="en-US" sz="1200" dirty="0" err="1">
                <a:latin typeface="Times New Roman" panose="02020603050405020304" pitchFamily="18" charset="0"/>
                <a:cs typeface="Times New Roman" panose="02020603050405020304" pitchFamily="18" charset="0"/>
              </a:rPr>
              <a:t>Lyrae</a:t>
            </a:r>
            <a:r>
              <a:rPr lang="en-US" sz="1200" dirty="0">
                <a:latin typeface="Times New Roman" panose="02020603050405020304" pitchFamily="18" charset="0"/>
                <a:cs typeface="Times New Roman" panose="02020603050405020304" pitchFamily="18" charset="0"/>
              </a:rPr>
              <a:t> stars undergoing the "</a:t>
            </a:r>
            <a:r>
              <a:rPr lang="en-US" sz="1200" dirty="0" err="1">
                <a:latin typeface="Times New Roman" panose="02020603050405020304" pitchFamily="18" charset="0"/>
                <a:cs typeface="Times New Roman" panose="02020603050405020304" pitchFamily="18" charset="0"/>
              </a:rPr>
              <a:t>Blazkho</a:t>
            </a:r>
            <a:r>
              <a:rPr lang="en-US" sz="1200" dirty="0">
                <a:latin typeface="Times New Roman" panose="02020603050405020304" pitchFamily="18" charset="0"/>
                <a:cs typeface="Times New Roman" panose="02020603050405020304" pitchFamily="18" charset="0"/>
              </a:rPr>
              <a:t> effect") in a chaotic manner!</a:t>
            </a:r>
          </a:p>
          <a:p>
            <a:pPr marL="401638" lvl="1" indent="-1651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CEMP (carbon enhanced metal poor) stars may be </a:t>
            </a:r>
            <a:r>
              <a:rPr lang="en-US" sz="1200" dirty="0">
                <a:latin typeface="Times New Roman" panose="02020603050405020304" pitchFamily="18" charset="0"/>
                <a:cs typeface="Times New Roman" panose="02020603050405020304" pitchFamily="18" charset="0"/>
                <a:hlinkClick r:id="rId9"/>
              </a:rPr>
              <a:t>candidates</a:t>
            </a:r>
            <a:r>
              <a:rPr lang="en-US" sz="1200" dirty="0">
                <a:latin typeface="Times New Roman" panose="02020603050405020304" pitchFamily="18" charset="0"/>
                <a:cs typeface="Times New Roman" panose="02020603050405020304" pitchFamily="18" charset="0"/>
              </a:rPr>
              <a:t> for being "relic" Population III stars from the early universe.</a:t>
            </a:r>
          </a:p>
          <a:p>
            <a:pPr marL="401638" lvl="1" indent="-1651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 </a:t>
            </a:r>
            <a:r>
              <a:rPr lang="en-US" sz="1200" dirty="0" err="1">
                <a:latin typeface="Times New Roman" panose="02020603050405020304" pitchFamily="18" charset="0"/>
                <a:cs typeface="Times New Roman" panose="02020603050405020304" pitchFamily="18" charset="0"/>
              </a:rPr>
              <a:t>Tauri</a:t>
            </a:r>
            <a:r>
              <a:rPr lang="en-US" sz="1200" dirty="0">
                <a:latin typeface="Times New Roman" panose="02020603050405020304" pitchFamily="18" charset="0"/>
                <a:cs typeface="Times New Roman" panose="02020603050405020304" pitchFamily="18" charset="0"/>
              </a:rPr>
              <a:t> stars are young, low-mass stars that are still accreting matter from gaseous disks.  A small fraction of them (FU Orionis objects) undergo huge flare-like outbursts.</a:t>
            </a:r>
          </a:p>
          <a:p>
            <a:pPr marL="401638" lvl="1" indent="-1651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Do Thorne-</a:t>
            </a:r>
            <a:r>
              <a:rPr lang="en-US" sz="1200" dirty="0" err="1">
                <a:latin typeface="Times New Roman" panose="02020603050405020304" pitchFamily="18" charset="0"/>
                <a:cs typeface="Times New Roman" panose="02020603050405020304" pitchFamily="18" charset="0"/>
              </a:rPr>
              <a:t>Zytkow</a:t>
            </a:r>
            <a:r>
              <a:rPr lang="en-US" sz="1200" dirty="0">
                <a:latin typeface="Times New Roman" panose="02020603050405020304" pitchFamily="18" charset="0"/>
                <a:cs typeface="Times New Roman" panose="02020603050405020304" pitchFamily="18" charset="0"/>
              </a:rPr>
              <a:t> objects (red </a:t>
            </a:r>
            <a:r>
              <a:rPr lang="en-US" sz="1200" dirty="0" err="1">
                <a:latin typeface="Times New Roman" panose="02020603050405020304" pitchFamily="18" charset="0"/>
                <a:cs typeface="Times New Roman" panose="02020603050405020304" pitchFamily="18" charset="0"/>
              </a:rPr>
              <a:t>supergiants</a:t>
            </a:r>
            <a:r>
              <a:rPr lang="en-US" sz="1200" dirty="0">
                <a:latin typeface="Times New Roman" panose="02020603050405020304" pitchFamily="18" charset="0"/>
                <a:cs typeface="Times New Roman" panose="02020603050405020304" pitchFamily="18" charset="0"/>
              </a:rPr>
              <a:t> with neutron-star cores) really exist?</a:t>
            </a:r>
          </a:p>
          <a:p>
            <a:pPr marL="401638" lvl="1" indent="-1651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Hot </a:t>
            </a:r>
            <a:r>
              <a:rPr lang="en-US" sz="1200" dirty="0" err="1">
                <a:latin typeface="Times New Roman" panose="02020603050405020304" pitchFamily="18" charset="0"/>
                <a:cs typeface="Times New Roman" panose="02020603050405020304" pitchFamily="18" charset="0"/>
              </a:rPr>
              <a:t>subdwarfs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sdO</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sdB</a:t>
            </a:r>
            <a:r>
              <a:rPr lang="en-US" sz="1200" dirty="0">
                <a:latin typeface="Times New Roman" panose="02020603050405020304" pitchFamily="18" charset="0"/>
                <a:cs typeface="Times New Roman" panose="02020603050405020304" pitchFamily="18" charset="0"/>
              </a:rPr>
              <a:t>) are the cores of horizontal branch stars (i.e., core helium burning stars) that lost their (thin) H envelopes in a "quiet" way; i.e., without going back up the red giant branch.</a:t>
            </a:r>
          </a:p>
          <a:p>
            <a:pPr marL="401638" lvl="1" indent="-1651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What's up with </a:t>
            </a:r>
            <a:r>
              <a:rPr lang="en-US" sz="1200" dirty="0">
                <a:latin typeface="Times New Roman" panose="02020603050405020304" pitchFamily="18" charset="0"/>
                <a:cs typeface="Times New Roman" panose="02020603050405020304" pitchFamily="18" charset="0"/>
                <a:hlinkClick r:id="rId10"/>
              </a:rPr>
              <a:t>Przybylski's Star</a:t>
            </a:r>
            <a:r>
              <a:rPr lang="en-US" sz="1200" dirty="0">
                <a:latin typeface="Times New Roman" panose="02020603050405020304" pitchFamily="18" charset="0"/>
                <a:cs typeface="Times New Roman" panose="02020603050405020304" pitchFamily="18" charset="0"/>
              </a:rPr>
              <a:t> exhibiting plutonium lines in its spectrum?</a:t>
            </a:r>
          </a:p>
          <a:p>
            <a:pPr marL="401638" lvl="1" indent="-1651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Can we tell neutron stars apart from strange stars made up of exotic baryons?</a:t>
            </a:r>
          </a:p>
          <a:p>
            <a:pPr marL="401638" lvl="1" indent="-1651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Googling the phrase "weird types of stars" may return a few interesting items, too.</a:t>
            </a:r>
          </a:p>
        </p:txBody>
      </p:sp>
    </p:spTree>
    <p:extLst>
      <p:ext uri="{BB962C8B-B14F-4D97-AF65-F5344CB8AC3E}">
        <p14:creationId xmlns:p14="http://schemas.microsoft.com/office/powerpoint/2010/main" val="199710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5</a:t>
            </a:fld>
            <a:endParaRPr lang="en-US"/>
          </a:p>
        </p:txBody>
      </p:sp>
      <p:sp>
        <p:nvSpPr>
          <p:cNvPr id="3" name="Title 2"/>
          <p:cNvSpPr>
            <a:spLocks noGrp="1"/>
          </p:cNvSpPr>
          <p:nvPr>
            <p:ph type="title"/>
          </p:nvPr>
        </p:nvSpPr>
        <p:spPr/>
        <p:txBody>
          <a:bodyPr/>
          <a:lstStyle/>
          <a:p>
            <a:r>
              <a:rPr lang="en-US" sz="2800" dirty="0"/>
              <a:t>Group project brainstorming</a:t>
            </a:r>
          </a:p>
        </p:txBody>
      </p:sp>
      <p:sp>
        <p:nvSpPr>
          <p:cNvPr id="5" name="Rectangle 4">
            <a:extLst>
              <a:ext uri="{FF2B5EF4-FFF2-40B4-BE49-F238E27FC236}">
                <a16:creationId xmlns:a16="http://schemas.microsoft.com/office/drawing/2014/main" id="{F779738C-AE6C-E849-91EE-F63555A779D9}"/>
              </a:ext>
            </a:extLst>
          </p:cNvPr>
          <p:cNvSpPr/>
          <p:nvPr/>
        </p:nvSpPr>
        <p:spPr>
          <a:xfrm>
            <a:off x="514324" y="801919"/>
            <a:ext cx="7736058" cy="646331"/>
          </a:xfrm>
          <a:prstGeom prst="rect">
            <a:avLst/>
          </a:prstGeom>
        </p:spPr>
        <p:txBody>
          <a:bodyPr wrap="square">
            <a:spAutoFit/>
          </a:bodyPr>
          <a:lstStyle/>
          <a:p>
            <a:pPr>
              <a:spcAft>
                <a:spcPts val="2400"/>
              </a:spcAft>
            </a:pPr>
            <a:r>
              <a:rPr lang="en-US" dirty="0">
                <a:latin typeface="Times New Roman" panose="02020603050405020304" pitchFamily="18" charset="0"/>
                <a:cs typeface="Times New Roman" panose="02020603050405020304" pitchFamily="18" charset="0"/>
              </a:rPr>
              <a:t>There are quite a few simple “toy models” that are used in undergrad &amp; grad classes to help explain star/planet formation... e.g.,</a:t>
            </a:r>
          </a:p>
        </p:txBody>
      </p:sp>
      <p:sp>
        <p:nvSpPr>
          <p:cNvPr id="6" name="Rectangle 5">
            <a:extLst>
              <a:ext uri="{FF2B5EF4-FFF2-40B4-BE49-F238E27FC236}">
                <a16:creationId xmlns:a16="http://schemas.microsoft.com/office/drawing/2014/main" id="{57CB9D30-1584-4146-B9E5-E4ECF9175DC1}"/>
              </a:ext>
            </a:extLst>
          </p:cNvPr>
          <p:cNvSpPr/>
          <p:nvPr/>
        </p:nvSpPr>
        <p:spPr>
          <a:xfrm>
            <a:off x="1659725" y="1577194"/>
            <a:ext cx="6144595" cy="1785104"/>
          </a:xfrm>
          <a:prstGeom prst="rect">
            <a:avLst/>
          </a:prstGeom>
        </p:spPr>
        <p:txBody>
          <a:bodyPr wrap="square">
            <a:spAutoFit/>
          </a:bodyPr>
          <a:lstStyle/>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Homologous collapse (free-fall)</a:t>
            </a:r>
          </a:p>
          <a:p>
            <a:pPr marL="236538" indent="-236538">
              <a:spcAft>
                <a:spcPts val="600"/>
              </a:spcAf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Polytropes</a:t>
            </a:r>
            <a:r>
              <a:rPr lang="en-US" dirty="0">
                <a:latin typeface="Times New Roman" panose="02020603050405020304" pitchFamily="18" charset="0"/>
                <a:cs typeface="Times New Roman" panose="02020603050405020304" pitchFamily="18" charset="0"/>
              </a:rPr>
              <a:t> for spherical stars</a:t>
            </a:r>
          </a:p>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Spherical Bondi accretion</a:t>
            </a:r>
          </a:p>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Angular momentum conservation</a:t>
            </a:r>
          </a:p>
          <a:p>
            <a:pPr marL="236538" indent="-236538">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02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6</a:t>
            </a:fld>
            <a:endParaRPr lang="en-US"/>
          </a:p>
        </p:txBody>
      </p:sp>
      <p:sp>
        <p:nvSpPr>
          <p:cNvPr id="3" name="Title 2"/>
          <p:cNvSpPr>
            <a:spLocks noGrp="1"/>
          </p:cNvSpPr>
          <p:nvPr>
            <p:ph type="title"/>
          </p:nvPr>
        </p:nvSpPr>
        <p:spPr/>
        <p:txBody>
          <a:bodyPr/>
          <a:lstStyle/>
          <a:p>
            <a:r>
              <a:rPr lang="en-US" sz="2800" dirty="0"/>
              <a:t>Group project brainstorming</a:t>
            </a:r>
          </a:p>
        </p:txBody>
      </p:sp>
      <p:sp>
        <p:nvSpPr>
          <p:cNvPr id="4" name="Rectangle 3">
            <a:extLst>
              <a:ext uri="{FF2B5EF4-FFF2-40B4-BE49-F238E27FC236}">
                <a16:creationId xmlns:a16="http://schemas.microsoft.com/office/drawing/2014/main" id="{D9E34B8F-47EB-3B4A-95A7-0CCA1225EA2D}"/>
              </a:ext>
            </a:extLst>
          </p:cNvPr>
          <p:cNvSpPr/>
          <p:nvPr/>
        </p:nvSpPr>
        <p:spPr>
          <a:xfrm>
            <a:off x="1659725" y="3949386"/>
            <a:ext cx="5647460" cy="2062103"/>
          </a:xfrm>
          <a:prstGeom prst="rect">
            <a:avLst/>
          </a:prstGeom>
        </p:spPr>
        <p:txBody>
          <a:bodyPr wrap="square">
            <a:spAutoFit/>
          </a:bodyPr>
          <a:lstStyle/>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Quasi-homologous collapse</a:t>
            </a:r>
          </a:p>
          <a:p>
            <a:pPr marL="236538" indent="-236538">
              <a:spcAft>
                <a:spcPts val="600"/>
              </a:spcAf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Polytrope</a:t>
            </a:r>
            <a:r>
              <a:rPr lang="en-US" dirty="0">
                <a:latin typeface="Times New Roman" panose="02020603050405020304" pitchFamily="18" charset="0"/>
                <a:cs typeface="Times New Roman" panose="02020603050405020304" pitchFamily="18" charset="0"/>
              </a:rPr>
              <a:t> rotation &amp; oblateness</a:t>
            </a:r>
          </a:p>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“Neo-Laplacian” contraction &amp; mass shedding</a:t>
            </a:r>
          </a:p>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Ulrich’s rotational accretion &amp; wind-compressed disks</a:t>
            </a:r>
          </a:p>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 any of these collapse/contraction ideas apply to</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pre-WD cores of red giants?</a:t>
            </a:r>
          </a:p>
        </p:txBody>
      </p:sp>
      <p:sp>
        <p:nvSpPr>
          <p:cNvPr id="5" name="Rectangle 4">
            <a:extLst>
              <a:ext uri="{FF2B5EF4-FFF2-40B4-BE49-F238E27FC236}">
                <a16:creationId xmlns:a16="http://schemas.microsoft.com/office/drawing/2014/main" id="{F779738C-AE6C-E849-91EE-F63555A779D9}"/>
              </a:ext>
            </a:extLst>
          </p:cNvPr>
          <p:cNvSpPr/>
          <p:nvPr/>
        </p:nvSpPr>
        <p:spPr>
          <a:xfrm>
            <a:off x="514324" y="801919"/>
            <a:ext cx="7736058" cy="646331"/>
          </a:xfrm>
          <a:prstGeom prst="rect">
            <a:avLst/>
          </a:prstGeom>
        </p:spPr>
        <p:txBody>
          <a:bodyPr wrap="square">
            <a:spAutoFit/>
          </a:bodyPr>
          <a:lstStyle/>
          <a:p>
            <a:pPr>
              <a:spcAft>
                <a:spcPts val="2400"/>
              </a:spcAft>
            </a:pPr>
            <a:r>
              <a:rPr lang="en-US" dirty="0">
                <a:latin typeface="Times New Roman" panose="02020603050405020304" pitchFamily="18" charset="0"/>
                <a:cs typeface="Times New Roman" panose="02020603050405020304" pitchFamily="18" charset="0"/>
              </a:rPr>
              <a:t>There are quite a few simple “toy models” that are used in undergrad &amp; grad classes to help explain star/planet formation... e.g.,</a:t>
            </a:r>
          </a:p>
        </p:txBody>
      </p:sp>
      <p:sp>
        <p:nvSpPr>
          <p:cNvPr id="6" name="Rectangle 5">
            <a:extLst>
              <a:ext uri="{FF2B5EF4-FFF2-40B4-BE49-F238E27FC236}">
                <a16:creationId xmlns:a16="http://schemas.microsoft.com/office/drawing/2014/main" id="{57CB9D30-1584-4146-B9E5-E4ECF9175DC1}"/>
              </a:ext>
            </a:extLst>
          </p:cNvPr>
          <p:cNvSpPr/>
          <p:nvPr/>
        </p:nvSpPr>
        <p:spPr>
          <a:xfrm>
            <a:off x="1659725" y="1577194"/>
            <a:ext cx="6144595" cy="1785104"/>
          </a:xfrm>
          <a:prstGeom prst="rect">
            <a:avLst/>
          </a:prstGeom>
        </p:spPr>
        <p:txBody>
          <a:bodyPr wrap="square">
            <a:spAutoFit/>
          </a:bodyPr>
          <a:lstStyle/>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Homologous collapse (free-fall)</a:t>
            </a:r>
          </a:p>
          <a:p>
            <a:pPr marL="236538" indent="-236538">
              <a:spcAft>
                <a:spcPts val="600"/>
              </a:spcAf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Polytropes</a:t>
            </a:r>
            <a:r>
              <a:rPr lang="en-US" dirty="0">
                <a:latin typeface="Times New Roman" panose="02020603050405020304" pitchFamily="18" charset="0"/>
                <a:cs typeface="Times New Roman" panose="02020603050405020304" pitchFamily="18" charset="0"/>
              </a:rPr>
              <a:t> for spherical stars</a:t>
            </a:r>
          </a:p>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Spherical Bondi accretion</a:t>
            </a:r>
          </a:p>
          <a:p>
            <a:pPr marL="236538" indent="-236538">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Angular momentum conservation</a:t>
            </a:r>
          </a:p>
          <a:p>
            <a:pPr marL="236538" indent="-236538">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20BDB02-8C39-DB46-88AB-AC07C12C46C3}"/>
              </a:ext>
            </a:extLst>
          </p:cNvPr>
          <p:cNvSpPr/>
          <p:nvPr/>
        </p:nvSpPr>
        <p:spPr>
          <a:xfrm>
            <a:off x="514324" y="3180691"/>
            <a:ext cx="7736058" cy="646331"/>
          </a:xfrm>
          <a:prstGeom prst="rect">
            <a:avLst/>
          </a:prstGeom>
        </p:spPr>
        <p:txBody>
          <a:bodyPr wrap="square">
            <a:spAutoFit/>
          </a:bodyPr>
          <a:lstStyle/>
          <a:p>
            <a:pPr>
              <a:spcAft>
                <a:spcPts val="2400"/>
              </a:spcAft>
            </a:pPr>
            <a:r>
              <a:rPr lang="en-US" dirty="0">
                <a:latin typeface="Times New Roman" panose="02020603050405020304" pitchFamily="18" charset="0"/>
                <a:cs typeface="Times New Roman" panose="02020603050405020304" pitchFamily="18" charset="0"/>
              </a:rPr>
              <a:t>Can we </a:t>
            </a:r>
            <a:r>
              <a:rPr lang="en-US" b="1" dirty="0">
                <a:latin typeface="Times New Roman" panose="02020603050405020304" pitchFamily="18" charset="0"/>
                <a:cs typeface="Times New Roman" panose="02020603050405020304" pitchFamily="18" charset="0"/>
              </a:rPr>
              <a:t>supplement</a:t>
            </a:r>
            <a:r>
              <a:rPr lang="en-US" dirty="0">
                <a:latin typeface="Times New Roman" panose="02020603050405020304" pitchFamily="18" charset="0"/>
                <a:cs typeface="Times New Roman" panose="02020603050405020304" pitchFamily="18" charset="0"/>
              </a:rPr>
              <a:t> those models with some new pieces... and do the new pieces help answer some questions that the standard toys don’t?</a:t>
            </a:r>
          </a:p>
        </p:txBody>
      </p:sp>
    </p:spTree>
    <p:extLst>
      <p:ext uri="{BB962C8B-B14F-4D97-AF65-F5344CB8AC3E}">
        <p14:creationId xmlns:p14="http://schemas.microsoft.com/office/powerpoint/2010/main" val="146832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7</a:t>
            </a:fld>
            <a:endParaRPr lang="en-US"/>
          </a:p>
        </p:txBody>
      </p:sp>
      <p:sp>
        <p:nvSpPr>
          <p:cNvPr id="3" name="Title 2"/>
          <p:cNvSpPr>
            <a:spLocks noGrp="1"/>
          </p:cNvSpPr>
          <p:nvPr>
            <p:ph type="title"/>
          </p:nvPr>
        </p:nvSpPr>
        <p:spPr/>
        <p:txBody>
          <a:bodyPr/>
          <a:lstStyle/>
          <a:p>
            <a:r>
              <a:rPr lang="en-US" sz="2800" dirty="0"/>
              <a:t>Quasi-homologous collapse?</a:t>
            </a:r>
          </a:p>
        </p:txBody>
      </p:sp>
      <p:sp>
        <p:nvSpPr>
          <p:cNvPr id="5" name="Rectangle 4">
            <a:extLst>
              <a:ext uri="{FF2B5EF4-FFF2-40B4-BE49-F238E27FC236}">
                <a16:creationId xmlns:a16="http://schemas.microsoft.com/office/drawing/2014/main" id="{F779738C-AE6C-E849-91EE-F63555A779D9}"/>
              </a:ext>
            </a:extLst>
          </p:cNvPr>
          <p:cNvSpPr/>
          <p:nvPr/>
        </p:nvSpPr>
        <p:spPr>
          <a:xfrm>
            <a:off x="639015" y="926610"/>
            <a:ext cx="7736058" cy="4647426"/>
          </a:xfrm>
          <a:prstGeom prst="rect">
            <a:avLst/>
          </a:prstGeom>
        </p:spPr>
        <p:txBody>
          <a:bodyPr wrap="square">
            <a:spAutoFit/>
          </a:bodyPr>
          <a:lstStyle/>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the model given in lecture set 2, if we start with a uniform density sphere, it always remains uniform as it collapses.</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we know that “real” star formation can start with a constant-</a:t>
            </a:r>
            <a:r>
              <a:rPr lang="en-US" dirty="0" err="1">
                <a:latin typeface="Times New Roman" panose="02020603050405020304" pitchFamily="18" charset="0"/>
                <a:cs typeface="Times New Roman" panose="02020603050405020304" pitchFamily="18" charset="0"/>
              </a:rPr>
              <a:t>ρ</a:t>
            </a:r>
            <a:r>
              <a:rPr lang="en-US" dirty="0">
                <a:latin typeface="Times New Roman" panose="02020603050405020304" pitchFamily="18" charset="0"/>
                <a:cs typeface="Times New Roman" panose="02020603050405020304" pitchFamily="18" charset="0"/>
              </a:rPr>
              <a:t> cloud, but will soon end up with a </a:t>
            </a:r>
            <a:r>
              <a:rPr lang="en-US" dirty="0" err="1">
                <a:latin typeface="Times New Roman" panose="02020603050405020304" pitchFamily="18" charset="0"/>
                <a:cs typeface="Times New Roman" panose="02020603050405020304" pitchFamily="18" charset="0"/>
              </a:rPr>
              <a:t>protostar</a:t>
            </a:r>
            <a:r>
              <a:rPr lang="en-US" dirty="0">
                <a:latin typeface="Times New Roman" panose="02020603050405020304" pitchFamily="18" charset="0"/>
                <a:cs typeface="Times New Roman" panose="02020603050405020304" pitchFamily="18" charset="0"/>
              </a:rPr>
              <a:t> with </a:t>
            </a:r>
            <a:r>
              <a:rPr lang="en-US" dirty="0" err="1">
                <a:latin typeface="Times New Roman" panose="02020603050405020304" pitchFamily="18" charset="0"/>
                <a:cs typeface="Times New Roman" panose="02020603050405020304" pitchFamily="18" charset="0"/>
              </a:rPr>
              <a:t>ρ</a:t>
            </a:r>
            <a:r>
              <a:rPr lang="en-US" baseline="-25000"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&gt;&gt; &lt;</a:t>
            </a:r>
            <a:r>
              <a:rPr lang="en-US" dirty="0" err="1">
                <a:latin typeface="Times New Roman" panose="02020603050405020304" pitchFamily="18" charset="0"/>
                <a:cs typeface="Times New Roman" panose="02020603050405020304" pitchFamily="18" charset="0"/>
              </a:rPr>
              <a:t>ρ</a:t>
            </a:r>
            <a:r>
              <a:rPr lang="en-US" dirty="0">
                <a:latin typeface="Times New Roman" panose="02020603050405020304" pitchFamily="18" charset="0"/>
                <a:cs typeface="Times New Roman" panose="02020603050405020304" pitchFamily="18" charset="0"/>
              </a:rPr>
              <a:t>&gt;.  How does that happen?</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we started instead with a slightly higher central density, say,</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ρ</a:t>
            </a:r>
            <a:r>
              <a:rPr lang="en-US" dirty="0">
                <a:latin typeface="Times New Roman" panose="02020603050405020304" pitchFamily="18" charset="0"/>
                <a:cs typeface="Times New Roman" panose="02020603050405020304" pitchFamily="18" charset="0"/>
              </a:rPr>
              <a:t>(r) = ρ</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[1 - </a:t>
            </a:r>
            <a:r>
              <a:rPr lang="en-US" dirty="0" err="1">
                <a:latin typeface="Times New Roman" panose="02020603050405020304" pitchFamily="18" charset="0"/>
                <a:cs typeface="Times New Roman" panose="02020603050405020304" pitchFamily="18" charset="0"/>
              </a:rPr>
              <a:t>ε</a:t>
            </a:r>
            <a:r>
              <a:rPr lang="en-US" dirty="0">
                <a:latin typeface="Times New Roman" panose="02020603050405020304" pitchFamily="18" charset="0"/>
                <a:cs typeface="Times New Roman" panose="02020603050405020304" pitchFamily="18" charset="0"/>
              </a:rPr>
              <a:t> (r/R</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     with    0 &lt; </a:t>
            </a:r>
            <a:r>
              <a:rPr lang="en-US" dirty="0" err="1">
                <a:latin typeface="Times New Roman" panose="02020603050405020304" pitchFamily="18" charset="0"/>
                <a:cs typeface="Times New Roman" panose="02020603050405020304" pitchFamily="18" charset="0"/>
              </a:rPr>
              <a:t>ε</a:t>
            </a:r>
            <a:r>
              <a:rPr lang="en-US" dirty="0">
                <a:latin typeface="Times New Roman" panose="02020603050405020304" pitchFamily="18" charset="0"/>
                <a:cs typeface="Times New Roman" panose="02020603050405020304" pitchFamily="18" charset="0"/>
              </a:rPr>
              <a:t> &lt;&lt; 1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then it’s possible to show that </a:t>
            </a:r>
            <a:r>
              <a:rPr lang="en-US" dirty="0" err="1">
                <a:latin typeface="Times New Roman" panose="02020603050405020304" pitchFamily="18" charset="0"/>
                <a:cs typeface="Times New Roman" panose="02020603050405020304" pitchFamily="18" charset="0"/>
              </a:rPr>
              <a:t>ρ</a:t>
            </a:r>
            <a:r>
              <a:rPr lang="en-US" baseline="-25000"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/&lt;</a:t>
            </a:r>
            <a:r>
              <a:rPr lang="en-US" dirty="0" err="1">
                <a:latin typeface="Times New Roman" panose="02020603050405020304" pitchFamily="18" charset="0"/>
                <a:cs typeface="Times New Roman" panose="02020603050405020304" pitchFamily="18" charset="0"/>
              </a:rPr>
              <a:t>ρ</a:t>
            </a:r>
            <a:r>
              <a:rPr lang="en-US" dirty="0">
                <a:latin typeface="Times New Roman" panose="02020603050405020304" pitchFamily="18" charset="0"/>
                <a:cs typeface="Times New Roman" panose="02020603050405020304" pitchFamily="18" charset="0"/>
              </a:rPr>
              <a:t>&gt; increases as the collapse occurs!</a:t>
            </a:r>
          </a:p>
          <a:p>
            <a:pPr>
              <a:spcAft>
                <a:spcPts val="2400"/>
              </a:spcAft>
            </a:pPr>
            <a:endParaRPr lang="en-US" dirty="0">
              <a:latin typeface="Times New Roman" panose="02020603050405020304" pitchFamily="18" charset="0"/>
              <a:cs typeface="Times New Roman" panose="02020603050405020304" pitchFamily="18" charset="0"/>
            </a:endParaRP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good literature review will need to be done to make sure we’re not reinventing the wheel;  start with </a:t>
            </a:r>
            <a:r>
              <a:rPr lang="en-US" dirty="0">
                <a:latin typeface="Times New Roman" panose="02020603050405020304" pitchFamily="18" charset="0"/>
                <a:cs typeface="Times New Roman" panose="02020603050405020304" pitchFamily="18" charset="0"/>
                <a:hlinkClick r:id="rId2"/>
              </a:rPr>
              <a:t>Tsui &amp; Navia</a:t>
            </a:r>
            <a:r>
              <a:rPr lang="en-US" dirty="0">
                <a:latin typeface="Times New Roman" panose="02020603050405020304" pitchFamily="18" charset="0"/>
                <a:cs typeface="Times New Roman" panose="02020603050405020304" pitchFamily="18" charset="0"/>
              </a:rPr>
              <a:t> (2014); </a:t>
            </a:r>
            <a:r>
              <a:rPr lang="en-US" dirty="0">
                <a:latin typeface="Times New Roman" panose="02020603050405020304" pitchFamily="18" charset="0"/>
                <a:cs typeface="Times New Roman" panose="02020603050405020304" pitchFamily="18" charset="0"/>
                <a:hlinkClick r:id="rId3"/>
              </a:rPr>
              <a:t>Zhou et al</a:t>
            </a:r>
            <a:r>
              <a:rPr lang="en-US" dirty="0">
                <a:latin typeface="Times New Roman" panose="02020603050405020304" pitchFamily="18" charset="0"/>
                <a:cs typeface="Times New Roman" panose="02020603050405020304" pitchFamily="18" charset="0"/>
              </a:rPr>
              <a:t> (2023).</a:t>
            </a:r>
          </a:p>
        </p:txBody>
      </p:sp>
    </p:spTree>
    <p:extLst>
      <p:ext uri="{BB962C8B-B14F-4D97-AF65-F5344CB8AC3E}">
        <p14:creationId xmlns:p14="http://schemas.microsoft.com/office/powerpoint/2010/main" val="251255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8</a:t>
            </a:fld>
            <a:endParaRPr lang="en-US"/>
          </a:p>
        </p:txBody>
      </p:sp>
      <p:sp>
        <p:nvSpPr>
          <p:cNvPr id="3" name="Title 2"/>
          <p:cNvSpPr>
            <a:spLocks noGrp="1"/>
          </p:cNvSpPr>
          <p:nvPr>
            <p:ph type="title"/>
          </p:nvPr>
        </p:nvSpPr>
        <p:spPr/>
        <p:txBody>
          <a:bodyPr/>
          <a:lstStyle/>
          <a:p>
            <a:r>
              <a:rPr lang="en-US" sz="2800" dirty="0" err="1"/>
              <a:t>Polytrope</a:t>
            </a:r>
            <a:r>
              <a:rPr lang="en-US" sz="2800" dirty="0"/>
              <a:t> rotation &amp; oblateness</a:t>
            </a:r>
          </a:p>
        </p:txBody>
      </p:sp>
      <p:sp>
        <p:nvSpPr>
          <p:cNvPr id="5" name="Rectangle 4">
            <a:extLst>
              <a:ext uri="{FF2B5EF4-FFF2-40B4-BE49-F238E27FC236}">
                <a16:creationId xmlns:a16="http://schemas.microsoft.com/office/drawing/2014/main" id="{F779738C-AE6C-E849-91EE-F63555A779D9}"/>
              </a:ext>
            </a:extLst>
          </p:cNvPr>
          <p:cNvSpPr/>
          <p:nvPr/>
        </p:nvSpPr>
        <p:spPr>
          <a:xfrm>
            <a:off x="610152" y="1211785"/>
            <a:ext cx="7736058" cy="4370427"/>
          </a:xfrm>
          <a:prstGeom prst="rect">
            <a:avLst/>
          </a:prstGeom>
        </p:spPr>
        <p:txBody>
          <a:bodyPr wrap="square">
            <a:spAutoFit/>
          </a:bodyPr>
          <a:lstStyle/>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Lecture set 5 will introduce the Roche model for rotating stars: assume all the mass is concentrated at the center (i.e., essentially an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5 </a:t>
            </a:r>
            <a:r>
              <a:rPr lang="en-US" dirty="0" err="1">
                <a:latin typeface="Times New Roman" panose="02020603050405020304" pitchFamily="18" charset="0"/>
                <a:cs typeface="Times New Roman" panose="02020603050405020304" pitchFamily="18" charset="0"/>
              </a:rPr>
              <a:t>polytrope</a:t>
            </a:r>
            <a:r>
              <a:rPr lang="en-US" dirty="0">
                <a:latin typeface="Times New Roman" panose="02020603050405020304" pitchFamily="18" charset="0"/>
                <a:cs typeface="Times New Roman" panose="02020603050405020304" pitchFamily="18" charset="0"/>
              </a:rPr>
              <a:t>)?</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Homework 4 will have you compare this model to a “Maclaurin spheroid” (i.e., a rotating constant-density fluid; essentially an </a:t>
            </a:r>
            <a:r>
              <a:rPr lang="en-US" i="1" dirty="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 0 </a:t>
            </a:r>
            <a:r>
              <a:rPr lang="en-US" dirty="0" err="1">
                <a:latin typeface="Times New Roman" panose="02020603050405020304" pitchFamily="18" charset="0"/>
                <a:cs typeface="Times New Roman" panose="02020603050405020304" pitchFamily="18" charset="0"/>
              </a:rPr>
              <a:t>polytrope</a:t>
            </a:r>
            <a:r>
              <a:rPr lang="en-US" dirty="0">
                <a:latin typeface="Times New Roman" panose="02020603050405020304" pitchFamily="18" charset="0"/>
                <a:cs typeface="Times New Roman" panose="02020603050405020304" pitchFamily="18" charset="0"/>
              </a:rPr>
              <a:t>).</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happens for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values in between 0 and 5?  Is there a way to write the moment of inertia as a function of the rotation rate and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a:p>
            <a:pPr>
              <a:spcAft>
                <a:spcPts val="2400"/>
              </a:spcAft>
            </a:pPr>
            <a:endParaRPr lang="en-US" dirty="0">
              <a:latin typeface="Times New Roman" panose="02020603050405020304" pitchFamily="18" charset="0"/>
              <a:cs typeface="Times New Roman" panose="02020603050405020304" pitchFamily="18" charset="0"/>
            </a:endParaRP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2"/>
              </a:rPr>
              <a:t>Chandrasekhar</a:t>
            </a:r>
            <a:r>
              <a:rPr lang="en-US" dirty="0">
                <a:latin typeface="Times New Roman" panose="02020603050405020304" pitchFamily="18" charset="0"/>
                <a:cs typeface="Times New Roman" panose="02020603050405020304" pitchFamily="18" charset="0"/>
              </a:rPr>
              <a:t> (1933) studied this problem, but didn’t have our modern-day computing resources.  (I’m not making a better/worse distinction... but it’s true that scientists a century ago just focused on </a:t>
            </a:r>
            <a:r>
              <a:rPr lang="en-US" i="1" dirty="0">
                <a:latin typeface="Times New Roman" panose="02020603050405020304" pitchFamily="18" charset="0"/>
                <a:cs typeface="Times New Roman" panose="02020603050405020304" pitchFamily="18" charset="0"/>
              </a:rPr>
              <a:t>different</a:t>
            </a:r>
            <a:r>
              <a:rPr lang="en-US" dirty="0">
                <a:latin typeface="Times New Roman" panose="02020603050405020304" pitchFamily="18" charset="0"/>
                <a:cs typeface="Times New Roman" panose="02020603050405020304" pitchFamily="18" charset="0"/>
              </a:rPr>
              <a:t> aspects of a problem than we would...)</a:t>
            </a:r>
          </a:p>
        </p:txBody>
      </p:sp>
    </p:spTree>
    <p:extLst>
      <p:ext uri="{BB962C8B-B14F-4D97-AF65-F5344CB8AC3E}">
        <p14:creationId xmlns:p14="http://schemas.microsoft.com/office/powerpoint/2010/main" val="160622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8963A6-C0FD-4E03-BE61-ACF9CCF5BEAC}" type="slidenum">
              <a:rPr lang="en-US" smtClean="0"/>
              <a:t>9</a:t>
            </a:fld>
            <a:endParaRPr lang="en-US"/>
          </a:p>
        </p:txBody>
      </p:sp>
      <p:sp>
        <p:nvSpPr>
          <p:cNvPr id="3" name="Title 2"/>
          <p:cNvSpPr>
            <a:spLocks noGrp="1"/>
          </p:cNvSpPr>
          <p:nvPr>
            <p:ph type="title"/>
          </p:nvPr>
        </p:nvSpPr>
        <p:spPr/>
        <p:txBody>
          <a:bodyPr/>
          <a:lstStyle/>
          <a:p>
            <a:r>
              <a:rPr lang="en-US" sz="2800" dirty="0"/>
              <a:t>Neo-Laplacian contraction &amp; mass shedding</a:t>
            </a:r>
          </a:p>
        </p:txBody>
      </p:sp>
      <p:sp>
        <p:nvSpPr>
          <p:cNvPr id="5" name="Rectangle 4">
            <a:extLst>
              <a:ext uri="{FF2B5EF4-FFF2-40B4-BE49-F238E27FC236}">
                <a16:creationId xmlns:a16="http://schemas.microsoft.com/office/drawing/2014/main" id="{F779738C-AE6C-E849-91EE-F63555A779D9}"/>
              </a:ext>
            </a:extLst>
          </p:cNvPr>
          <p:cNvSpPr/>
          <p:nvPr/>
        </p:nvSpPr>
        <p:spPr>
          <a:xfrm>
            <a:off x="714362" y="801919"/>
            <a:ext cx="7736058" cy="5170646"/>
          </a:xfrm>
          <a:prstGeom prst="rect">
            <a:avLst/>
          </a:prstGeom>
        </p:spPr>
        <p:txBody>
          <a:bodyPr wrap="square">
            <a:spAutoFit/>
          </a:bodyPr>
          <a:lstStyle/>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lecture set 8, we’ll see that our Sun started out as a cloud with an angular momentum about 100,000 times higher than the angular momentum in the present-day Sun.  Where did it all go?  Into the accretion disk.</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 the young solar nebula contracted, it reached “critical rotation” and thus had to shed mass in order to keep contracting.  I think modern models of the “extruded mass” ~correctly predict the properties of the MMSN (minimum-mass solar nebula), but I think the pedagogical benefits of teaching this model haven’t been publicized as much as they should be.</a:t>
            </a:r>
          </a:p>
          <a:p>
            <a:pPr marL="285750" indent="-285750">
              <a:spcAft>
                <a:spcPts val="2400"/>
              </a:spcAf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Schatzman</a:t>
            </a:r>
            <a:r>
              <a:rPr lang="en-US" dirty="0">
                <a:latin typeface="Times New Roman" panose="02020603050405020304" pitchFamily="18" charset="0"/>
                <a:cs typeface="Times New Roman" panose="02020603050405020304" pitchFamily="18" charset="0"/>
              </a:rPr>
              <a:t> (1949, </a:t>
            </a:r>
            <a:r>
              <a:rPr lang="en-US" dirty="0">
                <a:latin typeface="Times New Roman" panose="02020603050405020304" pitchFamily="18" charset="0"/>
                <a:cs typeface="Times New Roman" panose="02020603050405020304" pitchFamily="18" charset="0"/>
                <a:hlinkClick r:id="rId2"/>
              </a:rPr>
              <a:t>1962</a:t>
            </a:r>
            <a:r>
              <a:rPr lang="en-US" dirty="0">
                <a:latin typeface="Times New Roman" panose="02020603050405020304" pitchFamily="18" charset="0"/>
                <a:cs typeface="Times New Roman" panose="02020603050405020304" pitchFamily="18" charset="0"/>
              </a:rPr>
              <a:t>) developed a lot of these ideas.  However, I think better rotating </a:t>
            </a:r>
            <a:r>
              <a:rPr lang="en-US" dirty="0" err="1">
                <a:latin typeface="Times New Roman" panose="02020603050405020304" pitchFamily="18" charset="0"/>
                <a:cs typeface="Times New Roman" panose="02020603050405020304" pitchFamily="18" charset="0"/>
              </a:rPr>
              <a:t>polytrope</a:t>
            </a:r>
            <a:r>
              <a:rPr lang="en-US" dirty="0">
                <a:latin typeface="Times New Roman" panose="02020603050405020304" pitchFamily="18" charset="0"/>
                <a:cs typeface="Times New Roman" panose="02020603050405020304" pitchFamily="18" charset="0"/>
              </a:rPr>
              <a:t> models (previous slide) could improve them.</a:t>
            </a:r>
          </a:p>
          <a:p>
            <a:pPr marL="285750" indent="-285750">
              <a:spcAft>
                <a:spcPts val="2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3"/>
              </a:rPr>
              <a:t>Prentice</a:t>
            </a:r>
            <a:r>
              <a:rPr lang="en-US" dirty="0">
                <a:latin typeface="Times New Roman" panose="02020603050405020304" pitchFamily="18" charset="0"/>
                <a:cs typeface="Times New Roman" panose="02020603050405020304" pitchFamily="18" charset="0"/>
              </a:rPr>
              <a:t> (1978) took the idea further (too far?) &amp; convinced himself that it predicts the exact orbital distances of the planets in the solar system.  I’m pretty sure this was wrong, but I don’t know if anyone has ever really figured out </a:t>
            </a:r>
            <a:r>
              <a:rPr lang="en-US" i="1" dirty="0">
                <a:latin typeface="Times New Roman" panose="02020603050405020304" pitchFamily="18" charset="0"/>
                <a:cs typeface="Times New Roman" panose="02020603050405020304" pitchFamily="18" charset="0"/>
              </a:rPr>
              <a:t>why</a:t>
            </a:r>
            <a:r>
              <a:rPr lang="en-US" dirty="0">
                <a:latin typeface="Times New Roman" panose="02020603050405020304" pitchFamily="18" charset="0"/>
                <a:cs typeface="Times New Roman" panose="02020603050405020304" pitchFamily="18" charset="0"/>
              </a:rPr>
              <a:t> that model doesn’t really work.  Tracking that down may make for an interesting “history of science” addendum to this story.</a:t>
            </a:r>
          </a:p>
        </p:txBody>
      </p:sp>
    </p:spTree>
    <p:extLst>
      <p:ext uri="{BB962C8B-B14F-4D97-AF65-F5344CB8AC3E}">
        <p14:creationId xmlns:p14="http://schemas.microsoft.com/office/powerpoint/2010/main" val="16404794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2666</TotalTime>
  <Words>1886</Words>
  <Application>Microsoft Macintosh PowerPoint</Application>
  <PresentationFormat>On-screen Show (4:3)</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Times New Roman</vt:lpstr>
      <vt:lpstr>Calibri</vt:lpstr>
      <vt:lpstr>Arial</vt:lpstr>
      <vt:lpstr>Office Theme</vt:lpstr>
      <vt:lpstr>ASTR-5700 Stellar Astrophysics</vt:lpstr>
      <vt:lpstr>From the syllabus . . .</vt:lpstr>
      <vt:lpstr>Example topics: individual projects  (1 of 2)</vt:lpstr>
      <vt:lpstr>Example topics: individual projects  (2 of 2)</vt:lpstr>
      <vt:lpstr>Group project brainstorming</vt:lpstr>
      <vt:lpstr>Group project brainstorming</vt:lpstr>
      <vt:lpstr>Quasi-homologous collapse?</vt:lpstr>
      <vt:lpstr>Polytrope rotation &amp; oblateness</vt:lpstr>
      <vt:lpstr>Neo-Laplacian contraction &amp; mass shedding</vt:lpstr>
      <vt:lpstr>Rotational accretion . . . &amp; “excretion?”</vt:lpstr>
      <vt:lpstr>Moving forward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srcranmer</dc:creator>
  <cp:lastModifiedBy>Microsoft Office User</cp:lastModifiedBy>
  <cp:revision>175</cp:revision>
  <dcterms:created xsi:type="dcterms:W3CDTF">2017-06-30T15:20:05Z</dcterms:created>
  <dcterms:modified xsi:type="dcterms:W3CDTF">2024-03-04T15:55:10Z</dcterms:modified>
</cp:coreProperties>
</file>